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7"/>
  </p:notesMasterIdLst>
  <p:sldIdLst>
    <p:sldId id="278" r:id="rId2"/>
    <p:sldId id="279" r:id="rId3"/>
    <p:sldId id="280" r:id="rId4"/>
    <p:sldId id="281" r:id="rId5"/>
    <p:sldId id="294" r:id="rId6"/>
    <p:sldId id="296" r:id="rId7"/>
    <p:sldId id="295" r:id="rId8"/>
    <p:sldId id="289" r:id="rId9"/>
    <p:sldId id="297" r:id="rId10"/>
    <p:sldId id="298" r:id="rId11"/>
    <p:sldId id="299" r:id="rId12"/>
    <p:sldId id="300" r:id="rId13"/>
    <p:sldId id="283" r:id="rId14"/>
    <p:sldId id="301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09" autoAdjust="0"/>
  </p:normalViewPr>
  <p:slideViewPr>
    <p:cSldViewPr snapToGrid="0" snapToObjects="1">
      <p:cViewPr varScale="1">
        <p:scale>
          <a:sx n="159" d="100"/>
          <a:sy n="159" d="100"/>
        </p:scale>
        <p:origin x="378" y="1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3 </a:t>
            </a:r>
            <a:r>
              <a:rPr lang="en-US" dirty="0" err="1"/>
              <a:t>NLPeers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19" y="1937983"/>
            <a:ext cx="6747453" cy="2959456"/>
          </a:xfrm>
        </p:spPr>
        <p:txBody>
          <a:bodyPr/>
          <a:lstStyle/>
          <a:p>
            <a:r>
              <a:rPr lang="en-US" dirty="0"/>
              <a:t>We can split the majority class in different subset and create </a:t>
            </a:r>
            <a:r>
              <a:rPr lang="en-US" dirty="0" err="1"/>
              <a:t>minidatasets</a:t>
            </a:r>
            <a:r>
              <a:rPr lang="en-US" dirty="0"/>
              <a:t> for multiple models or we can use </a:t>
            </a:r>
            <a:r>
              <a:rPr lang="en-US" dirty="0" err="1"/>
              <a:t>WeightedRandomSampler</a:t>
            </a:r>
            <a:r>
              <a:rPr lang="en-US" dirty="0"/>
              <a:t> with replace=False  so that it will </a:t>
            </a:r>
            <a:r>
              <a:rPr lang="en-US" dirty="0" err="1"/>
              <a:t>undersample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tried to explore this approach but due to lack of time (30 min) we only obtained 20% 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7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8669B-DAB6-E454-C43E-79898EBCA6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9671" y="1961060"/>
            <a:ext cx="5227093" cy="3129555"/>
          </a:xfrm>
        </p:spPr>
        <p:txBody>
          <a:bodyPr/>
          <a:lstStyle/>
          <a:p>
            <a:r>
              <a:rPr lang="en-US" dirty="0"/>
              <a:t>3. Data </a:t>
            </a:r>
            <a:r>
              <a:rPr lang="en-US" dirty="0" err="1"/>
              <a:t>Augumentation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thought of </a:t>
            </a:r>
            <a:r>
              <a:rPr lang="en-US" dirty="0" err="1"/>
              <a:t>augumenting</a:t>
            </a:r>
            <a:r>
              <a:rPr lang="en-US" dirty="0"/>
              <a:t> our dataset by using the translate to and translate back method. We did not explore this approach (the translation we re not that good).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1531F-C0B2-ADCF-2E58-4A894298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4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1055C-F06B-DC4E-3998-63A1E19AE3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1509" y="2002003"/>
            <a:ext cx="3932238" cy="588963"/>
          </a:xfrm>
        </p:spPr>
        <p:txBody>
          <a:bodyPr/>
          <a:lstStyle/>
          <a:p>
            <a:r>
              <a:rPr lang="en-US" dirty="0"/>
              <a:t>4. One vs All ???</a:t>
            </a:r>
          </a:p>
          <a:p>
            <a:endParaRPr lang="en-US" dirty="0"/>
          </a:p>
          <a:p>
            <a:r>
              <a:rPr lang="en-US" dirty="0"/>
              <a:t>We also thought of training a model for each class.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end, we kept the first solution as our main one and tried to increase its efficiency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BA41-00E6-9C5B-A9BA-DA20502D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1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visualization via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wandb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4D581BB-9EF8-39A7-1604-B13816EAE9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8952" y="1987275"/>
            <a:ext cx="7116168" cy="288647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5B82D5-3B13-DE9F-E988-BBE243EE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90" y="3240905"/>
            <a:ext cx="701801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872488"/>
            <a:ext cx="6766560" cy="2482944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/>
              <a:t>Using </a:t>
            </a:r>
            <a:r>
              <a:rPr lang="en-US" sz="1600" dirty="0" err="1"/>
              <a:t>wandb</a:t>
            </a:r>
            <a:r>
              <a:rPr lang="en-US" sz="1600" dirty="0"/>
              <a:t> we had real-time insights on how good are models are performing.</a:t>
            </a:r>
          </a:p>
          <a:p>
            <a:endParaRPr lang="en-US" sz="1600" dirty="0"/>
          </a:p>
          <a:p>
            <a:r>
              <a:rPr lang="en-US" sz="1600" dirty="0"/>
              <a:t>We also tried various </a:t>
            </a:r>
            <a:r>
              <a:rPr lang="en-US" sz="1600" dirty="0" err="1"/>
              <a:t>bert</a:t>
            </a:r>
            <a:r>
              <a:rPr lang="en-US" sz="1600" dirty="0"/>
              <a:t> pretrained models, batch size, various tokenization lengths and in the end the best one:</a:t>
            </a:r>
          </a:p>
          <a:p>
            <a:r>
              <a:rPr lang="en-US" sz="2400" dirty="0"/>
              <a:t>       model: </a:t>
            </a:r>
            <a:r>
              <a:rPr lang="en-US" sz="2400" dirty="0" err="1"/>
              <a:t>bert</a:t>
            </a:r>
            <a:r>
              <a:rPr lang="en-US" sz="2400" dirty="0"/>
              <a:t>-base-uncased for Romanian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batch_size</a:t>
            </a:r>
            <a:r>
              <a:rPr lang="en-US" sz="2400" dirty="0"/>
              <a:t>: 256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tokens_len</a:t>
            </a:r>
            <a:r>
              <a:rPr lang="en-US" sz="2400" dirty="0"/>
              <a:t>: 64</a:t>
            </a:r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8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568952" cy="667512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1236" y="3845453"/>
            <a:ext cx="4169664" cy="2176272"/>
          </a:xfrm>
        </p:spPr>
        <p:txBody>
          <a:bodyPr/>
          <a:lstStyle/>
          <a:p>
            <a:r>
              <a:rPr lang="en-US" sz="1400" dirty="0"/>
              <a:t>And thanks Kaggle for the </a:t>
            </a:r>
            <a:r>
              <a:rPr lang="en-US" sz="1400" dirty="0" err="1"/>
              <a:t>gpus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1901952"/>
            <a:ext cx="7562497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Long Live Transformers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457200"/>
            <a:ext cx="6766560" cy="768096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872488"/>
            <a:ext cx="6766560" cy="2700528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Our solution is based on finetuning a classifier based on BERT pretrained for Romanian language: </a:t>
            </a:r>
          </a:p>
          <a:p>
            <a:endParaRPr lang="en-US" dirty="0"/>
          </a:p>
          <a:p>
            <a:r>
              <a:rPr lang="en-US" dirty="0"/>
              <a:t>Stefan </a:t>
            </a:r>
            <a:r>
              <a:rPr lang="en-US" dirty="0" err="1"/>
              <a:t>Dumitrescu</a:t>
            </a:r>
            <a:r>
              <a:rPr lang="en-US" dirty="0"/>
              <a:t>, Andrei-Marius Avram, and Sampo </a:t>
            </a:r>
            <a:r>
              <a:rPr lang="en-US" dirty="0" err="1"/>
              <a:t>Pyysalo</a:t>
            </a:r>
            <a:r>
              <a:rPr lang="en-US" dirty="0"/>
              <a:t>. 2020. The birth of Romanian BERT. In Findings of the Association for Computational Linguistics: EMNLP 2020, pages 4324–4328, Online. Association for Computational Linguistics.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660904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Cleaning up the dataset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19" y="1937983"/>
            <a:ext cx="6747453" cy="2959456"/>
          </a:xfrm>
        </p:spPr>
        <p:txBody>
          <a:bodyPr/>
          <a:lstStyle/>
          <a:p>
            <a:r>
              <a:rPr lang="en-US" dirty="0"/>
              <a:t>In the first run, we’ve removed emojis and mentions from the dataset.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how we obtained our best accuracy. We tried then to clean it ever more but with no noticeable results.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8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59536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Too many non-offensive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1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- in general, a good thing </a:t>
            </a:r>
            <a:r>
              <a:rPr lang="en-US" sz="1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  <a:sym typeface="Wingdings" panose="05000000000000000000" pitchFamily="2" charset="2"/>
              </a:rPr>
              <a:t></a:t>
            </a:r>
            <a:br>
              <a:rPr lang="en-US" sz="1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  <a:sym typeface="Wingdings" panose="05000000000000000000" pitchFamily="2" charset="2"/>
              </a:rPr>
            </a:br>
            <a:r>
              <a:rPr lang="en-US" sz="1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  <a:sym typeface="Wingdings" panose="05000000000000000000" pitchFamily="2" charset="2"/>
              </a:rPr>
              <a:t>- for us, not that great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3172968"/>
            <a:ext cx="6400800" cy="5120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After the first run, we discovered that the dataset is imbalanced, with the non-offensive class being a terrifying majority.</a:t>
            </a:r>
          </a:p>
        </p:txBody>
      </p:sp>
    </p:spTree>
    <p:extLst>
      <p:ext uri="{BB962C8B-B14F-4D97-AF65-F5344CB8AC3E}">
        <p14:creationId xmlns:p14="http://schemas.microsoft.com/office/powerpoint/2010/main" val="48157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19" y="1937983"/>
            <a:ext cx="6747453" cy="2959456"/>
          </a:xfrm>
        </p:spPr>
        <p:txBody>
          <a:bodyPr/>
          <a:lstStyle/>
          <a:p>
            <a:r>
              <a:rPr lang="en-US" dirty="0"/>
              <a:t>We’ve explored solutions to solve or at least to better perform under these dire conditions: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1. First solution was </a:t>
            </a:r>
            <a:r>
              <a:rPr lang="en-US" dirty="0" err="1"/>
              <a:t>WeightedRandomSampler</a:t>
            </a:r>
            <a:r>
              <a:rPr lang="en-US" dirty="0"/>
              <a:t> from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5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Oversampling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D7ABAE2-E6B9-8D7F-3D7E-B680C2BED9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91307" y="2486757"/>
            <a:ext cx="7748980" cy="3450019"/>
          </a:xfrm>
        </p:spPr>
        <p:txBody>
          <a:bodyPr/>
          <a:lstStyle/>
          <a:p>
            <a:pPr algn="just"/>
            <a:r>
              <a:rPr lang="en-US" sz="1800" dirty="0"/>
              <a:t>Basically, we calculated the frequency of each class in the training set and computed for each one a weight = 1 / </a:t>
            </a:r>
            <a:r>
              <a:rPr lang="en-US" sz="1800" dirty="0" err="1"/>
              <a:t>the_number_of_appearances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Here the magic of Weighted random sampler comes into play:</a:t>
            </a:r>
          </a:p>
          <a:p>
            <a:pPr algn="just"/>
            <a:r>
              <a:rPr lang="en-US" sz="1800" dirty="0"/>
              <a:t> It can </a:t>
            </a:r>
            <a:r>
              <a:rPr lang="en-US" sz="1800" b="1" dirty="0"/>
              <a:t>balance the batches </a:t>
            </a:r>
            <a:r>
              <a:rPr lang="en-US" sz="1800" dirty="0"/>
              <a:t>so that each class example will appear with a probability that is proportional to its weight  </a:t>
            </a: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0A60C-A3E4-5338-C85F-20F69DE15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1547" y="731520"/>
            <a:ext cx="7055893" cy="2631910"/>
          </a:xfrm>
        </p:spPr>
        <p:txBody>
          <a:bodyPr/>
          <a:lstStyle/>
          <a:p>
            <a:r>
              <a:rPr lang="en-US" dirty="0"/>
              <a:t>2.    Second solution – Majority vote with models trained via </a:t>
            </a:r>
            <a:r>
              <a:rPr lang="en-US" b="1" dirty="0" err="1"/>
              <a:t>undersampling</a:t>
            </a:r>
            <a:endParaRPr lang="en-US" b="1" dirty="0"/>
          </a:p>
          <a:p>
            <a:pPr marL="457200" indent="-457200">
              <a:buAutoNum type="arabicPeriod"/>
            </a:pPr>
            <a:endParaRPr lang="en-US" dirty="0"/>
          </a:p>
          <a:p>
            <a:r>
              <a:rPr lang="en-US" dirty="0"/>
              <a:t>     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62195-7D37-768C-524A-D29D0FB4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37C05-C4C4-0CE0-188A-C2BBBC79A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427" y="1869743"/>
            <a:ext cx="3916907" cy="45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0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{1A154419-CC89-4AE1-A370-6044954FEB32}tf78438558_win32</Template>
  <TotalTime>27</TotalTime>
  <Words>452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Sabon Next LT</vt:lpstr>
      <vt:lpstr>Office Theme</vt:lpstr>
      <vt:lpstr>The 3 NLPeers </vt:lpstr>
      <vt:lpstr>Long Live Transformers</vt:lpstr>
      <vt:lpstr>Solution</vt:lpstr>
      <vt:lpstr>Cleaning up the dataset</vt:lpstr>
      <vt:lpstr>PowerPoint Presentation</vt:lpstr>
      <vt:lpstr>Too many non-offensive - in general, a good thing  - for us, not that great</vt:lpstr>
      <vt:lpstr>PowerPoint Presentation</vt:lpstr>
      <vt:lpstr>Oversampling</vt:lpstr>
      <vt:lpstr>PowerPoint Presentation</vt:lpstr>
      <vt:lpstr>PowerPoint Presentation</vt:lpstr>
      <vt:lpstr>PowerPoint Presentation</vt:lpstr>
      <vt:lpstr>PowerPoint Presentation</vt:lpstr>
      <vt:lpstr>Data visualization via wandb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3 NLPeers </dc:title>
  <dc:subject/>
  <dc:creator>Radu Chivereanu</dc:creator>
  <cp:lastModifiedBy>Radu Chivereanu</cp:lastModifiedBy>
  <cp:revision>1</cp:revision>
  <dcterms:created xsi:type="dcterms:W3CDTF">2023-03-26T08:41:05Z</dcterms:created>
  <dcterms:modified xsi:type="dcterms:W3CDTF">2023-03-26T09:09:03Z</dcterms:modified>
</cp:coreProperties>
</file>