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5" r:id="rId3"/>
    <p:sldId id="296" r:id="rId4"/>
    <p:sldId id="297" r:id="rId5"/>
    <p:sldId id="257" r:id="rId6"/>
    <p:sldId id="299" r:id="rId7"/>
    <p:sldId id="300" r:id="rId8"/>
    <p:sldId id="301" r:id="rId9"/>
    <p:sldId id="302" r:id="rId10"/>
    <p:sldId id="303" r:id="rId11"/>
    <p:sldId id="304" r:id="rId12"/>
    <p:sldId id="277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Oxygen Light" panose="020B0604020202020204" charset="0"/>
      <p:regular r:id="rId21"/>
      <p:bold r:id="rId22"/>
    </p:embeddedFont>
    <p:embeddedFont>
      <p:font typeface="Zilla Slab Semi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4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5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f2e2ca1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f2e2ca1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83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57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49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91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78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8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28641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3917627" y="1409700"/>
            <a:ext cx="28641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19098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2761814" y="1409700"/>
            <a:ext cx="19098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4872029" y="1409700"/>
            <a:ext cx="19098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cacnet.wordpress.com/2013/06/18/metoda-divide-et-impera/" TargetMode="External"/><Relationship Id="rId7" Type="http://schemas.openxmlformats.org/officeDocument/2006/relationships/hyperlink" Target="https://www.geeksforgeeks.org/implementing-strassens-algorithm-in-java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emanticscholar.org/paper/On-the-implementation-of-Strassen's-fast-algorithm-Cohen-Roth/a33c31b31909abd5b3b05e2b6a1ec14b2d90528c/figure/2" TargetMode="External"/><Relationship Id="rId5" Type="http://schemas.openxmlformats.org/officeDocument/2006/relationships/hyperlink" Target="https://www.geeksforgeeks.org/divide-and-conquer-algorithm-introduction/" TargetMode="External"/><Relationship Id="rId4" Type="http://schemas.openxmlformats.org/officeDocument/2006/relationships/hyperlink" Target="http://dopopan.ro/facultate/pp/L1_OK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855300" y="1807650"/>
            <a:ext cx="7433400" cy="152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Divide et Impera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7CCE7-D17A-4F8F-A7FE-6E02863B45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32" y="0"/>
            <a:ext cx="3312368" cy="1270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6CD5E1-95E9-47E9-96F0-962BD5C20CBA}"/>
              </a:ext>
            </a:extLst>
          </p:cNvPr>
          <p:cNvSpPr txBox="1"/>
          <p:nvPr/>
        </p:nvSpPr>
        <p:spPr>
          <a:xfrm>
            <a:off x="855300" y="3020748"/>
            <a:ext cx="617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Zilla Slab SemiBold" panose="020B0604020202020204" charset="0"/>
                <a:ea typeface="Zilla Slab SemiBold" panose="020B0604020202020204" charset="0"/>
              </a:rPr>
              <a:t>Algoritmul</a:t>
            </a:r>
            <a:r>
              <a:rPr lang="en-US" sz="1800" dirty="0">
                <a:solidFill>
                  <a:schemeClr val="bg1"/>
                </a:solidFill>
                <a:latin typeface="Zilla Slab SemiBold" panose="020B0604020202020204" charset="0"/>
                <a:ea typeface="Zilla Slab SemiBold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Zilla Slab SemiBold" panose="020B0604020202020204" charset="0"/>
                <a:ea typeface="Zilla Slab SemiBold" panose="020B0604020202020204" charset="0"/>
              </a:rPr>
              <a:t>lui</a:t>
            </a:r>
            <a:r>
              <a:rPr lang="en-US" sz="1800" dirty="0">
                <a:solidFill>
                  <a:schemeClr val="bg1"/>
                </a:solidFill>
                <a:latin typeface="Zilla Slab SemiBold" panose="020B0604020202020204" charset="0"/>
                <a:ea typeface="Zilla Slab SemiBold" panose="020B0604020202020204" charset="0"/>
              </a:rPr>
              <a:t> Strassen</a:t>
            </a:r>
            <a:endParaRPr lang="en-150" sz="1800" dirty="0">
              <a:solidFill>
                <a:schemeClr val="bg1"/>
              </a:solidFill>
              <a:latin typeface="Zilla Slab SemiBold" panose="020B0604020202020204" charset="0"/>
              <a:ea typeface="Zilla Slab Semi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270694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Implementare</a:t>
            </a:r>
            <a:r>
              <a:rPr lang="en-US" sz="2600" dirty="0"/>
              <a:t> - Strassen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61302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Oxygen Light" panose="020B0604020202020204" charset="0"/>
              </a:rPr>
              <a:t>Pasul 4: </a:t>
            </a:r>
            <a:r>
              <a:rPr lang="en-US" sz="1400" dirty="0" err="1">
                <a:latin typeface="Oxygen Light" panose="020B0604020202020204" charset="0"/>
              </a:rPr>
              <a:t>Dupa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rezolvarea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primei</a:t>
            </a:r>
            <a:r>
              <a:rPr lang="en-US" sz="1400" dirty="0">
                <a:latin typeface="Oxygen Light" panose="020B0604020202020204" charset="0"/>
              </a:rPr>
              <a:t> parti, o </a:t>
            </a:r>
            <a:r>
              <a:rPr lang="en-US" sz="1400" dirty="0" err="1">
                <a:latin typeface="Oxygen Light" panose="020B0604020202020204" charset="0"/>
              </a:rPr>
              <a:t>calculam</a:t>
            </a:r>
            <a:r>
              <a:rPr lang="en-US" sz="1400" dirty="0">
                <a:latin typeface="Oxygen Light" panose="020B0604020202020204" charset="0"/>
              </a:rPr>
              <a:t> in </a:t>
            </a:r>
            <a:r>
              <a:rPr lang="en-US" sz="1400" dirty="0" err="1">
                <a:latin typeface="Oxygen Light" panose="020B0604020202020204" charset="0"/>
              </a:rPr>
              <a:t>acelasi</a:t>
            </a:r>
            <a:r>
              <a:rPr lang="en-US" sz="1400" dirty="0">
                <a:latin typeface="Oxygen Light" panose="020B0604020202020204" charset="0"/>
              </a:rPr>
              <a:t> mod pe </a:t>
            </a:r>
            <a:r>
              <a:rPr lang="en-US" sz="1400" dirty="0" err="1">
                <a:latin typeface="Oxygen Light" panose="020B0604020202020204" charset="0"/>
              </a:rPr>
              <a:t>cea</a:t>
            </a:r>
            <a:r>
              <a:rPr lang="en-US" sz="1400" dirty="0">
                <a:latin typeface="Oxygen Light" panose="020B0604020202020204" charset="0"/>
              </a:rPr>
              <a:t> de-a </a:t>
            </a:r>
            <a:r>
              <a:rPr lang="en-US" sz="1400" dirty="0" err="1">
                <a:latin typeface="Oxygen Light" panose="020B0604020202020204" charset="0"/>
              </a:rPr>
              <a:t>doua</a:t>
            </a:r>
            <a:r>
              <a:rPr lang="en-US" sz="1400" dirty="0">
                <a:latin typeface="Oxygen Light" panose="020B0604020202020204" charset="0"/>
              </a:rPr>
              <a:t>, a </a:t>
            </a:r>
            <a:r>
              <a:rPr lang="en-US" sz="1400" dirty="0" err="1">
                <a:latin typeface="Oxygen Light" panose="020B0604020202020204" charset="0"/>
              </a:rPr>
              <a:t>treia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a </a:t>
            </a:r>
            <a:r>
              <a:rPr lang="en-US" sz="1400" dirty="0" err="1">
                <a:latin typeface="Oxygen Light" panose="020B0604020202020204" charset="0"/>
              </a:rPr>
              <a:t>patra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se </a:t>
            </a:r>
            <a:r>
              <a:rPr lang="en-US" sz="1400" dirty="0" err="1">
                <a:latin typeface="Oxygen Light" panose="020B0604020202020204" charset="0"/>
              </a:rPr>
              <a:t>genereaza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matricea</a:t>
            </a:r>
            <a:r>
              <a:rPr lang="en-US" sz="1400" dirty="0">
                <a:latin typeface="Oxygen Light" panose="020B0604020202020204" charset="0"/>
              </a:rPr>
              <a:t> C (</a:t>
            </a:r>
            <a:r>
              <a:rPr lang="en-US" sz="1400" dirty="0" err="1">
                <a:latin typeface="Oxygen Light" panose="020B0604020202020204" charset="0"/>
              </a:rPr>
              <a:t>matricea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multiplicata</a:t>
            </a:r>
            <a:r>
              <a:rPr lang="en-US" sz="1400" dirty="0">
                <a:latin typeface="Oxygen Light" panose="020B0604020202020204" charset="0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Oxygen Light" panose="020B0604020202020204" charset="0"/>
              </a:rPr>
              <a:t>Pasul 5: </a:t>
            </a:r>
            <a:r>
              <a:rPr lang="en-US" sz="1400" dirty="0" err="1">
                <a:latin typeface="Oxygen Light" panose="020B0604020202020204" charset="0"/>
              </a:rPr>
              <a:t>Afisam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matricea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rezultata</a:t>
            </a:r>
            <a:r>
              <a:rPr lang="en-US" sz="1400" dirty="0">
                <a:latin typeface="Oxygen Light" panose="020B0604020202020204" charset="0"/>
              </a:rPr>
              <a:t>.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488E7-203E-4FFF-A480-D969C42C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00" y="2672565"/>
            <a:ext cx="4824000" cy="21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3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270694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Implementare</a:t>
            </a:r>
            <a:r>
              <a:rPr lang="en-US" sz="2600" dirty="0"/>
              <a:t> Java - Strassen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6130200" cy="177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latin typeface="Oxygen Light" panose="020B0604020202020204" charset="0"/>
              </a:rPr>
              <a:t>Prezentare</a:t>
            </a:r>
            <a:r>
              <a:rPr lang="en-US" sz="1400" b="1" dirty="0">
                <a:latin typeface="Oxygen Light" panose="020B0604020202020204" charset="0"/>
              </a:rPr>
              <a:t> </a:t>
            </a:r>
            <a:r>
              <a:rPr lang="en-US" sz="1400" b="1" dirty="0" err="1">
                <a:latin typeface="Oxygen Light" panose="020B0604020202020204" charset="0"/>
              </a:rPr>
              <a:t>utilizand</a:t>
            </a:r>
            <a:r>
              <a:rPr lang="en-US" sz="1400" b="1" dirty="0">
                <a:latin typeface="Oxygen Light" panose="020B0604020202020204" charset="0"/>
              </a:rPr>
              <a:t> </a:t>
            </a:r>
            <a:r>
              <a:rPr lang="en-US" sz="1400" b="1" dirty="0" err="1">
                <a:latin typeface="Oxygen Light" panose="020B0604020202020204" charset="0"/>
              </a:rPr>
              <a:t>programul</a:t>
            </a:r>
            <a:r>
              <a:rPr lang="en-US" sz="1400" b="1" dirty="0">
                <a:latin typeface="Oxygen Light" panose="020B0604020202020204" charset="0"/>
              </a:rPr>
              <a:t> IntelliJ.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6B0FB-DC73-4C78-8649-0F2EAFCE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47" y="1780451"/>
            <a:ext cx="5760000" cy="30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0" name="Google Shape;310;p34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11" name="Google Shape;31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34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Bibliografie</a:t>
            </a:r>
            <a:endParaRPr dirty="0">
              <a:solidFill>
                <a:schemeClr val="accent2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>
                <a:hlinkClick r:id="rId3"/>
              </a:rPr>
              <a:t>https://informaticacnet.wordpress.com/2013/06/18/metoda-divide-et-impera/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>
                <a:hlinkClick r:id="rId4"/>
              </a:rPr>
              <a:t>http://dopopan.ro/facultate/pp/L1_OK.PDF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>
                <a:hlinkClick r:id="rId5"/>
              </a:rPr>
              <a:t>https://www.geeksforgeeks.org/divide-and-conquer-algorithm-introduction/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>
                <a:hlinkClick r:id="rId6"/>
              </a:rPr>
              <a:t>https://www.semanticscholar.org/paper/On-the-implementation-of-Strassen's-fast-algorithm-Cohen-Roth/a33c31b31909abd5b3b05e2b6a1ec14b2d90528c/figure/2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>
                <a:hlinkClick r:id="rId7"/>
              </a:rPr>
              <a:t>https://www.geeksforgeeks.org/implementing-strassens-algorithm-in-java/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322588"/>
            <a:ext cx="3395100" cy="7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Sfarsit!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5194200" y="397650"/>
            <a:ext cx="3949800" cy="4348200"/>
          </a:xfrm>
          <a:prstGeom prst="leftArrow">
            <a:avLst>
              <a:gd name="adj1" fmla="val 64591"/>
              <a:gd name="adj2" fmla="val 55752"/>
            </a:avLst>
          </a:prstGeom>
          <a:solidFill>
            <a:schemeClr val="lt1"/>
          </a:solidFill>
          <a:ln>
            <a:noFill/>
          </a:ln>
          <a:effectLst>
            <a:outerShdw blurRad="57150" dist="9525" dir="108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-US" dirty="0" err="1"/>
              <a:t>Notiuni</a:t>
            </a:r>
            <a:r>
              <a:rPr lang="en-US" dirty="0"/>
              <a:t> introductive – Divide et </a:t>
            </a:r>
            <a:r>
              <a:rPr lang="en-US" dirty="0" err="1"/>
              <a:t>Impera</a:t>
            </a:r>
            <a:endParaRPr lang="en-15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⇨"/>
            </a:pP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utilizeaza</a:t>
            </a:r>
            <a:r>
              <a:rPr lang="en-US" dirty="0"/>
              <a:t> Divide et </a:t>
            </a:r>
            <a:r>
              <a:rPr lang="en-US" dirty="0" err="1"/>
              <a:t>Impera</a:t>
            </a:r>
            <a:endParaRPr lang="en-15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⇨"/>
            </a:pPr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clasica</a:t>
            </a:r>
            <a:r>
              <a:rPr lang="en-US" dirty="0"/>
              <a:t> de </a:t>
            </a:r>
            <a:r>
              <a:rPr lang="en-US" dirty="0" err="1"/>
              <a:t>inmultire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Strassen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⇨"/>
            </a:pP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Strassen + </a:t>
            </a:r>
            <a:r>
              <a:rPr lang="en-US" dirty="0" err="1"/>
              <a:t>Implementare</a:t>
            </a:r>
            <a:r>
              <a:rPr lang="en-US" dirty="0"/>
              <a:t> Java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1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Notiuni Introductive</a:t>
            </a: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651599" y="3107530"/>
            <a:ext cx="1909800" cy="16087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Divide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t-IT" sz="1400" dirty="0"/>
              <a:t>împarte problema în una sau mai multe probleme similare de dimensiuni mai mici.</a:t>
            </a:r>
            <a:endParaRPr sz="1400"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2761814" y="3107531"/>
            <a:ext cx="1909800" cy="1608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Impera (</a:t>
            </a:r>
            <a:r>
              <a:rPr lang="en-US" b="1" dirty="0" err="1"/>
              <a:t>stăpânește</a:t>
            </a:r>
            <a:r>
              <a:rPr lang="en" b="1" dirty="0"/>
              <a:t>)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400" dirty="0" err="1"/>
              <a:t>rezolva</a:t>
            </a:r>
            <a:r>
              <a:rPr lang="en-US" sz="1400" dirty="0"/>
              <a:t> </a:t>
            </a:r>
            <a:r>
              <a:rPr lang="en-US" sz="1400" dirty="0" err="1"/>
              <a:t>subprobleme</a:t>
            </a:r>
            <a:r>
              <a:rPr lang="en-US" sz="1400" dirty="0"/>
              <a:t> </a:t>
            </a:r>
            <a:r>
              <a:rPr lang="en-US" sz="1400" dirty="0" err="1"/>
              <a:t>recursiv</a:t>
            </a:r>
            <a:r>
              <a:rPr lang="en-US" sz="1400" dirty="0"/>
              <a:t>;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dimensiunea</a:t>
            </a:r>
            <a:r>
              <a:rPr lang="en-US" sz="1400" dirty="0"/>
              <a:t> </a:t>
            </a:r>
            <a:r>
              <a:rPr lang="en-US" sz="1400" dirty="0" err="1"/>
              <a:t>subproblemelor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mica se </a:t>
            </a:r>
            <a:r>
              <a:rPr lang="en-US" sz="1400" dirty="0" err="1"/>
              <a:t>rezolva</a:t>
            </a:r>
            <a:r>
              <a:rPr lang="en-US" sz="1400" dirty="0"/>
              <a:t> </a:t>
            </a:r>
            <a:r>
              <a:rPr lang="en-US" sz="1400" dirty="0" err="1"/>
              <a:t>iterativ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3"/>
          </p:nvPr>
        </p:nvSpPr>
        <p:spPr>
          <a:xfrm>
            <a:off x="4872029" y="3107530"/>
            <a:ext cx="1909800" cy="16087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Combină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 err="1"/>
              <a:t>combină</a:t>
            </a:r>
            <a:r>
              <a:rPr lang="en-US" sz="1400" dirty="0"/>
              <a:t> </a:t>
            </a:r>
            <a:r>
              <a:rPr lang="en-US" sz="1400" dirty="0" err="1"/>
              <a:t>soluțiile</a:t>
            </a:r>
            <a:r>
              <a:rPr lang="en-US" sz="1400" dirty="0"/>
              <a:t> sub-</a:t>
            </a:r>
            <a:r>
              <a:rPr lang="en-US" sz="1400" dirty="0" err="1"/>
              <a:t>problemelor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obține</a:t>
            </a:r>
            <a:r>
              <a:rPr lang="en-US" sz="1400" dirty="0"/>
              <a:t> </a:t>
            </a:r>
            <a:r>
              <a:rPr lang="en-US" sz="1400" dirty="0" err="1"/>
              <a:t>soluția</a:t>
            </a:r>
            <a:r>
              <a:rPr lang="en-US" sz="1400" dirty="0"/>
              <a:t> </a:t>
            </a:r>
            <a:r>
              <a:rPr lang="en-US" sz="1400" dirty="0" err="1"/>
              <a:t>problemei</a:t>
            </a:r>
            <a:r>
              <a:rPr lang="en-US" sz="1400" dirty="0"/>
              <a:t> </a:t>
            </a:r>
            <a:r>
              <a:rPr lang="en-US" sz="1400" dirty="0" err="1"/>
              <a:t>inițiale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6206-AC49-4A7E-9BA6-153788991267}"/>
              </a:ext>
            </a:extLst>
          </p:cNvPr>
          <p:cNvSpPr txBox="1"/>
          <p:nvPr/>
        </p:nvSpPr>
        <p:spPr>
          <a:xfrm>
            <a:off x="651599" y="2786055"/>
            <a:ext cx="460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Oxygen Light" panose="020B0604020202020204" charset="0"/>
              </a:rPr>
              <a:t>Pasii pentru aplicarea tehnicii Divide et Impera:</a:t>
            </a:r>
            <a:endParaRPr lang="en-150" dirty="0">
              <a:latin typeface="Oxygen L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9CF0-5CD0-4DEC-AD4B-DB59248DD717}"/>
              </a:ext>
            </a:extLst>
          </p:cNvPr>
          <p:cNvSpPr txBox="1"/>
          <p:nvPr/>
        </p:nvSpPr>
        <p:spPr>
          <a:xfrm>
            <a:off x="651600" y="1038403"/>
            <a:ext cx="460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Oxygen Light" panose="020B0604020202020204" charset="0"/>
              </a:rPr>
              <a:t>Descrierea metodei:</a:t>
            </a:r>
            <a:endParaRPr lang="en-150" dirty="0">
              <a:latin typeface="Oxygen L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246B7-F3E5-4C8E-8C34-FAFF253CA011}"/>
              </a:ext>
            </a:extLst>
          </p:cNvPr>
          <p:cNvSpPr txBox="1"/>
          <p:nvPr/>
        </p:nvSpPr>
        <p:spPr>
          <a:xfrm>
            <a:off x="651599" y="1339327"/>
            <a:ext cx="618496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Metoda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“Divide et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impera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” 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desparte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şi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stăpâneşte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)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este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o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metodă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generală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elaborare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algoritmilor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.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Ea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constă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în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împărţirea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repetată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unei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probleme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dimensiune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mare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în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două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sau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mai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multe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subprobleme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acelaşi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tip,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urmată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combinarea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soluţiilor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subproblemelor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 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rezolvate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pentru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obţine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soluţia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problemei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xygen Light" panose="020B0604020202020204" charset="0"/>
              </a:rPr>
              <a:t>propuse</a:t>
            </a:r>
            <a:r>
              <a:rPr lang="en-US" b="0" i="0" dirty="0">
                <a:solidFill>
                  <a:srgbClr val="444444"/>
                </a:solidFill>
                <a:effectLst/>
                <a:latin typeface="Oxygen Light" panose="020B0604020202020204" charset="0"/>
              </a:rPr>
              <a:t>.</a:t>
            </a:r>
            <a:endParaRPr lang="en-150" dirty="0">
              <a:latin typeface="Oxyge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0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Aplicatii Practice - Exemple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-US" sz="1800" dirty="0" err="1"/>
              <a:t>Sortări</a:t>
            </a:r>
            <a:r>
              <a:rPr lang="en-US" sz="1800" dirty="0"/>
              <a:t> (ex: </a:t>
            </a:r>
            <a:r>
              <a:rPr lang="en-US" sz="1800" dirty="0" err="1"/>
              <a:t>MergeSort</a:t>
            </a:r>
            <a:r>
              <a:rPr lang="en-US" sz="1800" dirty="0"/>
              <a:t>, </a:t>
            </a:r>
            <a:r>
              <a:rPr lang="en-US" sz="1800" dirty="0" err="1"/>
              <a:t>QuickSort</a:t>
            </a:r>
            <a:r>
              <a:rPr lang="en-US" sz="1800" dirty="0"/>
              <a:t>) </a:t>
            </a:r>
            <a:endParaRPr sz="18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⇨"/>
            </a:pPr>
            <a:r>
              <a:rPr lang="it-IT" sz="1800" dirty="0"/>
              <a:t>Cautarea intr-un sir ordonat (cautarea binara)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⇨"/>
            </a:pPr>
            <a:r>
              <a:rPr lang="en-US" sz="1800" dirty="0" err="1"/>
              <a:t>Turnurile</a:t>
            </a:r>
            <a:r>
              <a:rPr lang="en-US" sz="1800" dirty="0"/>
              <a:t> din Hanoi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⇨"/>
            </a:pPr>
            <a:r>
              <a:rPr lang="en-US" sz="1800" dirty="0" err="1"/>
              <a:t>Gasirea</a:t>
            </a:r>
            <a:r>
              <a:rPr lang="en-US" sz="1800" dirty="0"/>
              <a:t> </a:t>
            </a:r>
            <a:r>
              <a:rPr lang="en-US" sz="1800" dirty="0" err="1"/>
              <a:t>celei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apropiate</a:t>
            </a:r>
            <a:r>
              <a:rPr lang="en-US" sz="1800" dirty="0"/>
              <a:t> </a:t>
            </a:r>
            <a:r>
              <a:rPr lang="en-US" sz="1800" dirty="0" err="1"/>
              <a:t>perechi</a:t>
            </a:r>
            <a:r>
              <a:rPr lang="en-US" sz="1800" dirty="0"/>
              <a:t> de </a:t>
            </a:r>
            <a:r>
              <a:rPr lang="en-US" sz="1800" dirty="0" err="1"/>
              <a:t>puncte</a:t>
            </a:r>
            <a:r>
              <a:rPr lang="en-US" sz="1800" dirty="0"/>
              <a:t> </a:t>
            </a:r>
            <a:r>
              <a:rPr lang="en-US" sz="1800" dirty="0" err="1"/>
              <a:t>intr</a:t>
            </a:r>
            <a:r>
              <a:rPr lang="en-US" sz="1800" dirty="0"/>
              <a:t>-un set de </a:t>
            </a:r>
            <a:r>
              <a:rPr lang="en-US" sz="1800" dirty="0" err="1"/>
              <a:t>puncte</a:t>
            </a:r>
            <a:r>
              <a:rPr lang="en-US" sz="1800" dirty="0"/>
              <a:t> in plan x-y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⇨"/>
            </a:pPr>
            <a:r>
              <a:rPr lang="en-US" sz="1800" b="1" dirty="0" err="1"/>
              <a:t>Algoritmul</a:t>
            </a:r>
            <a:r>
              <a:rPr lang="en-US" sz="1800" b="1" dirty="0"/>
              <a:t> </a:t>
            </a:r>
            <a:r>
              <a:rPr lang="en-US" sz="1800" b="1" dirty="0" err="1"/>
              <a:t>lui</a:t>
            </a:r>
            <a:r>
              <a:rPr lang="en-US" sz="1800" b="1" dirty="0"/>
              <a:t> Strassen </a:t>
            </a:r>
            <a:r>
              <a:rPr lang="en-US" sz="1800" dirty="0"/>
              <a:t>(</a:t>
            </a:r>
            <a:r>
              <a:rPr lang="en-US" sz="1800" dirty="0" err="1"/>
              <a:t>Algoritm</a:t>
            </a:r>
            <a:r>
              <a:rPr lang="en-US" sz="1800" dirty="0"/>
              <a:t> </a:t>
            </a:r>
            <a:r>
              <a:rPr lang="en-US" sz="1800" dirty="0" err="1"/>
              <a:t>eficient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multiplicarea</a:t>
            </a:r>
            <a:r>
              <a:rPr lang="en-US" sz="1800" dirty="0"/>
              <a:t> a </a:t>
            </a:r>
            <a:r>
              <a:rPr lang="en-US" sz="1800" dirty="0" err="1"/>
              <a:t>doua</a:t>
            </a:r>
            <a:r>
              <a:rPr lang="en-US" sz="1800" dirty="0"/>
              <a:t> </a:t>
            </a:r>
            <a:r>
              <a:rPr lang="en-US" sz="1800" dirty="0" err="1"/>
              <a:t>matrici</a:t>
            </a:r>
            <a:r>
              <a:rPr lang="en-US" sz="1800" dirty="0"/>
              <a:t>)</a:t>
            </a:r>
            <a:endParaRPr lang="en-US" sz="1800" b="1"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77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270694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Inmultirea</a:t>
            </a:r>
            <a:r>
              <a:rPr lang="en-US" sz="2600" dirty="0"/>
              <a:t> a </a:t>
            </a:r>
            <a:r>
              <a:rPr lang="en-US" sz="2600" dirty="0" err="1"/>
              <a:t>doua</a:t>
            </a:r>
            <a:r>
              <a:rPr lang="en-US" sz="2600" dirty="0"/>
              <a:t> </a:t>
            </a:r>
            <a:r>
              <a:rPr lang="en-US" sz="2600" dirty="0" err="1"/>
              <a:t>matrici</a:t>
            </a:r>
            <a:r>
              <a:rPr lang="en-US" sz="2600" dirty="0"/>
              <a:t> - </a:t>
            </a:r>
            <a:r>
              <a:rPr lang="en-US" sz="2600" dirty="0" err="1"/>
              <a:t>Metoda</a:t>
            </a:r>
            <a:r>
              <a:rPr lang="en-US" sz="2600" dirty="0"/>
              <a:t> </a:t>
            </a:r>
            <a:r>
              <a:rPr lang="en-US" sz="2600" dirty="0" err="1"/>
              <a:t>clasica</a:t>
            </a:r>
            <a:endParaRPr lang="en-US" sz="26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61302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Oxygen Light" panose="020B0604020202020204" charset="0"/>
              </a:rPr>
              <a:t>Mai </a:t>
            </a:r>
            <a:r>
              <a:rPr lang="en-US" sz="1400" dirty="0" err="1">
                <a:latin typeface="Oxygen Light" panose="020B0604020202020204" charset="0"/>
              </a:rPr>
              <a:t>jos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este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exemplificata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metoda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clasica</a:t>
            </a:r>
            <a:r>
              <a:rPr lang="en-US" sz="1400" dirty="0">
                <a:latin typeface="Oxygen Light" panose="020B0604020202020204" charset="0"/>
              </a:rPr>
              <a:t> de </a:t>
            </a:r>
            <a:r>
              <a:rPr lang="en-US" sz="1400" dirty="0" err="1">
                <a:latin typeface="Oxygen Light" panose="020B0604020202020204" charset="0"/>
              </a:rPr>
              <a:t>multiplicare</a:t>
            </a:r>
            <a:r>
              <a:rPr lang="en-US" sz="1400" dirty="0">
                <a:latin typeface="Oxygen Light" panose="020B0604020202020204" charset="0"/>
              </a:rPr>
              <a:t> a </a:t>
            </a:r>
            <a:r>
              <a:rPr lang="en-US" sz="1400" dirty="0" err="1">
                <a:latin typeface="Oxygen Light" panose="020B0604020202020204" charset="0"/>
              </a:rPr>
              <a:t>doua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patratice</a:t>
            </a:r>
            <a:r>
              <a:rPr lang="en-US" sz="1400" dirty="0">
                <a:latin typeface="Oxygen Light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Oxygen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Oxygen Light" panose="020B0604020202020204" charset="0"/>
              </a:rPr>
              <a:t>1. </a:t>
            </a:r>
            <a:r>
              <a:rPr lang="en-US" sz="1400" dirty="0" err="1">
                <a:latin typeface="Oxygen Light" panose="020B0604020202020204" charset="0"/>
              </a:rPr>
              <a:t>Impartim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matricea</a:t>
            </a:r>
            <a:r>
              <a:rPr lang="en-US" sz="1400" dirty="0">
                <a:latin typeface="Oxygen Light" panose="020B0604020202020204" charset="0"/>
              </a:rPr>
              <a:t> A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matricea</a:t>
            </a:r>
            <a:r>
              <a:rPr lang="en-US" sz="1400" dirty="0">
                <a:latin typeface="Oxygen Light" panose="020B0604020202020204" charset="0"/>
              </a:rPr>
              <a:t> B in 4 </a:t>
            </a:r>
            <a:r>
              <a:rPr lang="en-US" sz="1400" dirty="0" err="1">
                <a:latin typeface="Oxygen Light" panose="020B0604020202020204" charset="0"/>
              </a:rPr>
              <a:t>submatrici</a:t>
            </a:r>
            <a:r>
              <a:rPr lang="en-US" sz="1400" dirty="0">
                <a:latin typeface="Oxygen Light" panose="020B0604020202020204" charset="0"/>
              </a:rPr>
              <a:t> de </a:t>
            </a:r>
            <a:r>
              <a:rPr lang="en-US" sz="1400" dirty="0" err="1">
                <a:latin typeface="Oxygen Light" panose="020B0604020202020204" charset="0"/>
              </a:rPr>
              <a:t>dimensiune</a:t>
            </a:r>
            <a:r>
              <a:rPr lang="en-US" sz="1400" dirty="0">
                <a:latin typeface="Oxygen Light" panose="020B0604020202020204" charset="0"/>
              </a:rPr>
              <a:t> N/2 x N/2, </a:t>
            </a:r>
            <a:r>
              <a:rPr lang="en-US" sz="1400" dirty="0" err="1">
                <a:latin typeface="Oxygen Light" panose="020B0604020202020204" charset="0"/>
              </a:rPr>
              <a:t>asa</a:t>
            </a:r>
            <a:r>
              <a:rPr lang="en-US" sz="1400" dirty="0">
                <a:latin typeface="Oxygen Light" panose="020B0604020202020204" charset="0"/>
              </a:rPr>
              <a:t> cum se </a:t>
            </a:r>
            <a:r>
              <a:rPr lang="en-US" sz="1400" dirty="0" err="1">
                <a:latin typeface="Oxygen Light" panose="020B0604020202020204" charset="0"/>
              </a:rPr>
              <a:t>arata</a:t>
            </a:r>
            <a:r>
              <a:rPr lang="en-US" sz="1400" dirty="0">
                <a:latin typeface="Oxygen Light" panose="020B0604020202020204" charset="0"/>
              </a:rPr>
              <a:t> in </a:t>
            </a:r>
            <a:r>
              <a:rPr lang="en-US" sz="1400" dirty="0" err="1">
                <a:latin typeface="Oxygen Light" panose="020B0604020202020204" charset="0"/>
              </a:rPr>
              <a:t>diagrama</a:t>
            </a:r>
            <a:r>
              <a:rPr lang="en-US" sz="1400" dirty="0">
                <a:latin typeface="Oxygen Light" panose="020B0604020202020204" charset="0"/>
              </a:rPr>
              <a:t> de </a:t>
            </a:r>
            <a:r>
              <a:rPr lang="en-US" sz="1400" dirty="0" err="1">
                <a:latin typeface="Oxygen Light" panose="020B0604020202020204" charset="0"/>
              </a:rPr>
              <a:t>mai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jos.</a:t>
            </a:r>
            <a:endParaRPr lang="en-US" sz="1400" dirty="0">
              <a:latin typeface="Oxygen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Oxygen Light" panose="020B0604020202020204" charset="0"/>
              </a:rPr>
              <a:t>2. </a:t>
            </a:r>
            <a:r>
              <a:rPr lang="en-US" sz="1400" dirty="0" err="1">
                <a:latin typeface="Oxygen Light" panose="020B0604020202020204" charset="0"/>
              </a:rPr>
              <a:t>Calculam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urmatoarele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valori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recursiv</a:t>
            </a:r>
            <a:r>
              <a:rPr lang="en-US" sz="1400" dirty="0">
                <a:latin typeface="Oxygen Light" panose="020B0604020202020204" charset="0"/>
              </a:rPr>
              <a:t>: </a:t>
            </a:r>
            <a:r>
              <a:rPr lang="en-US" sz="1400" dirty="0" err="1">
                <a:latin typeface="Oxygen Light" panose="020B0604020202020204" charset="0"/>
              </a:rPr>
              <a:t>ae+bg</a:t>
            </a:r>
            <a:r>
              <a:rPr lang="en-US" sz="1400" dirty="0">
                <a:latin typeface="Oxygen Light" panose="020B0604020202020204" charset="0"/>
              </a:rPr>
              <a:t>, </a:t>
            </a:r>
            <a:r>
              <a:rPr lang="en-US" sz="1400" dirty="0" err="1">
                <a:latin typeface="Oxygen Light" panose="020B0604020202020204" charset="0"/>
              </a:rPr>
              <a:t>af+bh</a:t>
            </a:r>
            <a:r>
              <a:rPr lang="en-US" sz="1400" dirty="0">
                <a:latin typeface="Oxygen Light" panose="020B0604020202020204" charset="0"/>
              </a:rPr>
              <a:t>, </a:t>
            </a:r>
            <a:r>
              <a:rPr lang="en-US" sz="1400" dirty="0" err="1">
                <a:latin typeface="Oxygen Light" panose="020B0604020202020204" charset="0"/>
              </a:rPr>
              <a:t>ce+dg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cf+dh</a:t>
            </a:r>
            <a:r>
              <a:rPr lang="en-US" sz="1400" dirty="0">
                <a:latin typeface="Oxygen Light" panose="020B0604020202020204" charset="0"/>
              </a:rPr>
              <a:t>.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45C14-AA41-497F-BDAE-C2A66707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65" y="2878921"/>
            <a:ext cx="4812070" cy="1991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270694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 ce algoritmul lui Strassen?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Google Shape;76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51600" y="1409700"/>
                <a:ext cx="6130200" cy="3306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In </a:t>
                </a:r>
                <a:r>
                  <a:rPr lang="en-US" sz="1400" dirty="0" err="1"/>
                  <a:t>metoda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prezentata</a:t>
                </a:r>
                <a:r>
                  <a:rPr lang="en-US" sz="1400" dirty="0"/>
                  <a:t> anterior, </a:t>
                </a:r>
                <a:r>
                  <a:rPr lang="en-US" sz="1400" dirty="0" err="1"/>
                  <a:t>efectuam</a:t>
                </a:r>
                <a:r>
                  <a:rPr lang="en-US" sz="1400" dirty="0"/>
                  <a:t> nu </a:t>
                </a:r>
                <a:r>
                  <a:rPr lang="en-US" sz="1400" dirty="0" err="1"/>
                  <a:t>mai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putin</a:t>
                </a:r>
                <a:r>
                  <a:rPr lang="en-US" sz="1400" dirty="0"/>
                  <a:t> de </a:t>
                </a:r>
                <a:r>
                  <a:rPr lang="en-US" sz="1400" b="1" dirty="0"/>
                  <a:t>8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operatii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inmultire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pentru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matrici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dimensiune</a:t>
                </a:r>
                <a:r>
                  <a:rPr lang="en-US" sz="1400" dirty="0"/>
                  <a:t> </a:t>
                </a:r>
                <a:r>
                  <a:rPr lang="en-US" sz="1400" b="1" dirty="0"/>
                  <a:t>N/2 x N/2 </a:t>
                </a:r>
                <a:r>
                  <a:rPr lang="en-US" sz="1400" dirty="0" err="1"/>
                  <a:t>si</a:t>
                </a:r>
                <a:r>
                  <a:rPr lang="en-US" sz="1400" dirty="0"/>
                  <a:t> </a:t>
                </a:r>
                <a:r>
                  <a:rPr lang="en-US" sz="1400" b="1" dirty="0"/>
                  <a:t>4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adunari</a:t>
                </a:r>
                <a:r>
                  <a:rPr lang="en-US" sz="1400" dirty="0"/>
                  <a:t>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sz="1400" dirty="0" err="1"/>
                  <a:t>Adunarea</a:t>
                </a:r>
                <a:r>
                  <a:rPr lang="en-US" sz="1400" dirty="0"/>
                  <a:t> a </a:t>
                </a:r>
                <a:r>
                  <a:rPr lang="en-US" sz="1400" dirty="0" err="1"/>
                  <a:t>doua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matrici</a:t>
                </a:r>
                <a:r>
                  <a:rPr lang="en-US" sz="1400" dirty="0"/>
                  <a:t> de N/2 x N/2 </a:t>
                </a:r>
                <a:r>
                  <a:rPr lang="en-US" sz="1400" dirty="0" err="1"/>
                  <a:t>elemente</a:t>
                </a:r>
                <a:r>
                  <a:rPr lang="en-US" sz="1400" dirty="0"/>
                  <a:t> se </a:t>
                </a:r>
                <a:r>
                  <a:rPr lang="en-US" sz="1400" dirty="0" err="1"/>
                  <a:t>realizeaza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intr</a:t>
                </a:r>
                <a:r>
                  <a:rPr lang="en-US" sz="1400" dirty="0"/>
                  <a:t>-un </a:t>
                </a:r>
                <a:r>
                  <a:rPr lang="en-US" sz="1400" dirty="0" err="1"/>
                  <a:t>timp</a:t>
                </a:r>
                <a:r>
                  <a:rPr lang="en-US" sz="1400" dirty="0"/>
                  <a:t> de </a:t>
                </a:r>
                <a:r>
                  <a:rPr lang="en-US" sz="14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b="1" dirty="0"/>
                  <a:t>)</a:t>
                </a:r>
                <a:r>
                  <a:rPr lang="en-US" sz="1400" dirty="0"/>
                  <a:t>. Timpul total </a:t>
                </a:r>
                <a:r>
                  <a:rPr lang="en-US" sz="1400" dirty="0" err="1"/>
                  <a:t>pentru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algoritmul</a:t>
                </a:r>
                <a:r>
                  <a:rPr lang="en-US" sz="1400" dirty="0"/>
                  <a:t> </a:t>
                </a:r>
                <a:r>
                  <a:rPr lang="en-US" sz="1400" b="1" dirty="0"/>
                  <a:t>Divide et </a:t>
                </a:r>
                <a:r>
                  <a:rPr lang="en-US" sz="1400" b="1" dirty="0" err="1"/>
                  <a:t>Impera</a:t>
                </a:r>
                <a:r>
                  <a:rPr lang="en-US" sz="1400" b="1" dirty="0"/>
                  <a:t> (</a:t>
                </a:r>
                <a:r>
                  <a:rPr lang="en-US" sz="1400" b="1" dirty="0" err="1"/>
                  <a:t>metoda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clasica</a:t>
                </a:r>
                <a:r>
                  <a:rPr lang="en-US" sz="1400" b="1" dirty="0"/>
                  <a:t>) </a:t>
                </a:r>
                <a:r>
                  <a:rPr lang="en-US" sz="1400" dirty="0" err="1"/>
                  <a:t>este</a:t>
                </a:r>
                <a:r>
                  <a:rPr lang="en-US" sz="1400" dirty="0"/>
                  <a:t>:</a:t>
                </a:r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) = 8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n-US" sz="1400" dirty="0"/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sz="1400" dirty="0" err="1"/>
                  <a:t>Complexitatea</a:t>
                </a:r>
                <a:r>
                  <a:rPr lang="en-US" sz="1400" dirty="0"/>
                  <a:t> in </a:t>
                </a:r>
                <a:r>
                  <a:rPr lang="en-US" sz="1400" dirty="0" err="1"/>
                  <a:t>timp</a:t>
                </a:r>
                <a:r>
                  <a:rPr lang="en-US" sz="1400" dirty="0"/>
                  <a:t> a </a:t>
                </a:r>
                <a:r>
                  <a:rPr lang="en-US" sz="1400" dirty="0" err="1"/>
                  <a:t>metodei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este</a:t>
                </a:r>
                <a:r>
                  <a:rPr lang="en-US" sz="1400" dirty="0"/>
                  <a:t>: </a:t>
                </a:r>
                <a:r>
                  <a:rPr lang="en-US" sz="14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400" b="1" dirty="0"/>
                  <a:t>)</a:t>
                </a:r>
                <a:r>
                  <a:rPr lang="en-US" sz="1400" dirty="0"/>
                  <a:t>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endParaRPr lang="en-US" sz="1400" b="1" dirty="0"/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In </a:t>
                </a:r>
                <a:r>
                  <a:rPr lang="en-US" sz="1400" dirty="0" err="1"/>
                  <a:t>timp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ce</a:t>
                </a:r>
                <a:r>
                  <a:rPr lang="en-US" sz="1400" dirty="0"/>
                  <a:t> </a:t>
                </a:r>
                <a:r>
                  <a:rPr lang="en-US" sz="1400" b="1" dirty="0" err="1"/>
                  <a:t>inmultirea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matricilor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necesita</a:t>
                </a:r>
                <a:r>
                  <a:rPr lang="en-US" sz="1400" b="1" dirty="0"/>
                  <a:t> un </a:t>
                </a:r>
                <a:r>
                  <a:rPr lang="en-US" sz="1400" b="1" dirty="0" err="1"/>
                  <a:t>timp</a:t>
                </a:r>
                <a:r>
                  <a:rPr lang="en-US" sz="1400" b="1" dirty="0"/>
                  <a:t> cubic, </a:t>
                </a:r>
                <a:r>
                  <a:rPr lang="en-US" sz="1400" b="1" dirty="0" err="1"/>
                  <a:t>adunarea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matricilor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necesita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doar</a:t>
                </a:r>
                <a:r>
                  <a:rPr lang="en-US" sz="1400" b="1" dirty="0"/>
                  <a:t> un </a:t>
                </a:r>
                <a:r>
                  <a:rPr lang="en-US" sz="1400" b="1" dirty="0" err="1"/>
                  <a:t>timp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patratic</a:t>
                </a:r>
                <a:r>
                  <a:rPr lang="en-US" sz="1400" dirty="0"/>
                  <a:t>. Este, </a:t>
                </a:r>
                <a:r>
                  <a:rPr lang="en-US" sz="1400" dirty="0" err="1"/>
                  <a:t>deci</a:t>
                </a:r>
                <a:r>
                  <a:rPr lang="en-US" sz="1400" dirty="0"/>
                  <a:t>, de </a:t>
                </a:r>
                <a:r>
                  <a:rPr lang="en-US" sz="1400" dirty="0" err="1"/>
                  <a:t>dorit</a:t>
                </a:r>
                <a:r>
                  <a:rPr lang="en-US" sz="1400" dirty="0"/>
                  <a:t> ca in </a:t>
                </a:r>
                <a:r>
                  <a:rPr lang="en-US" sz="1400" dirty="0" err="1"/>
                  <a:t>formulele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pentru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calcularea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submatricilor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folosim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putine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inmultiri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chiar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daca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prin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aceasta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marim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numarul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adunari</a:t>
                </a:r>
                <a:r>
                  <a:rPr lang="en-US" sz="1400" dirty="0"/>
                  <a:t>. Este </a:t>
                </a:r>
                <a:r>
                  <a:rPr lang="en-US" sz="1400" dirty="0" err="1"/>
                  <a:t>insa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acest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lucru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posibil</a:t>
                </a:r>
                <a:r>
                  <a:rPr lang="en-US" sz="1400" dirty="0"/>
                  <a:t>?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DA! </a:t>
                </a:r>
                <a:r>
                  <a:rPr lang="it-IT" sz="1400" dirty="0"/>
                  <a:t>In 1969, </a:t>
                </a:r>
                <a:r>
                  <a:rPr lang="it-IT" sz="1400" b="1" dirty="0"/>
                  <a:t>Strassen</a:t>
                </a:r>
                <a:r>
                  <a:rPr lang="it-IT" sz="1400" dirty="0"/>
                  <a:t> a descoperit o metoda de calculare a submatricilor, care utilizeaza </a:t>
                </a:r>
                <a:r>
                  <a:rPr lang="it-IT" sz="1400" b="1" dirty="0"/>
                  <a:t>7</a:t>
                </a:r>
                <a:r>
                  <a:rPr lang="it-IT" sz="1400" dirty="0"/>
                  <a:t> inmultiri si </a:t>
                </a:r>
                <a:r>
                  <a:rPr lang="it-IT" sz="1400" b="1" dirty="0"/>
                  <a:t>18</a:t>
                </a:r>
                <a:r>
                  <a:rPr lang="it-IT" sz="1400" dirty="0"/>
                  <a:t> adunari si scaderi.</a:t>
                </a:r>
                <a:endParaRPr lang="en-US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200" b="1" dirty="0"/>
              </a:p>
            </p:txBody>
          </p:sp>
        </mc:Choice>
        <mc:Fallback xmlns="">
          <p:sp>
            <p:nvSpPr>
              <p:cNvPr id="76" name="Google Shape;76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1600" y="1409700"/>
                <a:ext cx="6130200" cy="3306600"/>
              </a:xfrm>
              <a:prstGeom prst="rect">
                <a:avLst/>
              </a:prstGeom>
              <a:blipFill>
                <a:blip r:embed="rId3"/>
                <a:stretch>
                  <a:fillRect l="-1392" t="-1289" r="-1690" b="-6814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9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270694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 ce algoritmul lui Strassen?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Google Shape;76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51600" y="1409700"/>
                <a:ext cx="3184594" cy="3306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171450" lvl="0" indent="-17145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Aduna</a:t>
                </a:r>
                <a:r>
                  <a:rPr lang="en-US" sz="1200" dirty="0" err="1"/>
                  <a:t>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scaderea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doua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matrici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dureaza</a:t>
                </a:r>
                <a:r>
                  <a:rPr lang="en-US" sz="1200" dirty="0"/>
                  <a:t> un </a:t>
                </a:r>
                <a:r>
                  <a:rPr lang="en-US" sz="1200" dirty="0" err="1"/>
                  <a:t>timp</a:t>
                </a:r>
                <a:r>
                  <a:rPr lang="en-US" sz="1200" dirty="0"/>
                  <a:t> de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). In </a:t>
                </a:r>
                <a:r>
                  <a:rPr lang="en-US" sz="1200" dirty="0" err="1"/>
                  <a:t>cazul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algoritmului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Strassen </a:t>
                </a:r>
                <a:r>
                  <a:rPr lang="en-US" sz="1200" dirty="0" err="1"/>
                  <a:t>complexitatea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timpului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poate</a:t>
                </a:r>
                <a:r>
                  <a:rPr lang="en-US" sz="1200" dirty="0"/>
                  <a:t> fi </a:t>
                </a:r>
                <a:r>
                  <a:rPr lang="en-US" sz="1200" dirty="0" err="1"/>
                  <a:t>scrisa</a:t>
                </a:r>
                <a:r>
                  <a:rPr lang="en-US" sz="1200" dirty="0"/>
                  <a:t> ca: </a:t>
                </a:r>
                <a14:m>
                  <m:oMath xmlns:m="http://schemas.openxmlformats.org/officeDocument/2006/math">
                    <m:r>
                      <a:rPr lang="pt-BR" sz="12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𝟕𝐓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sz="1200" b="1" i="0">
                        <a:latin typeface="Cambria Math" panose="02040503050406030204" pitchFamily="18" charset="0"/>
                      </a:rPr>
                      <m:t>) +  </m:t>
                    </m:r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200" b="1" dirty="0"/>
              </a:p>
              <a:p>
                <a:pPr marL="171450" lvl="0" indent="-17145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endParaRPr lang="en-US" sz="1200" b="1" dirty="0"/>
              </a:p>
              <a:p>
                <a:pPr marL="171450" lvl="0" indent="-17145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sz="1200" dirty="0" err="1"/>
                  <a:t>Complexitatea</a:t>
                </a:r>
                <a:r>
                  <a:rPr lang="en-US" sz="1200" dirty="0"/>
                  <a:t> in </a:t>
                </a:r>
                <a:r>
                  <a:rPr lang="en-US" sz="1200" dirty="0" err="1"/>
                  <a:t>timp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metodei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care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aproximativ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0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12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𝟖𝟎𝟕𝟒</m:t>
                        </m:r>
                      </m:sup>
                    </m:sSup>
                    <m:r>
                      <a:rPr lang="en-US" sz="1200" b="1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b="1" dirty="0"/>
              </a:p>
              <a:p>
                <a:pPr marL="171450" lvl="0" indent="-17145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endParaRPr lang="en-US" sz="1200" b="1" dirty="0"/>
              </a:p>
              <a:p>
                <a:pPr marL="171450" lvl="0" indent="-17145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it-IT" sz="1200" b="1" dirty="0"/>
                  <a:t>Algoritmul lui Strassen este deci mai eficient decat algoritmul clasic de inmultire matriciala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0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1200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𝟖𝟎𝟕𝟒</m:t>
                        </m:r>
                      </m:sup>
                    </m:sSup>
                    <m:r>
                      <a:rPr lang="en-US" sz="12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200" b="1" dirty="0"/>
                  <a:t> mai rapid 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2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200" b="1" dirty="0"/>
                  <a:t>).</a:t>
                </a:r>
              </a:p>
              <a:p>
                <a:pPr marL="171450" lvl="0" indent="-17145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endParaRPr lang="en-US" sz="1200" b="1" dirty="0"/>
              </a:p>
            </p:txBody>
          </p:sp>
        </mc:Choice>
        <mc:Fallback>
          <p:sp>
            <p:nvSpPr>
              <p:cNvPr id="76" name="Google Shape;76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1600" y="1409700"/>
                <a:ext cx="3184594" cy="3306600"/>
              </a:xfrm>
              <a:prstGeom prst="rect">
                <a:avLst/>
              </a:prstGeom>
              <a:blipFill>
                <a:blip r:embed="rId3"/>
                <a:stretch>
                  <a:fillRect l="-2682" t="-1105" r="-2107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E68E4-081B-4ABF-8AD3-10E5EDA45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194" y="1409700"/>
            <a:ext cx="2964656" cy="30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270694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Implementare</a:t>
            </a:r>
            <a:r>
              <a:rPr lang="en-US" sz="2600" dirty="0"/>
              <a:t> - Strassen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61302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Oxygen Light" panose="020B0604020202020204" charset="0"/>
              </a:rPr>
              <a:t>Mai </a:t>
            </a:r>
            <a:r>
              <a:rPr lang="en-US" sz="1400" dirty="0" err="1">
                <a:latin typeface="Oxygen Light" panose="020B0604020202020204" charset="0"/>
              </a:rPr>
              <a:t>jos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este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exemplificata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metoda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lui</a:t>
            </a:r>
            <a:r>
              <a:rPr lang="en-US" sz="1400" dirty="0">
                <a:latin typeface="Oxygen Light" panose="020B0604020202020204" charset="0"/>
              </a:rPr>
              <a:t> Strassen de </a:t>
            </a:r>
            <a:r>
              <a:rPr lang="en-US" sz="1400" dirty="0" err="1">
                <a:latin typeface="Oxygen Light" panose="020B0604020202020204" charset="0"/>
              </a:rPr>
              <a:t>multiplicare</a:t>
            </a:r>
            <a:r>
              <a:rPr lang="en-US" sz="1400" dirty="0">
                <a:latin typeface="Oxygen Light" panose="020B0604020202020204" charset="0"/>
              </a:rPr>
              <a:t> a </a:t>
            </a:r>
            <a:r>
              <a:rPr lang="en-US" sz="1400" dirty="0" err="1">
                <a:latin typeface="Oxygen Light" panose="020B0604020202020204" charset="0"/>
              </a:rPr>
              <a:t>doua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patratice</a:t>
            </a:r>
            <a:r>
              <a:rPr lang="en-US" sz="1400" dirty="0">
                <a:latin typeface="Oxygen Light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Oxygen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 dirty="0">
                <a:latin typeface="Oxygen Light" panose="020B0604020202020204" charset="0"/>
              </a:rPr>
              <a:t>Pasul 1: </a:t>
            </a:r>
            <a:r>
              <a:rPr lang="en-US" sz="1400" dirty="0" err="1">
                <a:latin typeface="Oxygen Light" panose="020B0604020202020204" charset="0"/>
              </a:rPr>
              <a:t>Luam</a:t>
            </a:r>
            <a:r>
              <a:rPr lang="en-US" sz="1400" dirty="0">
                <a:latin typeface="Oxygen Light" panose="020B0604020202020204" charset="0"/>
              </a:rPr>
              <a:t> 3 </a:t>
            </a:r>
            <a:r>
              <a:rPr lang="en-US" sz="1400" dirty="0" err="1">
                <a:latin typeface="Oxygen Light" panose="020B0604020202020204" charset="0"/>
              </a:rPr>
              <a:t>matrici</a:t>
            </a:r>
            <a:r>
              <a:rPr lang="en-US" sz="1400" dirty="0">
                <a:latin typeface="Oxygen Light" panose="020B0604020202020204" charset="0"/>
              </a:rPr>
              <a:t>: A, B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C. A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B sunt </a:t>
            </a:r>
            <a:r>
              <a:rPr lang="en-US" sz="1400" dirty="0" err="1">
                <a:latin typeface="Oxygen Light" panose="020B0604020202020204" charset="0"/>
              </a:rPr>
              <a:t>matricile</a:t>
            </a:r>
            <a:r>
              <a:rPr lang="en-US" sz="1400" dirty="0">
                <a:latin typeface="Oxygen Light" panose="020B0604020202020204" charset="0"/>
              </a:rPr>
              <a:t> pe care </a:t>
            </a:r>
            <a:r>
              <a:rPr lang="en-US" sz="1400" dirty="0" err="1">
                <a:latin typeface="Oxygen Light" panose="020B0604020202020204" charset="0"/>
              </a:rPr>
              <a:t>dorim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sa</a:t>
            </a:r>
            <a:r>
              <a:rPr lang="en-US" sz="1400" dirty="0">
                <a:latin typeface="Oxygen Light" panose="020B0604020202020204" charset="0"/>
              </a:rPr>
              <a:t> le </a:t>
            </a:r>
            <a:r>
              <a:rPr lang="en-US" sz="1400" dirty="0" err="1">
                <a:latin typeface="Oxygen Light" panose="020B0604020202020204" charset="0"/>
              </a:rPr>
              <a:t>inmultim</a:t>
            </a:r>
            <a:r>
              <a:rPr lang="en-US" sz="1400" dirty="0">
                <a:latin typeface="Oxygen Light" panose="020B0604020202020204" charset="0"/>
              </a:rPr>
              <a:t>, </a:t>
            </a:r>
            <a:r>
              <a:rPr lang="en-US" sz="1400" dirty="0" err="1">
                <a:latin typeface="Oxygen Light" panose="020B0604020202020204" charset="0"/>
              </a:rPr>
              <a:t>iar</a:t>
            </a:r>
            <a:r>
              <a:rPr lang="en-US" sz="1400" dirty="0">
                <a:latin typeface="Oxygen Light" panose="020B0604020202020204" charset="0"/>
              </a:rPr>
              <a:t> C </a:t>
            </a:r>
            <a:r>
              <a:rPr lang="en-US" sz="1400" dirty="0" err="1">
                <a:latin typeface="Oxygen Light" panose="020B0604020202020204" charset="0"/>
              </a:rPr>
              <a:t>este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matricea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ce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rezulta</a:t>
            </a:r>
            <a:r>
              <a:rPr lang="en-US" sz="1400" dirty="0">
                <a:latin typeface="Oxygen Light" panose="020B0604020202020204" charset="0"/>
              </a:rPr>
              <a:t> din </a:t>
            </a:r>
            <a:r>
              <a:rPr lang="en-US" sz="1400" dirty="0" err="1">
                <a:latin typeface="Oxygen Light" panose="020B0604020202020204" charset="0"/>
              </a:rPr>
              <a:t>inmultirea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lui</a:t>
            </a:r>
            <a:r>
              <a:rPr lang="en-US" sz="1400" dirty="0">
                <a:latin typeface="Oxygen Light" panose="020B0604020202020204" charset="0"/>
              </a:rPr>
              <a:t> A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B. 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488E7-203E-4FFF-A480-D969C42C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00" y="2672565"/>
            <a:ext cx="4824000" cy="21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4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270694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Implementare</a:t>
            </a:r>
            <a:r>
              <a:rPr lang="en-US" sz="2600" dirty="0"/>
              <a:t> - Strassen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61302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Oxygen Light" panose="020B0604020202020204" charset="0"/>
              </a:rPr>
              <a:t>Pasul 2: </a:t>
            </a:r>
            <a:r>
              <a:rPr lang="en-US" sz="1400" dirty="0" err="1">
                <a:latin typeface="Oxygen Light" panose="020B0604020202020204" charset="0"/>
              </a:rPr>
              <a:t>Impartim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matricile</a:t>
            </a:r>
            <a:r>
              <a:rPr lang="en-US" sz="1400" dirty="0">
                <a:latin typeface="Oxygen Light" panose="020B0604020202020204" charset="0"/>
              </a:rPr>
              <a:t> A, B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C in 4 </a:t>
            </a:r>
            <a:r>
              <a:rPr lang="en-US" sz="1400" dirty="0" err="1">
                <a:latin typeface="Oxygen Light" panose="020B0604020202020204" charset="0"/>
              </a:rPr>
              <a:t>matrici</a:t>
            </a:r>
            <a:r>
              <a:rPr lang="en-US" sz="1400" dirty="0">
                <a:latin typeface="Oxygen Light" panose="020B0604020202020204" charset="0"/>
              </a:rPr>
              <a:t> (de </a:t>
            </a:r>
            <a:r>
              <a:rPr lang="en-US" sz="1400" dirty="0" err="1">
                <a:latin typeface="Oxygen Light" panose="020B0604020202020204" charset="0"/>
              </a:rPr>
              <a:t>dimensiune</a:t>
            </a:r>
            <a:r>
              <a:rPr lang="en-US" sz="1400" dirty="0">
                <a:latin typeface="Oxygen Light" panose="020B0604020202020204" charset="0"/>
              </a:rPr>
              <a:t> (n/2)x(n/2) </a:t>
            </a:r>
            <a:r>
              <a:rPr lang="en-US" sz="1400" dirty="0" err="1">
                <a:latin typeface="Oxygen Light" panose="020B0604020202020204" charset="0"/>
              </a:rPr>
              <a:t>si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luam</a:t>
            </a:r>
            <a:r>
              <a:rPr lang="en-US" sz="1400" dirty="0">
                <a:latin typeface="Oxygen Light" panose="020B0604020202020204" charset="0"/>
              </a:rPr>
              <a:t> prima </a:t>
            </a:r>
            <a:r>
              <a:rPr lang="en-US" sz="1400" dirty="0" err="1">
                <a:latin typeface="Oxygen Light" panose="020B0604020202020204" charset="0"/>
              </a:rPr>
              <a:t>parte</a:t>
            </a:r>
            <a:r>
              <a:rPr lang="en-US" sz="1400" dirty="0">
                <a:latin typeface="Oxygen Light" panose="020B0604020202020204" charset="0"/>
              </a:rPr>
              <a:t> din </a:t>
            </a:r>
            <a:r>
              <a:rPr lang="en-US" sz="1400" dirty="0" err="1">
                <a:latin typeface="Oxygen Light" panose="020B0604020202020204" charset="0"/>
              </a:rPr>
              <a:t>fiecare</a:t>
            </a:r>
            <a:r>
              <a:rPr lang="en-US" sz="1400" dirty="0">
                <a:latin typeface="Oxygen Light" panose="020B060402020202020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Oxygen Light" panose="020B0604020202020204" charset="0"/>
              </a:rPr>
              <a:t>Pasul 3: </a:t>
            </a:r>
            <a:r>
              <a:rPr lang="en-US" sz="1400" dirty="0" err="1">
                <a:latin typeface="Oxygen Light" panose="020B0604020202020204" charset="0"/>
              </a:rPr>
              <a:t>Utilizam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formulele</a:t>
            </a:r>
            <a:r>
              <a:rPr lang="en-US" sz="1400" dirty="0">
                <a:latin typeface="Oxygen Light" panose="020B0604020202020204" charset="0"/>
              </a:rPr>
              <a:t> de </a:t>
            </a:r>
            <a:r>
              <a:rPr lang="en-US" sz="1400" dirty="0" err="1">
                <a:latin typeface="Oxygen Light" panose="020B0604020202020204" charset="0"/>
              </a:rPr>
              <a:t>mai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jos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pentru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rezolvarea</a:t>
            </a:r>
            <a:r>
              <a:rPr lang="en-US" sz="1400" dirty="0">
                <a:latin typeface="Oxygen Light" panose="020B0604020202020204" charset="0"/>
              </a:rPr>
              <a:t> </a:t>
            </a:r>
            <a:r>
              <a:rPr lang="en-US" sz="1400" dirty="0" err="1">
                <a:latin typeface="Oxygen Light" panose="020B0604020202020204" charset="0"/>
              </a:rPr>
              <a:t>partii</a:t>
            </a:r>
            <a:r>
              <a:rPr lang="en-US" sz="1400" dirty="0">
                <a:latin typeface="Oxygen Light" panose="020B0604020202020204" charset="0"/>
              </a:rPr>
              <a:t> 1 a </a:t>
            </a:r>
            <a:r>
              <a:rPr lang="en-US" sz="1400" dirty="0" err="1">
                <a:latin typeface="Oxygen Light" panose="020B0604020202020204" charset="0"/>
              </a:rPr>
              <a:t>matricei</a:t>
            </a:r>
            <a:r>
              <a:rPr lang="en-US" sz="1400" dirty="0">
                <a:latin typeface="Oxygen Light" panose="020B060402020202020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Oxygen Light" panose="020B0604020202020204" charset="0"/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488E7-203E-4FFF-A480-D969C42C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01" y="2245519"/>
            <a:ext cx="3240000" cy="147619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CD3414-F5CB-4E01-A6A0-D31940521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2061"/>
              </p:ext>
            </p:extLst>
          </p:nvPr>
        </p:nvGraphicFramePr>
        <p:xfrm>
          <a:off x="651600" y="2245519"/>
          <a:ext cx="2091599" cy="26746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91599">
                  <a:extLst>
                    <a:ext uri="{9D8B030D-6E8A-4147-A177-3AD203B41FA5}">
                      <a16:colId xmlns:a16="http://schemas.microsoft.com/office/drawing/2014/main" val="1606354491"/>
                    </a:ext>
                  </a:extLst>
                </a:gridCol>
              </a:tblGrid>
              <a:tr h="304389">
                <a:tc>
                  <a:txBody>
                    <a:bodyPr/>
                    <a:lstStyle/>
                    <a:p>
                      <a:r>
                        <a:rPr lang="pt-BR" sz="1400" b="0" dirty="0"/>
                        <a:t>M1:=(A1+A3)×(B1+B2)</a:t>
                      </a:r>
                      <a:endParaRPr lang="en-150" sz="14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8249137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pt-BR" sz="1400" dirty="0"/>
                        <a:t>M2:=(A2+A4)×(B3+B4)</a:t>
                      </a:r>
                      <a:endParaRPr lang="en-150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8632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pt-BR" sz="1400" dirty="0"/>
                        <a:t>M3:=(A1−A4)×(B1+A4)</a:t>
                      </a:r>
                      <a:endParaRPr lang="en-150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331506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en-US" sz="1400" dirty="0"/>
                        <a:t>M4:=A1×(B2−B4)</a:t>
                      </a:r>
                      <a:endParaRPr lang="en-150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94814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en-US" sz="1400" dirty="0"/>
                        <a:t>M5:=(A3+A4)×(B1)</a:t>
                      </a:r>
                      <a:endParaRPr lang="en-150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771628"/>
                  </a:ext>
                </a:extLst>
              </a:tr>
              <a:tr h="517461">
                <a:tc>
                  <a:txBody>
                    <a:bodyPr/>
                    <a:lstStyle/>
                    <a:p>
                      <a:r>
                        <a:rPr lang="en-US" sz="1400" dirty="0"/>
                        <a:t>M6:=(A1+A2)×(B4) </a:t>
                      </a:r>
                      <a:br>
                        <a:rPr lang="en-US" sz="1400" dirty="0"/>
                      </a:br>
                      <a:endParaRPr lang="en-150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16651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en-US" sz="1400" dirty="0"/>
                        <a:t>M7:=A4×(B3−B1)</a:t>
                      </a:r>
                      <a:endParaRPr lang="en-150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9946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7EF9D-BCEE-4800-8BB4-A52C86CD4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75066"/>
              </p:ext>
            </p:extLst>
          </p:nvPr>
        </p:nvGraphicFramePr>
        <p:xfrm>
          <a:off x="4690201" y="3454631"/>
          <a:ext cx="2091599" cy="14158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91599">
                  <a:extLst>
                    <a:ext uri="{9D8B030D-6E8A-4147-A177-3AD203B41FA5}">
                      <a16:colId xmlns:a16="http://schemas.microsoft.com/office/drawing/2014/main" val="3063736845"/>
                    </a:ext>
                  </a:extLst>
                </a:gridCol>
              </a:tblGrid>
              <a:tr h="304389">
                <a:tc>
                  <a:txBody>
                    <a:bodyPr/>
                    <a:lstStyle/>
                    <a:p>
                      <a:r>
                        <a:rPr lang="en-US" b="0" dirty="0"/>
                        <a:t>P:=M2+M3−M6−M7 </a:t>
                      </a:r>
                      <a:endParaRPr lang="en-1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241976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en-US" dirty="0"/>
                        <a:t>Q:=M4+M6 </a:t>
                      </a:r>
                      <a:endParaRPr lang="en-1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23990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en-US" dirty="0"/>
                        <a:t>R:=M5+M7 </a:t>
                      </a:r>
                      <a:endParaRPr lang="en-1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385429"/>
                  </a:ext>
                </a:extLst>
              </a:tr>
              <a:tr h="370340">
                <a:tc>
                  <a:txBody>
                    <a:bodyPr/>
                    <a:lstStyle/>
                    <a:p>
                      <a:r>
                        <a:rPr lang="en-US" dirty="0"/>
                        <a:t>S:=M1−M3−M4−M5</a:t>
                      </a:r>
                      <a:endParaRPr lang="en-1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23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401316"/>
      </p:ext>
    </p:extLst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857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Cambria Math</vt:lpstr>
      <vt:lpstr>Zilla Slab SemiBold</vt:lpstr>
      <vt:lpstr>Oxygen Light</vt:lpstr>
      <vt:lpstr>Calibri</vt:lpstr>
      <vt:lpstr>Arial</vt:lpstr>
      <vt:lpstr>Whitmore template</vt:lpstr>
      <vt:lpstr>Divide et Impera</vt:lpstr>
      <vt:lpstr>Cuprins</vt:lpstr>
      <vt:lpstr>Notiuni Introductive</vt:lpstr>
      <vt:lpstr>Aplicatii Practice - Exemple</vt:lpstr>
      <vt:lpstr>Inmultirea a doua matrici - Metoda clasica</vt:lpstr>
      <vt:lpstr>De ce algoritmul lui Strassen?</vt:lpstr>
      <vt:lpstr>De ce algoritmul lui Strassen?</vt:lpstr>
      <vt:lpstr>Implementare - Strassen</vt:lpstr>
      <vt:lpstr>Implementare - Strassen</vt:lpstr>
      <vt:lpstr>Implementare - Strassen</vt:lpstr>
      <vt:lpstr>Implementare Java - Strassen</vt:lpstr>
      <vt:lpstr>PowerPoint Presentation</vt:lpstr>
      <vt:lpstr>Sfarsit!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et Impera</dc:title>
  <dc:creator>Radu Pestrea</dc:creator>
  <cp:lastModifiedBy>Radu Pestrea</cp:lastModifiedBy>
  <cp:revision>26</cp:revision>
  <dcterms:modified xsi:type="dcterms:W3CDTF">2021-05-23T09:08:11Z</dcterms:modified>
</cp:coreProperties>
</file>