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Poppins"/>
      <p:regular r:id="rId33"/>
      <p:bold r:id="rId34"/>
      <p:italic r:id="rId35"/>
      <p:boldItalic r:id="rId36"/>
    </p:embeddedFont>
    <p:embeddedFont>
      <p:font typeface="Poppins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Poppins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Poppins-italic.fntdata"/><Relationship Id="rId12" Type="http://schemas.openxmlformats.org/officeDocument/2006/relationships/slide" Target="slides/slide7.xml"/><Relationship Id="rId34" Type="http://schemas.openxmlformats.org/officeDocument/2006/relationships/font" Target="fonts/Poppins-bold.fntdata"/><Relationship Id="rId15" Type="http://schemas.openxmlformats.org/officeDocument/2006/relationships/slide" Target="slides/slide10.xml"/><Relationship Id="rId37" Type="http://schemas.openxmlformats.org/officeDocument/2006/relationships/font" Target="fonts/PoppinsLight-regular.fntdata"/><Relationship Id="rId14" Type="http://schemas.openxmlformats.org/officeDocument/2006/relationships/slide" Target="slides/slide9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2.xml"/><Relationship Id="rId39" Type="http://schemas.openxmlformats.org/officeDocument/2006/relationships/font" Target="fonts/PoppinsLight-italic.fntdata"/><Relationship Id="rId16" Type="http://schemas.openxmlformats.org/officeDocument/2006/relationships/slide" Target="slides/slide11.xml"/><Relationship Id="rId38" Type="http://schemas.openxmlformats.org/officeDocument/2006/relationships/font" Target="fonts/Poppins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84000" y="53697"/>
            <a:ext cx="5036124" cy="50361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294967295" type="ctrTitle"/>
          </p:nvPr>
        </p:nvSpPr>
        <p:spPr>
          <a:xfrm>
            <a:off x="2371725" y="554025"/>
            <a:ext cx="63315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9443"/>
              <a:buFont typeface="Raleway"/>
              <a:buNone/>
            </a:pPr>
            <a:r>
              <a:rPr b="1" i="0" lang="ro" sz="4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Curs 6 </a:t>
            </a:r>
            <a:endParaRPr b="1" i="0" sz="4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9443"/>
              <a:buFont typeface="Raleway"/>
              <a:buNone/>
            </a:pPr>
            <a:r>
              <a:rPr b="1" i="0" lang="ro" sz="4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Click School</a:t>
            </a:r>
            <a:endParaRPr b="1" i="0" sz="4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3"/>
          <p:cNvSpPr txBox="1"/>
          <p:nvPr>
            <p:ph idx="4294967295" type="subTitle"/>
          </p:nvPr>
        </p:nvSpPr>
        <p:spPr>
          <a:xfrm>
            <a:off x="2390275" y="4106150"/>
            <a:ext cx="6331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b="0" i="0" lang="ro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 noiembrie 2022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4294967295" type="subTitle"/>
          </p:nvPr>
        </p:nvSpPr>
        <p:spPr>
          <a:xfrm>
            <a:off x="3768750" y="4698175"/>
            <a:ext cx="1689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2450" y="32625"/>
            <a:ext cx="5078252" cy="507825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Pauză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3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Funcții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p24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Funcții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" name="Google Shape;158;p24"/>
          <p:cNvSpPr txBox="1"/>
          <p:nvPr>
            <p:ph idx="4294967295" type="ctrTitle"/>
          </p:nvPr>
        </p:nvSpPr>
        <p:spPr>
          <a:xfrm>
            <a:off x="518225" y="1568325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cod ce poate fi refolosit de mai multe ori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p25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Funcții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" name="Google Shape;166;p25"/>
          <p:cNvSpPr txBox="1"/>
          <p:nvPr>
            <p:ph idx="4294967295" type="ctrTitle"/>
          </p:nvPr>
        </p:nvSpPr>
        <p:spPr>
          <a:xfrm>
            <a:off x="518225" y="1568325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cod ce poate fi refolosit de mai multe ori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conțin nume, parametri și definiție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26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Funcții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26"/>
          <p:cNvSpPr txBox="1"/>
          <p:nvPr>
            <p:ph idx="4294967295" type="ctrTitle"/>
          </p:nvPr>
        </p:nvSpPr>
        <p:spPr>
          <a:xfrm>
            <a:off x="518225" y="1568325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cod ce poate fi refolosit de mai multe ori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conțin nume, parametri și definiție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pot returna valori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" name="Google Shape;181;p27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Funcții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27"/>
          <p:cNvSpPr txBox="1"/>
          <p:nvPr>
            <p:ph idx="4294967295" type="ctrTitle"/>
          </p:nvPr>
        </p:nvSpPr>
        <p:spPr>
          <a:xfrm>
            <a:off x="518225" y="1568325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cod ce poate fi refolosit de mai multe ori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conțin nume, parametri și definiție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pot returna valori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convenția de denumire este camelCase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8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Funcții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28"/>
          <p:cNvSpPr txBox="1"/>
          <p:nvPr>
            <p:ph idx="4294967295" type="ctrTitle"/>
          </p:nvPr>
        </p:nvSpPr>
        <p:spPr>
          <a:xfrm>
            <a:off x="518225" y="1568325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cod ce poate fi refolosit de mai multe ori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conțin nume, parametri și definiție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pot returna valori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convenția de denumire este camelCase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sunt folosite pentru a aplica principiul DRY (do not repeat yourself)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29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Exerciții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8775" y="1325706"/>
            <a:ext cx="3986450" cy="31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5" name="Google Shape;205;p30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Exerciții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30"/>
          <p:cNvSpPr txBox="1"/>
          <p:nvPr>
            <p:ph idx="4294967295" type="ctrTitle"/>
          </p:nvPr>
        </p:nvSpPr>
        <p:spPr>
          <a:xfrm>
            <a:off x="518225" y="1568325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Să scriem o funcție care întoarce ultima cifră a unui număr trimis ca parametru.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Să scriem o funcție care verifică dacă un număr trimis ca parametru este divizibil cu 7. Să se verifice pentru 17, 28, 44, 56, 57.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 b="0" l="21520" r="21515" t="0"/>
          <a:stretch/>
        </p:blipFill>
        <p:spPr>
          <a:xfrm>
            <a:off x="6853861" y="561692"/>
            <a:ext cx="2290150" cy="40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idx="4294967295" type="ctrTitle"/>
          </p:nvPr>
        </p:nvSpPr>
        <p:spPr>
          <a:xfrm>
            <a:off x="469900" y="308502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Final thoughts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p31"/>
          <p:cNvSpPr txBox="1"/>
          <p:nvPr>
            <p:ph idx="4294967295" type="ctrTitle"/>
          </p:nvPr>
        </p:nvSpPr>
        <p:spPr>
          <a:xfrm>
            <a:off x="469900" y="4054350"/>
            <a:ext cx="75537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Întrebări, feedback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p14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Problema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>
            <p:ph idx="4294967295" type="ctrTitle"/>
          </p:nvPr>
        </p:nvSpPr>
        <p:spPr>
          <a:xfrm>
            <a:off x="518225" y="142077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Transformați elementele unui tablou ce conține cifre într-un număr stocat într-o variabilă. ([3, 2, 1] devine 321)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4294967295" type="subTitle"/>
          </p:nvPr>
        </p:nvSpPr>
        <p:spPr>
          <a:xfrm>
            <a:off x="3768750" y="4698175"/>
            <a:ext cx="1696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15"/>
          <p:cNvSpPr txBox="1"/>
          <p:nvPr>
            <p:ph idx="4294967295" type="ctrTitle"/>
          </p:nvPr>
        </p:nvSpPr>
        <p:spPr>
          <a:xfrm>
            <a:off x="518225" y="340875"/>
            <a:ext cx="4947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AGENDĂ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p15"/>
          <p:cNvSpPr txBox="1"/>
          <p:nvPr>
            <p:ph idx="4294967295" type="ctrTitle"/>
          </p:nvPr>
        </p:nvSpPr>
        <p:spPr>
          <a:xfrm>
            <a:off x="518225" y="1595500"/>
            <a:ext cx="47904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Tablouri (Arrays)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Strings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Funcții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6925" y="884763"/>
            <a:ext cx="3373976" cy="337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6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Funcții folositoare pentru tablouri - aplicație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6"/>
          <p:cNvSpPr txBox="1"/>
          <p:nvPr>
            <p:ph idx="4294967295" type="ctrTitle"/>
          </p:nvPr>
        </p:nvSpPr>
        <p:spPr>
          <a:xfrm>
            <a:off x="518225" y="1909325"/>
            <a:ext cx="34242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length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push/pop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unshift/shift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indexOf/includes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join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17"/>
          <p:cNvSpPr txBox="1"/>
          <p:nvPr>
            <p:ph idx="4294967295" type="ctrTitle"/>
          </p:nvPr>
        </p:nvSpPr>
        <p:spPr>
          <a:xfrm>
            <a:off x="518225" y="340875"/>
            <a:ext cx="7875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Funcții folositoare pentru tablouri - aplicație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Google Shape;105;p17"/>
          <p:cNvSpPr txBox="1"/>
          <p:nvPr>
            <p:ph idx="4294967295" type="ctrTitle"/>
          </p:nvPr>
        </p:nvSpPr>
        <p:spPr>
          <a:xfrm>
            <a:off x="518225" y="1729525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82848"/>
              <a:buFont typeface="Raleway"/>
              <a:buNone/>
            </a:pPr>
            <a:r>
              <a:rPr b="0" i="0" lang="ro" sz="182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 bibliotecă are mai multe cărți în componența sa, și anume: 6 titluri.</a:t>
            </a:r>
            <a:br>
              <a:rPr b="0" i="0" lang="ro" sz="182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b="0" i="0" sz="182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279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890"/>
              <a:buFont typeface="Poppins Light"/>
              <a:buAutoNum type="arabicPeriod"/>
            </a:pPr>
            <a:r>
              <a:rPr b="0" i="0" lang="ro" sz="182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Să se afișeze numărul de cărți din registrul bibliotecii.</a:t>
            </a:r>
            <a:endParaRPr b="0" i="0" sz="182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279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890"/>
              <a:buFont typeface="Poppins Light"/>
              <a:buAutoNum type="arabicPeriod"/>
            </a:pPr>
            <a:r>
              <a:rPr b="0" i="0" lang="ro" sz="182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După primirea unor comenzi, să se adauge cărțile () și să se afișeze un mesaj cu numărul actualizat și ce cărți au fost adăugate.</a:t>
            </a:r>
            <a:endParaRPr b="0" i="0" sz="182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279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890"/>
              <a:buFont typeface="Poppins Light"/>
              <a:buAutoNum type="arabicPeriod"/>
            </a:pPr>
            <a:r>
              <a:rPr b="0" i="0" lang="ro" sz="182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Cartea 1 are probleme de redactare și trebuie retrasă. Să se afișeze un mesaj care comunică acest lucru și câte cărți sunt acum în bibliotecă.</a:t>
            </a:r>
            <a:endParaRPr b="0" i="0" sz="182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279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890"/>
              <a:buFont typeface="Poppins Light"/>
              <a:buAutoNum type="arabicPeriod"/>
            </a:pPr>
            <a:r>
              <a:rPr b="0" i="0" lang="ro" sz="182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Să se verifice dacă există cartea () în bibliotecă.</a:t>
            </a:r>
            <a:endParaRPr b="0" i="0" sz="182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8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Strings - ce putem face cu ele?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19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Strings - ce putem face cu ele?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p19"/>
          <p:cNvSpPr txBox="1"/>
          <p:nvPr>
            <p:ph idx="4294967295" type="ctrTitle"/>
          </p:nvPr>
        </p:nvSpPr>
        <p:spPr>
          <a:xfrm>
            <a:off x="518225" y="190932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concatenare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20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Strings - ce putem face cu ele?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p20"/>
          <p:cNvSpPr txBox="1"/>
          <p:nvPr>
            <p:ph idx="4294967295" type="ctrTitle"/>
          </p:nvPr>
        </p:nvSpPr>
        <p:spPr>
          <a:xfrm>
            <a:off x="518225" y="190932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concatenare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interpolarea variabilelor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p21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Strings - ce putem face cu ele?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136;p21"/>
          <p:cNvSpPr txBox="1"/>
          <p:nvPr>
            <p:ph idx="4294967295" type="ctrTitle"/>
          </p:nvPr>
        </p:nvSpPr>
        <p:spPr>
          <a:xfrm>
            <a:off x="518225" y="190932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concatenare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interpolarea variabilelor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rând nou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