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1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4000" y="53697"/>
            <a:ext cx="5036124" cy="503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294967295" type="ctrTitle"/>
          </p:nvPr>
        </p:nvSpPr>
        <p:spPr>
          <a:xfrm>
            <a:off x="2371725" y="554025"/>
            <a:ext cx="63315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Curs 7 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9443"/>
              <a:buFont typeface="Raleway"/>
              <a:buNone/>
            </a:pPr>
            <a:r>
              <a:rPr b="1" i="0" lang="ro" sz="4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School</a:t>
            </a:r>
            <a:endParaRPr b="1" i="0" sz="4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2390275" y="4106150"/>
            <a:ext cx="6331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b="0" i="0" lang="ro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7 noiembrie 2022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2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Definirea funcțiilor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function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3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Definirea funcțiilor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function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arrow =&gt;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4294967295" type="subTitle"/>
          </p:nvPr>
        </p:nvSpPr>
        <p:spPr>
          <a:xfrm>
            <a:off x="3768750" y="4698175"/>
            <a:ext cx="1689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32450" y="32625"/>
            <a:ext cx="5078252" cy="507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Pauză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25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Exerciții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750" y="1149075"/>
            <a:ext cx="4762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6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Exercițiul 1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6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Să scriem o funcție descriereTara care ia ca parametri nume, populatie și capitala și afișează un mesaj de descriere a țării.</a:t>
            </a:r>
            <a:b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b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Exemplu: Finlanda are o populație de 6 milioane locuitori și capitala este Helsinki.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000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7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Exercițiul 2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27"/>
          <p:cNvSpPr txBox="1"/>
          <p:nvPr>
            <p:ph idx="4294967295" type="ctrTitle"/>
          </p:nvPr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Să scriem o funcție procentajPopulatie care ia ca parametru populația unei țări și returnează cât la sută din populația globului înseamnă acea valoare.</a:t>
            </a:r>
            <a:b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Exemplu: Lumea are 7.900.000.000, iar China are 1.441.000.000 locuitori, deci vom afișa “Populația reprezintă 18.2% din glob. Putem lucra în milioane, deci considerăm populația globului 7900.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8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Exercițiul 3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8"/>
          <p:cNvSpPr txBox="1"/>
          <p:nvPr>
            <p:ph idx="4294967295" type="ctrTitle"/>
          </p:nvPr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Îmbinăm exercițiile 1 și 2 și afișăm atât descrierea unei țări, cât și procentajul din populația globală folosindu-ne de funcțiile create.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9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Exercițiul 4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9"/>
          <p:cNvSpPr txBox="1"/>
          <p:nvPr>
            <p:ph idx="4294967295" type="ctrTitle"/>
          </p:nvPr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Creați o funcție care va primi ca parametru un tablou de note și va returna media notelor. 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4294967295" type="subTitle"/>
          </p:nvPr>
        </p:nvSpPr>
        <p:spPr>
          <a:xfrm>
            <a:off x="3768750" y="4698175"/>
            <a:ext cx="1682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30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i="0" lang="ro" sz="4420" u="none" cap="none" strike="noStrike">
                <a:solidFill>
                  <a:srgbClr val="FF5921"/>
                </a:solidFill>
                <a:latin typeface="Poppins"/>
                <a:ea typeface="Poppins"/>
                <a:cs typeface="Poppins"/>
                <a:sym typeface="Poppins"/>
              </a:rPr>
              <a:t>Exercițiul 3</a:t>
            </a:r>
            <a:endParaRPr b="1" i="0" sz="4420" u="none" cap="none" strike="noStrike">
              <a:solidFill>
                <a:srgbClr val="FF59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30"/>
          <p:cNvSpPr txBox="1"/>
          <p:nvPr>
            <p:ph idx="4294967295" type="ctrTitle"/>
          </p:nvPr>
        </p:nvSpPr>
        <p:spPr>
          <a:xfrm>
            <a:off x="518225" y="1256850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Folosim funcția de la exercițiul precedent și afișăm în dependență de media notelor dacă studentul este eminent(media &gt;= 9),</a:t>
            </a:r>
            <a:b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bravo(media &lt; 9 și &gt; 5) și repetent(media&lt;5)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675" y="784163"/>
            <a:ext cx="3575173" cy="357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21520" r="21515" t="0"/>
          <a:stretch/>
        </p:blipFill>
        <p:spPr>
          <a:xfrm>
            <a:off x="6853861" y="561692"/>
            <a:ext cx="2290150" cy="4020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4294967295" type="ctrTitle"/>
          </p:nvPr>
        </p:nvSpPr>
        <p:spPr>
          <a:xfrm>
            <a:off x="469900" y="308502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Final thoughts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1"/>
          <p:cNvSpPr txBox="1"/>
          <p:nvPr>
            <p:ph idx="4294967295" type="ctrTitle"/>
          </p:nvPr>
        </p:nvSpPr>
        <p:spPr>
          <a:xfrm>
            <a:off x="469900" y="4054350"/>
            <a:ext cx="7553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Întrebări, feedback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4"/>
          <p:cNvSpPr txBox="1"/>
          <p:nvPr>
            <p:ph idx="4294967295" type="ctrTitle"/>
          </p:nvPr>
        </p:nvSpPr>
        <p:spPr>
          <a:xfrm>
            <a:off x="518225" y="340875"/>
            <a:ext cx="6331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Temă?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75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3768750" y="4698175"/>
            <a:ext cx="1696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5"/>
          <p:cNvSpPr txBox="1"/>
          <p:nvPr>
            <p:ph idx="4294967295" type="ctrTitle"/>
          </p:nvPr>
        </p:nvSpPr>
        <p:spPr>
          <a:xfrm>
            <a:off x="518225" y="340875"/>
            <a:ext cx="4947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AGENDĂ</a:t>
            </a:r>
            <a:endParaRPr b="1" i="0" sz="442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5"/>
          <p:cNvSpPr txBox="1"/>
          <p:nvPr>
            <p:ph idx="4294967295" type="ctrTitle"/>
          </p:nvPr>
        </p:nvSpPr>
        <p:spPr>
          <a:xfrm>
            <a:off x="518225" y="1595500"/>
            <a:ext cx="47904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Funcții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925" y="884763"/>
            <a:ext cx="3373976" cy="33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6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7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rezultatul unei funcții poate fi atribuit unei variabile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rezultatul unei funcții poate fi atribuit unei variabile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 funcție poate fi scrisă ca o expresie și atribuită unei variabile.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rezultatul unei funcții poate fi atribuit unei variabile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 funcție poate fi scrisă ca o expresie și atribuită unei variabile.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putem apela o funcție în cadrul altei funcții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20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Funcții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518225" y="1568325"/>
            <a:ext cx="77130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rezultatul unei funcții poate fi atribuit unei variabile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 funcție poate fi scrisă ca o expresie și atribuită unei variabile.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putem apela o funcție în cadrul altei funcții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771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oppins Light"/>
              <a:buChar char="●"/>
            </a:pPr>
            <a:r>
              <a:rPr b="0" i="0" lang="ro" sz="26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return întrerupe executarea unei funcții (asemănător cu break din switch)</a:t>
            </a:r>
            <a:endParaRPr b="0" i="0" sz="26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92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4294967295" type="subTitle"/>
          </p:nvPr>
        </p:nvSpPr>
        <p:spPr>
          <a:xfrm>
            <a:off x="3768750" y="4698175"/>
            <a:ext cx="175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636"/>
              <a:buFont typeface="Lato"/>
              <a:buNone/>
            </a:pPr>
            <a:r>
              <a:rPr b="0" i="0" lang="ro" sz="116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#weareclickschool</a:t>
            </a:r>
            <a:endParaRPr b="0" i="0" sz="1165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1"/>
          <p:cNvSpPr txBox="1"/>
          <p:nvPr>
            <p:ph idx="4294967295" type="ctrTitle"/>
          </p:nvPr>
        </p:nvSpPr>
        <p:spPr>
          <a:xfrm>
            <a:off x="518225" y="340875"/>
            <a:ext cx="79194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Raleway"/>
              <a:buNone/>
            </a:pPr>
            <a:r>
              <a:rPr b="1" i="0" lang="ro" sz="4420" u="none" cap="none" strike="noStrike">
                <a:solidFill>
                  <a:srgbClr val="313754"/>
                </a:solidFill>
                <a:latin typeface="Poppins"/>
                <a:ea typeface="Poppins"/>
                <a:cs typeface="Poppins"/>
                <a:sym typeface="Poppins"/>
              </a:rPr>
              <a:t>Definirea funcțiilor</a:t>
            </a:r>
            <a:endParaRPr b="1" i="0" sz="4420" u="none" cap="none" strike="noStrike">
              <a:solidFill>
                <a:srgbClr val="3137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228998" y="487799"/>
            <a:ext cx="4210376" cy="42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