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5" r:id="rId8"/>
    <p:sldId id="266" r:id="rId9"/>
    <p:sldId id="262" r:id="rId10"/>
    <p:sldId id="263"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B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00" d="100"/>
          <a:sy n="100" d="100"/>
        </p:scale>
        <p:origin x="34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E0DA-A0E5-1715-C180-A8812FAC6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553EC-90AB-3D9B-02F7-14B111B70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B72CD2-7D11-E12B-746C-E3DFDD0A259C}"/>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112DC56A-540F-3864-8E7E-FCF810535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7FE0-3AF1-A480-E0C9-309A1F936BE0}"/>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16528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3931-F9B8-74D2-3764-6F5B2F8E46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ABA56F-313E-FB9D-AFC9-0E4D5F5B4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28A16-4A2B-3445-87D1-749FA7161DCC}"/>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01054B74-CD72-E3FA-2151-EB7B6984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90C92-ECBF-380E-7422-75BBC9B05F5E}"/>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225934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DC35C-9C94-A6FB-E797-4B63D8004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E5CB1-13EA-C4C5-B15D-7A91C564A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5C8A9-86C2-25E8-AE7B-36126BDB6DF0}"/>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E4A43D1E-9FEA-5FA4-B07C-821751329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0F20A-7A3C-DB8F-FC2A-053C0355AE81}"/>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298843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EF90-AB8C-004F-E1D2-7B9009368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7E468-D131-065F-69CB-AE30D9601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22D9E-6984-60D8-F795-2F1C7031CB19}"/>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A869EAAA-1C00-0E91-76B1-8E25C14B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A3FB9-3E81-6F8B-0E81-0C5B302590B4}"/>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25778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83A5-3B8B-E1FE-CF6F-1A4A99C4E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94BC7-6DAA-3FFB-19C9-197F5076ED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A7BCC-20DD-4251-F722-D0BE21F7807B}"/>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5E1B4003-3D3F-476A-9B85-99C40E73F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3C8CD-3631-FB8B-0B25-677C59C1A23F}"/>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327212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BDAD-8F99-CBC4-3689-DFE2FB8D2E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2D671-4D32-9633-C395-08E930671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17075-CF68-FE7F-305D-831B39363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2B356D-4EA9-E4B9-1601-CFEA26E5E2E6}"/>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6" name="Footer Placeholder 5">
            <a:extLst>
              <a:ext uri="{FF2B5EF4-FFF2-40B4-BE49-F238E27FC236}">
                <a16:creationId xmlns:a16="http://schemas.microsoft.com/office/drawing/2014/main" id="{4A9C9EA4-7A0F-4BCD-3F3B-FE8B0384A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A5326-2C6A-C01B-FBBA-177E00CC4CD6}"/>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258460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EDF4-98FB-1C1D-6E06-1F1E1C588D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4E36B1-A510-5527-6363-81133B3B6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7131B-1C10-4DD6-A3A2-41677CFCE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B4840-0EAB-B1D2-4507-2119118D9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C98E5-6F2D-94E5-F417-C707B662C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06DECC-DEBC-4FDA-FCA4-B3FEB23DAE86}"/>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8" name="Footer Placeholder 7">
            <a:extLst>
              <a:ext uri="{FF2B5EF4-FFF2-40B4-BE49-F238E27FC236}">
                <a16:creationId xmlns:a16="http://schemas.microsoft.com/office/drawing/2014/main" id="{6CF3D055-C2C2-0B6A-4F98-29E2E8894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3A70A-EC88-328A-EA06-2E07505111B1}"/>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198343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BFB6-736D-1E1C-66A3-5995B39DC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15B69F-B60D-AFC2-A9FC-07EF04E5489C}"/>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4" name="Footer Placeholder 3">
            <a:extLst>
              <a:ext uri="{FF2B5EF4-FFF2-40B4-BE49-F238E27FC236}">
                <a16:creationId xmlns:a16="http://schemas.microsoft.com/office/drawing/2014/main" id="{BA8D2408-35B2-F24B-5318-633541DADC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460C0A-30F6-17A7-3119-6F788B852A1A}"/>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147405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BDF66-EBA9-0BE1-C08F-F623064BD757}"/>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3" name="Footer Placeholder 2">
            <a:extLst>
              <a:ext uri="{FF2B5EF4-FFF2-40B4-BE49-F238E27FC236}">
                <a16:creationId xmlns:a16="http://schemas.microsoft.com/office/drawing/2014/main" id="{1B0EB033-823D-3081-D508-EADB83A4D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12929-27AD-55F6-83B5-525864BA3B60}"/>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185848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A109-ED76-A561-57E5-83385EA07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AFB4E-3D89-4E1B-399C-91746F9E1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320D9-97F8-BA87-C6C0-839C58FF9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B9983-DAFC-589C-DE09-8729F6FC6842}"/>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6" name="Footer Placeholder 5">
            <a:extLst>
              <a:ext uri="{FF2B5EF4-FFF2-40B4-BE49-F238E27FC236}">
                <a16:creationId xmlns:a16="http://schemas.microsoft.com/office/drawing/2014/main" id="{142B6C7C-C729-1793-2053-8ECCA7B5E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069CF-24D7-5413-BB3D-9AE6942A8A6C}"/>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89202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8ED3-03B6-028B-7E62-C7AC501B0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5EFFC0-BE44-6188-4BB0-56B3B35D5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4AEC9-3DFC-F3C4-A466-BE7E8A4C0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3B507-F8B5-F2D3-AEFB-B18DB8034EA8}"/>
              </a:ext>
            </a:extLst>
          </p:cNvPr>
          <p:cNvSpPr>
            <a:spLocks noGrp="1"/>
          </p:cNvSpPr>
          <p:nvPr>
            <p:ph type="dt" sz="half" idx="10"/>
          </p:nvPr>
        </p:nvSpPr>
        <p:spPr/>
        <p:txBody>
          <a:bodyPr/>
          <a:lstStyle/>
          <a:p>
            <a:fld id="{A5C8E33F-7A30-499D-8151-BE5BE896AF7F}" type="datetimeFigureOut">
              <a:rPr lang="en-US" smtClean="0"/>
              <a:t>2/6/2024</a:t>
            </a:fld>
            <a:endParaRPr lang="en-US"/>
          </a:p>
        </p:txBody>
      </p:sp>
      <p:sp>
        <p:nvSpPr>
          <p:cNvPr id="6" name="Footer Placeholder 5">
            <a:extLst>
              <a:ext uri="{FF2B5EF4-FFF2-40B4-BE49-F238E27FC236}">
                <a16:creationId xmlns:a16="http://schemas.microsoft.com/office/drawing/2014/main" id="{EED2C89B-51DA-3310-339F-98FC280A8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6295E-D533-9A38-B6FF-8ECD6A51590C}"/>
              </a:ext>
            </a:extLst>
          </p:cNvPr>
          <p:cNvSpPr>
            <a:spLocks noGrp="1"/>
          </p:cNvSpPr>
          <p:nvPr>
            <p:ph type="sldNum" sz="quarter" idx="12"/>
          </p:nvPr>
        </p:nvSpPr>
        <p:spPr/>
        <p:txBody>
          <a:bodyPr/>
          <a:lstStyle/>
          <a:p>
            <a:fld id="{80AFF32E-4A37-440E-8EF0-91C23B0E543D}" type="slidenum">
              <a:rPr lang="en-US" smtClean="0"/>
              <a:t>‹#›</a:t>
            </a:fld>
            <a:endParaRPr lang="en-US"/>
          </a:p>
        </p:txBody>
      </p:sp>
    </p:spTree>
    <p:extLst>
      <p:ext uri="{BB962C8B-B14F-4D97-AF65-F5344CB8AC3E}">
        <p14:creationId xmlns:p14="http://schemas.microsoft.com/office/powerpoint/2010/main" val="51245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DE642-7AEF-A4F3-C22E-7352952D8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E1F9B-C2B1-34C8-3564-58B7E782A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6C19B-7868-2EA5-BD48-EEBC32B2D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C8E33F-7A30-499D-8151-BE5BE896AF7F}" type="datetimeFigureOut">
              <a:rPr lang="en-US" smtClean="0"/>
              <a:t>2/6/2024</a:t>
            </a:fld>
            <a:endParaRPr lang="en-US"/>
          </a:p>
        </p:txBody>
      </p:sp>
      <p:sp>
        <p:nvSpPr>
          <p:cNvPr id="5" name="Footer Placeholder 4">
            <a:extLst>
              <a:ext uri="{FF2B5EF4-FFF2-40B4-BE49-F238E27FC236}">
                <a16:creationId xmlns:a16="http://schemas.microsoft.com/office/drawing/2014/main" id="{195B7EC0-AEF9-F7F7-4610-8973FBB01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A594E2-8F7D-64EC-C507-2FA524AF0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AFF32E-4A37-440E-8EF0-91C23B0E543D}" type="slidenum">
              <a:rPr lang="en-US" smtClean="0"/>
              <a:t>‹#›</a:t>
            </a:fld>
            <a:endParaRPr lang="en-US"/>
          </a:p>
        </p:txBody>
      </p:sp>
    </p:spTree>
    <p:extLst>
      <p:ext uri="{BB962C8B-B14F-4D97-AF65-F5344CB8AC3E}">
        <p14:creationId xmlns:p14="http://schemas.microsoft.com/office/powerpoint/2010/main" val="205318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85DE-5A61-4D8E-37F6-F78D266A1422}"/>
              </a:ext>
            </a:extLst>
          </p:cNvPr>
          <p:cNvSpPr>
            <a:spLocks noGrp="1"/>
          </p:cNvSpPr>
          <p:nvPr>
            <p:ph type="ctrTitle"/>
          </p:nvPr>
        </p:nvSpPr>
        <p:spPr/>
        <p:txBody>
          <a:bodyPr/>
          <a:lstStyle/>
          <a:p>
            <a:r>
              <a:rPr lang="en-US" b="1" dirty="0">
                <a:solidFill>
                  <a:schemeClr val="tx1">
                    <a:lumMod val="85000"/>
                    <a:lumOff val="15000"/>
                  </a:schemeClr>
                </a:solidFill>
                <a:latin typeface="Plus Jakarta Sans" pitchFamily="2" charset="0"/>
                <a:cs typeface="Plus Jakarta Sans" pitchFamily="2" charset="0"/>
              </a:rPr>
              <a:t>Fast Weights - The First Transformer Variants?</a:t>
            </a:r>
          </a:p>
        </p:txBody>
      </p:sp>
      <p:sp>
        <p:nvSpPr>
          <p:cNvPr id="3" name="Subtitle 2">
            <a:extLst>
              <a:ext uri="{FF2B5EF4-FFF2-40B4-BE49-F238E27FC236}">
                <a16:creationId xmlns:a16="http://schemas.microsoft.com/office/drawing/2014/main" id="{8440F35A-ED00-6AEF-C583-5281987F764F}"/>
              </a:ext>
            </a:extLst>
          </p:cNvPr>
          <p:cNvSpPr>
            <a:spLocks noGrp="1"/>
          </p:cNvSpPr>
          <p:nvPr>
            <p:ph type="subTitle" idx="1"/>
          </p:nvPr>
        </p:nvSpPr>
        <p:spPr>
          <a:xfrm>
            <a:off x="1524000" y="3792538"/>
            <a:ext cx="9144000" cy="1655762"/>
          </a:xfrm>
        </p:spPr>
        <p:txBody>
          <a:bodyPr/>
          <a:lstStyle/>
          <a:p>
            <a:r>
              <a:rPr lang="en-US" dirty="0">
                <a:solidFill>
                  <a:schemeClr val="tx1">
                    <a:lumMod val="85000"/>
                    <a:lumOff val="15000"/>
                  </a:schemeClr>
                </a:solidFill>
                <a:latin typeface="Plus Jakarta Sans" pitchFamily="2" charset="0"/>
                <a:cs typeface="Plus Jakarta Sans" pitchFamily="2" charset="0"/>
              </a:rPr>
              <a:t>by Bratan Radu-George and Cristea Eduard Gabriel</a:t>
            </a:r>
          </a:p>
        </p:txBody>
      </p:sp>
    </p:spTree>
    <p:extLst>
      <p:ext uri="{BB962C8B-B14F-4D97-AF65-F5344CB8AC3E}">
        <p14:creationId xmlns:p14="http://schemas.microsoft.com/office/powerpoint/2010/main" val="30656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9AF2598A-D694-4EED-0EEB-28EE0309616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1A6124F-5744-EA5A-45CB-841695F19005}"/>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Our approach</a:t>
            </a:r>
          </a:p>
        </p:txBody>
      </p:sp>
      <p:sp>
        <p:nvSpPr>
          <p:cNvPr id="15" name="TextBox 14">
            <a:extLst>
              <a:ext uri="{FF2B5EF4-FFF2-40B4-BE49-F238E27FC236}">
                <a16:creationId xmlns:a16="http://schemas.microsoft.com/office/drawing/2014/main" id="{69D1DF33-29EE-8169-FFA7-6A47A3DB1E5D}"/>
              </a:ext>
            </a:extLst>
          </p:cNvPr>
          <p:cNvSpPr txBox="1"/>
          <p:nvPr/>
        </p:nvSpPr>
        <p:spPr>
          <a:xfrm>
            <a:off x="1574799" y="2252133"/>
            <a:ext cx="9042400" cy="3170099"/>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a:t>
            </a:r>
            <a:r>
              <a:rPr lang="en-US" sz="2400" dirty="0">
                <a:solidFill>
                  <a:schemeClr val="tx1">
                    <a:lumMod val="85000"/>
                    <a:lumOff val="15000"/>
                  </a:schemeClr>
                </a:solidFill>
                <a:latin typeface="Plus Jakarta Sans" pitchFamily="2" charset="0"/>
                <a:cs typeface="Plus Jakarta Sans" pitchFamily="2" charset="0"/>
              </a:rPr>
              <a:t>We implemented a model using Transformers in hopes of replicating the results of the fast weights approach (because fast weights are basically the modern-day transformers).</a:t>
            </a:r>
          </a:p>
          <a:p>
            <a:endParaRPr lang="en-US" sz="2400" dirty="0">
              <a:solidFill>
                <a:schemeClr val="tx1">
                  <a:lumMod val="85000"/>
                  <a:lumOff val="15000"/>
                </a:schemeClr>
              </a:solidFill>
              <a:latin typeface="Plus Jakarta Sans" pitchFamily="2" charset="0"/>
              <a:cs typeface="Plus Jakarta Sans" pitchFamily="2" charset="0"/>
            </a:endParaRPr>
          </a:p>
          <a:p>
            <a:r>
              <a:rPr lang="en-US" sz="2400" dirty="0">
                <a:solidFill>
                  <a:schemeClr val="tx1">
                    <a:lumMod val="85000"/>
                    <a:lumOff val="15000"/>
                  </a:schemeClr>
                </a:solidFill>
                <a:latin typeface="Plus Jakarta Sans" pitchFamily="2" charset="0"/>
                <a:cs typeface="Plus Jakarta Sans" pitchFamily="2" charset="0"/>
              </a:rPr>
              <a:t>We also created an abstract implementation of a custom fast weights model that doesn’t actually run, for the purpose of exemplification.</a:t>
            </a:r>
          </a:p>
        </p:txBody>
      </p:sp>
    </p:spTree>
    <p:extLst>
      <p:ext uri="{BB962C8B-B14F-4D97-AF65-F5344CB8AC3E}">
        <p14:creationId xmlns:p14="http://schemas.microsoft.com/office/powerpoint/2010/main" val="364562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D83A28CD-A455-291A-5062-468ED822B29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8497BD4-686F-7E15-1EC0-134D95E3EDF1}"/>
              </a:ext>
            </a:extLst>
          </p:cNvPr>
          <p:cNvSpPr/>
          <p:nvPr/>
        </p:nvSpPr>
        <p:spPr>
          <a:xfrm>
            <a:off x="1794691" y="1786060"/>
            <a:ext cx="8602617" cy="3285880"/>
          </a:xfrm>
          <a:prstGeom prst="roundRect">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4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CEEDFD6B-7504-42D9-5B0A-6BB893830AB3}"/>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FC6944-F5C8-3843-BD64-DE3B84F02789}"/>
              </a:ext>
            </a:extLst>
          </p:cNvPr>
          <p:cNvSpPr/>
          <p:nvPr/>
        </p:nvSpPr>
        <p:spPr>
          <a:xfrm>
            <a:off x="984250" y="3822702"/>
            <a:ext cx="10223500" cy="197483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67709F4-1D91-9523-1BDA-E56FC10142CC}"/>
              </a:ext>
            </a:extLst>
          </p:cNvPr>
          <p:cNvSpPr/>
          <p:nvPr/>
        </p:nvSpPr>
        <p:spPr>
          <a:xfrm>
            <a:off x="984250" y="1060464"/>
            <a:ext cx="10223500" cy="1974833"/>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08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0FD455D4-A2C5-AF1C-6AFE-7C8F7D729715}"/>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33F1564-1F10-AAAE-B526-BDA9640CE3C8}"/>
              </a:ext>
            </a:extLst>
          </p:cNvPr>
          <p:cNvSpPr/>
          <p:nvPr/>
        </p:nvSpPr>
        <p:spPr>
          <a:xfrm>
            <a:off x="984250" y="3822702"/>
            <a:ext cx="10223500" cy="197483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245E9CE0-6072-8F50-02B6-8B6265445157}"/>
              </a:ext>
            </a:extLst>
          </p:cNvPr>
          <p:cNvSpPr/>
          <p:nvPr/>
        </p:nvSpPr>
        <p:spPr>
          <a:xfrm>
            <a:off x="984250" y="1060464"/>
            <a:ext cx="10223500" cy="1974833"/>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3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3078920B-0309-0A0E-4302-33974292EB7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2BF07A-9D3A-5D6A-36B4-39698F3B2C9E}"/>
              </a:ext>
            </a:extLst>
          </p:cNvPr>
          <p:cNvSpPr/>
          <p:nvPr/>
        </p:nvSpPr>
        <p:spPr>
          <a:xfrm>
            <a:off x="984250" y="720732"/>
            <a:ext cx="10223500" cy="541653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82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24B39A49-0E0E-56B1-A02E-F0C61FB23C6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AED57B3-FC68-DC1F-E8A4-48379F6D2E6D}"/>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Deep Learning</a:t>
            </a:r>
          </a:p>
        </p:txBody>
      </p:sp>
      <p:sp>
        <p:nvSpPr>
          <p:cNvPr id="15" name="TextBox 14">
            <a:extLst>
              <a:ext uri="{FF2B5EF4-FFF2-40B4-BE49-F238E27FC236}">
                <a16:creationId xmlns:a16="http://schemas.microsoft.com/office/drawing/2014/main" id="{2EC37CD4-7DBB-AF7D-021D-872D06C1CCE5}"/>
              </a:ext>
            </a:extLst>
          </p:cNvPr>
          <p:cNvSpPr txBox="1"/>
          <p:nvPr/>
        </p:nvSpPr>
        <p:spPr>
          <a:xfrm>
            <a:off x="1574799" y="2252133"/>
            <a:ext cx="9042400" cy="2092881"/>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A type of machine learning that</a:t>
            </a:r>
            <a:r>
              <a:rPr lang="en-US" sz="2400" baseline="30000" dirty="0">
                <a:latin typeface="Plus Jakarta Sans" pitchFamily="2" charset="0"/>
                <a:cs typeface="Plus Jakarta Sans" pitchFamily="2" charset="0"/>
              </a:rPr>
              <a:t> </a:t>
            </a:r>
            <a:r>
              <a:rPr lang="en-US" sz="2400" dirty="0">
                <a:latin typeface="Plus Jakarta Sans" pitchFamily="2" charset="0"/>
                <a:cs typeface="Plus Jakarta Sans" pitchFamily="2" charset="0"/>
              </a:rPr>
              <a:t>uses multiple layers to progressively extract high level features from the raw input.</a:t>
            </a:r>
          </a:p>
          <a:p>
            <a:endParaRPr lang="en-US" dirty="0">
              <a:latin typeface="Plus Jakarta Sans" pitchFamily="2" charset="0"/>
              <a:cs typeface="Plus Jakarta Sans" pitchFamily="2" charset="0"/>
            </a:endParaRPr>
          </a:p>
          <a:p>
            <a:r>
              <a:rPr lang="en-US" sz="3200" b="1" dirty="0">
                <a:solidFill>
                  <a:schemeClr val="tx1">
                    <a:lumMod val="85000"/>
                    <a:lumOff val="15000"/>
                  </a:schemeClr>
                </a:solidFill>
                <a:latin typeface="Plus Jakarta Sans" pitchFamily="2" charset="0"/>
                <a:cs typeface="Plus Jakarta Sans" pitchFamily="2" charset="0"/>
              </a:rPr>
              <a:t>Why?</a:t>
            </a:r>
            <a:r>
              <a:rPr lang="en-US" sz="2400" dirty="0">
                <a:solidFill>
                  <a:schemeClr val="tx1">
                    <a:lumMod val="85000"/>
                    <a:lumOff val="15000"/>
                  </a:schemeClr>
                </a:solidFill>
                <a:latin typeface="Plus Jakarta Sans" pitchFamily="2" charset="0"/>
                <a:cs typeface="Plus Jakarta Sans" pitchFamily="2" charset="0"/>
              </a:rPr>
              <a:t> It’s used in image processing such as identifying digits, letters or human faces.</a:t>
            </a:r>
            <a:r>
              <a:rPr lang="en-US" dirty="0">
                <a:solidFill>
                  <a:schemeClr val="tx1">
                    <a:lumMod val="85000"/>
                    <a:lumOff val="15000"/>
                  </a:schemeClr>
                </a:solidFill>
                <a:latin typeface="Plus Jakarta Sans" pitchFamily="2" charset="0"/>
                <a:cs typeface="Plus Jakarta Sans" pitchFamily="2" charset="0"/>
              </a:rPr>
              <a:t> </a:t>
            </a:r>
            <a:endParaRPr lang="en-US" b="1" dirty="0">
              <a:solidFill>
                <a:schemeClr val="tx1">
                  <a:lumMod val="85000"/>
                  <a:lumOff val="15000"/>
                </a:schemeClr>
              </a:solidFill>
              <a:latin typeface="Plus Jakarta Sans" pitchFamily="2" charset="0"/>
              <a:cs typeface="Plus Jakarta Sans" pitchFamily="2" charset="0"/>
            </a:endParaRPr>
          </a:p>
        </p:txBody>
      </p:sp>
    </p:spTree>
    <p:extLst>
      <p:ext uri="{BB962C8B-B14F-4D97-AF65-F5344CB8AC3E}">
        <p14:creationId xmlns:p14="http://schemas.microsoft.com/office/powerpoint/2010/main" val="208827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EF2C5F99-1158-8FB5-18A7-A9BC2B0BEDE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3344D86-19B4-06D2-7863-5F5A8D0D5C08}"/>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Deep Learning Models</a:t>
            </a:r>
          </a:p>
        </p:txBody>
      </p:sp>
      <p:sp>
        <p:nvSpPr>
          <p:cNvPr id="15" name="TextBox 14">
            <a:extLst>
              <a:ext uri="{FF2B5EF4-FFF2-40B4-BE49-F238E27FC236}">
                <a16:creationId xmlns:a16="http://schemas.microsoft.com/office/drawing/2014/main" id="{A224BCD0-85BC-107E-5C79-6BD3C4147048}"/>
              </a:ext>
            </a:extLst>
          </p:cNvPr>
          <p:cNvSpPr txBox="1"/>
          <p:nvPr/>
        </p:nvSpPr>
        <p:spPr>
          <a:xfrm>
            <a:off x="1574799" y="2252133"/>
            <a:ext cx="9042400" cy="2831544"/>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Most deep learning models are based on multi-layered artificial neural networks (ANNs) such as CNNs and transformers.</a:t>
            </a:r>
          </a:p>
          <a:p>
            <a:endParaRPr lang="en-US" dirty="0">
              <a:latin typeface="Plus Jakarta Sans" pitchFamily="2" charset="0"/>
              <a:cs typeface="Plus Jakarta Sans" pitchFamily="2" charset="0"/>
            </a:endParaRPr>
          </a:p>
          <a:p>
            <a:r>
              <a:rPr lang="en-US" sz="3200" b="1" dirty="0">
                <a:solidFill>
                  <a:schemeClr val="tx1">
                    <a:lumMod val="85000"/>
                    <a:lumOff val="15000"/>
                  </a:schemeClr>
                </a:solidFill>
                <a:latin typeface="Plus Jakarta Sans" pitchFamily="2" charset="0"/>
                <a:cs typeface="Plus Jakarta Sans" pitchFamily="2" charset="0"/>
              </a:rPr>
              <a:t>Why?</a:t>
            </a:r>
            <a:r>
              <a:rPr lang="en-US" sz="2400" dirty="0">
                <a:solidFill>
                  <a:schemeClr val="tx1">
                    <a:lumMod val="85000"/>
                    <a:lumOff val="15000"/>
                  </a:schemeClr>
                </a:solidFill>
                <a:latin typeface="Plus Jakarta Sans" pitchFamily="2" charset="0"/>
                <a:cs typeface="Plus Jakarta Sans" pitchFamily="2" charset="0"/>
              </a:rPr>
              <a:t> </a:t>
            </a:r>
            <a:r>
              <a:rPr lang="en-US" sz="2400" dirty="0">
                <a:latin typeface="Plus Jakarta Sans" pitchFamily="2" charset="0"/>
                <a:cs typeface="Plus Jakarta Sans" pitchFamily="2" charset="0"/>
              </a:rPr>
              <a:t>In deep learning, each level learns to transform its input data into a slightly more abstract and generally useful output.</a:t>
            </a:r>
            <a:endParaRPr lang="en-US" b="1" dirty="0">
              <a:solidFill>
                <a:schemeClr val="tx1">
                  <a:lumMod val="85000"/>
                  <a:lumOff val="15000"/>
                </a:schemeClr>
              </a:solidFill>
              <a:latin typeface="Plus Jakarta Sans" pitchFamily="2" charset="0"/>
              <a:cs typeface="Plus Jakarta Sans" pitchFamily="2" charset="0"/>
            </a:endParaRPr>
          </a:p>
        </p:txBody>
      </p:sp>
    </p:spTree>
    <p:extLst>
      <p:ext uri="{BB962C8B-B14F-4D97-AF65-F5344CB8AC3E}">
        <p14:creationId xmlns:p14="http://schemas.microsoft.com/office/powerpoint/2010/main" val="305683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8FE3DCC7-F373-3F16-A8E0-F0FC202ACFF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67A80D3-F1CB-C6D6-133F-0F62EA4B2973}"/>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RNNs</a:t>
            </a:r>
          </a:p>
        </p:txBody>
      </p:sp>
      <p:sp>
        <p:nvSpPr>
          <p:cNvPr id="15" name="TextBox 14">
            <a:extLst>
              <a:ext uri="{FF2B5EF4-FFF2-40B4-BE49-F238E27FC236}">
                <a16:creationId xmlns:a16="http://schemas.microsoft.com/office/drawing/2014/main" id="{C0E64198-60D2-C77B-EABF-E00941D937CB}"/>
              </a:ext>
            </a:extLst>
          </p:cNvPr>
          <p:cNvSpPr txBox="1"/>
          <p:nvPr/>
        </p:nvSpPr>
        <p:spPr>
          <a:xfrm>
            <a:off x="1574799" y="2252133"/>
            <a:ext cx="9042400" cy="3570208"/>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There are two types of ANNs: feedforward neural networks (FNNs) and recurrent neural networks (RNNs). RNNs have cycles in their connectivity structure, FNNs don’t. RNNs allow the output from some nodes to affect subsequent input to the same nodes.</a:t>
            </a:r>
          </a:p>
          <a:p>
            <a:endParaRPr lang="en-US" dirty="0">
              <a:latin typeface="Plus Jakarta Sans" pitchFamily="2" charset="0"/>
              <a:cs typeface="Plus Jakarta Sans" pitchFamily="2" charset="0"/>
            </a:endParaRPr>
          </a:p>
          <a:p>
            <a:r>
              <a:rPr lang="en-US" sz="3200" b="1" dirty="0">
                <a:solidFill>
                  <a:schemeClr val="tx1">
                    <a:lumMod val="85000"/>
                    <a:lumOff val="15000"/>
                  </a:schemeClr>
                </a:solidFill>
                <a:latin typeface="Plus Jakarta Sans" pitchFamily="2" charset="0"/>
                <a:cs typeface="Plus Jakarta Sans" pitchFamily="2" charset="0"/>
              </a:rPr>
              <a:t>Why?</a:t>
            </a:r>
            <a:r>
              <a:rPr lang="en-US" sz="2400" dirty="0">
                <a:solidFill>
                  <a:schemeClr val="tx1">
                    <a:lumMod val="85000"/>
                    <a:lumOff val="15000"/>
                  </a:schemeClr>
                </a:solidFill>
                <a:latin typeface="Plus Jakarta Sans" pitchFamily="2" charset="0"/>
                <a:cs typeface="Plus Jakarta Sans" pitchFamily="2" charset="0"/>
              </a:rPr>
              <a:t> </a:t>
            </a:r>
            <a:r>
              <a:rPr lang="en-US" sz="2400" dirty="0">
                <a:latin typeface="Plus Jakarta Sans" pitchFamily="2" charset="0"/>
                <a:cs typeface="Plus Jakarta Sans" pitchFamily="2" charset="0"/>
              </a:rPr>
              <a:t>Their ability to use memory to process random sequences of inputs makes them useful to tasks such as speech or text recognition.</a:t>
            </a:r>
            <a:endParaRPr lang="en-US" b="1" dirty="0">
              <a:solidFill>
                <a:schemeClr val="tx1">
                  <a:lumMod val="85000"/>
                  <a:lumOff val="15000"/>
                </a:schemeClr>
              </a:solidFill>
              <a:latin typeface="Plus Jakarta Sans" pitchFamily="2" charset="0"/>
              <a:cs typeface="Plus Jakarta Sans" pitchFamily="2" charset="0"/>
            </a:endParaRPr>
          </a:p>
        </p:txBody>
      </p:sp>
    </p:spTree>
    <p:extLst>
      <p:ext uri="{BB962C8B-B14F-4D97-AF65-F5344CB8AC3E}">
        <p14:creationId xmlns:p14="http://schemas.microsoft.com/office/powerpoint/2010/main" val="40089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E87A97B7-59CC-6369-E2CA-B8E4ADB4E43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C1B857E-210B-A5A5-C043-BFB4BA3DFAC7}"/>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Fast Weights</a:t>
            </a:r>
          </a:p>
        </p:txBody>
      </p:sp>
      <p:sp>
        <p:nvSpPr>
          <p:cNvPr id="15" name="TextBox 14">
            <a:extLst>
              <a:ext uri="{FF2B5EF4-FFF2-40B4-BE49-F238E27FC236}">
                <a16:creationId xmlns:a16="http://schemas.microsoft.com/office/drawing/2014/main" id="{E52CC550-F053-8BDC-11CD-826AA3B8AF51}"/>
              </a:ext>
            </a:extLst>
          </p:cNvPr>
          <p:cNvSpPr txBox="1"/>
          <p:nvPr/>
        </p:nvSpPr>
        <p:spPr>
          <a:xfrm>
            <a:off x="1574799" y="2252133"/>
            <a:ext cx="9042400" cy="2462213"/>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An alternative to RNNs published by Jürgen Schmidhuber in 1992 (an early version of Transformers).</a:t>
            </a:r>
          </a:p>
          <a:p>
            <a:endParaRPr lang="en-US" dirty="0">
              <a:latin typeface="Plus Jakarta Sans" pitchFamily="2" charset="0"/>
              <a:cs typeface="Plus Jakarta Sans" pitchFamily="2" charset="0"/>
            </a:endParaRPr>
          </a:p>
          <a:p>
            <a:r>
              <a:rPr lang="en-US" sz="3200" b="1" dirty="0">
                <a:solidFill>
                  <a:schemeClr val="tx1">
                    <a:lumMod val="85000"/>
                    <a:lumOff val="15000"/>
                  </a:schemeClr>
                </a:solidFill>
                <a:latin typeface="Plus Jakarta Sans" pitchFamily="2" charset="0"/>
                <a:cs typeface="Plus Jakarta Sans" pitchFamily="2" charset="0"/>
              </a:rPr>
              <a:t>Why?</a:t>
            </a:r>
            <a:r>
              <a:rPr lang="en-US" sz="2400" dirty="0">
                <a:solidFill>
                  <a:schemeClr val="tx1">
                    <a:lumMod val="85000"/>
                    <a:lumOff val="15000"/>
                  </a:schemeClr>
                </a:solidFill>
                <a:latin typeface="Plus Jakarta Sans" pitchFamily="2" charset="0"/>
                <a:cs typeface="Plus Jakarta Sans" pitchFamily="2" charset="0"/>
              </a:rPr>
              <a:t> S</a:t>
            </a:r>
            <a:r>
              <a:rPr lang="en-US" sz="2400" dirty="0">
                <a:latin typeface="Plus Jakarta Sans" pitchFamily="2" charset="0"/>
                <a:cs typeface="Plus Jakarta Sans" pitchFamily="2" charset="0"/>
              </a:rPr>
              <a:t>torage efficiency: a simple weight (instead of a full-fledged memory unit that RNNs use) may be sufficient for storing temporal information.</a:t>
            </a:r>
            <a:endParaRPr lang="en-US" b="1" dirty="0">
              <a:solidFill>
                <a:schemeClr val="tx1">
                  <a:lumMod val="85000"/>
                  <a:lumOff val="15000"/>
                </a:schemeClr>
              </a:solidFill>
              <a:latin typeface="Plus Jakarta Sans" pitchFamily="2" charset="0"/>
              <a:cs typeface="Plus Jakarta Sans" pitchFamily="2" charset="0"/>
            </a:endParaRPr>
          </a:p>
        </p:txBody>
      </p:sp>
    </p:spTree>
    <p:extLst>
      <p:ext uri="{BB962C8B-B14F-4D97-AF65-F5344CB8AC3E}">
        <p14:creationId xmlns:p14="http://schemas.microsoft.com/office/powerpoint/2010/main" val="150746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A5829EA0-A9C3-8A94-4894-ECC7E3807A0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B78C75C-F36D-2333-73BE-E6B844F1D889}"/>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Fast Weights Explained</a:t>
            </a:r>
          </a:p>
        </p:txBody>
      </p:sp>
      <p:sp>
        <p:nvSpPr>
          <p:cNvPr id="15" name="TextBox 14">
            <a:extLst>
              <a:ext uri="{FF2B5EF4-FFF2-40B4-BE49-F238E27FC236}">
                <a16:creationId xmlns:a16="http://schemas.microsoft.com/office/drawing/2014/main" id="{196898F6-94AD-DC42-3193-B4952E44FEEB}"/>
              </a:ext>
            </a:extLst>
          </p:cNvPr>
          <p:cNvSpPr txBox="1"/>
          <p:nvPr/>
        </p:nvSpPr>
        <p:spPr>
          <a:xfrm>
            <a:off x="1574799" y="2252133"/>
            <a:ext cx="9042400" cy="3570208"/>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A concept aimed at mimicking the human brain’s ability to rapidly learn new information without forgetting previously learned information.</a:t>
            </a:r>
          </a:p>
          <a:p>
            <a:endParaRPr lang="en-US" dirty="0">
              <a:latin typeface="Plus Jakarta Sans" pitchFamily="2" charset="0"/>
              <a:cs typeface="Plus Jakarta Sans" pitchFamily="2" charset="0"/>
            </a:endParaRPr>
          </a:p>
          <a:p>
            <a:r>
              <a:rPr lang="en-US" sz="3200" b="1" dirty="0">
                <a:solidFill>
                  <a:schemeClr val="tx1">
                    <a:lumMod val="85000"/>
                    <a:lumOff val="15000"/>
                  </a:schemeClr>
                </a:solidFill>
                <a:latin typeface="Plus Jakarta Sans" pitchFamily="2" charset="0"/>
                <a:cs typeface="Plus Jakarta Sans" pitchFamily="2" charset="0"/>
              </a:rPr>
              <a:t>Why?</a:t>
            </a:r>
            <a:r>
              <a:rPr lang="en-US" sz="2400" dirty="0">
                <a:solidFill>
                  <a:schemeClr val="tx1">
                    <a:lumMod val="85000"/>
                    <a:lumOff val="15000"/>
                  </a:schemeClr>
                </a:solidFill>
                <a:latin typeface="Plus Jakarta Sans" pitchFamily="2" charset="0"/>
                <a:cs typeface="Plus Jakarta Sans" pitchFamily="2" charset="0"/>
              </a:rPr>
              <a:t> </a:t>
            </a:r>
            <a:r>
              <a:rPr lang="en-US" sz="2400" dirty="0">
                <a:latin typeface="Plus Jakarta Sans" pitchFamily="2" charset="0"/>
                <a:cs typeface="Plus Jakarta Sans" pitchFamily="2" charset="0"/>
              </a:rPr>
              <a:t>Traditional neural networks struggle with this because of the stability-plasticity dilemma, where they need to be plastic (or adaptable) enough to learn new things but stable enough not to forget old knowledge - a problem often referred to as catastrophic forgetting.</a:t>
            </a:r>
            <a:endParaRPr lang="en-US" b="1" dirty="0">
              <a:solidFill>
                <a:schemeClr val="tx1">
                  <a:lumMod val="85000"/>
                  <a:lumOff val="15000"/>
                </a:schemeClr>
              </a:solidFill>
              <a:latin typeface="Plus Jakarta Sans" pitchFamily="2" charset="0"/>
              <a:cs typeface="Plus Jakarta Sans" pitchFamily="2" charset="0"/>
            </a:endParaRPr>
          </a:p>
        </p:txBody>
      </p:sp>
    </p:spTree>
    <p:extLst>
      <p:ext uri="{BB962C8B-B14F-4D97-AF65-F5344CB8AC3E}">
        <p14:creationId xmlns:p14="http://schemas.microsoft.com/office/powerpoint/2010/main" val="20590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6362C90B-73EF-3BDC-25EC-C0C175679FF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C69B346-6DC6-E985-DC43-75B2FD103C6D}"/>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“Weights”</a:t>
            </a:r>
          </a:p>
        </p:txBody>
      </p:sp>
      <p:sp>
        <p:nvSpPr>
          <p:cNvPr id="15" name="TextBox 14">
            <a:extLst>
              <a:ext uri="{FF2B5EF4-FFF2-40B4-BE49-F238E27FC236}">
                <a16:creationId xmlns:a16="http://schemas.microsoft.com/office/drawing/2014/main" id="{8F323465-B959-FD3D-C3F4-20E554788FDC}"/>
              </a:ext>
            </a:extLst>
          </p:cNvPr>
          <p:cNvSpPr txBox="1"/>
          <p:nvPr/>
        </p:nvSpPr>
        <p:spPr>
          <a:xfrm>
            <a:off x="1574799" y="2252133"/>
            <a:ext cx="9042400" cy="2431435"/>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“Weights” are the parameters that adjust during training to help the network make accurate predictions.</a:t>
            </a:r>
          </a:p>
          <a:p>
            <a:endParaRPr lang="en-US" sz="2400" dirty="0">
              <a:latin typeface="Plus Jakarta Sans" pitchFamily="2" charset="0"/>
              <a:cs typeface="Plus Jakarta Sans" pitchFamily="2" charset="0"/>
            </a:endParaRPr>
          </a:p>
          <a:p>
            <a:r>
              <a:rPr lang="en-US" sz="2400" dirty="0">
                <a:latin typeface="Plus Jakarta Sans" pitchFamily="2" charset="0"/>
                <a:cs typeface="Plus Jakarta Sans" pitchFamily="2" charset="0"/>
              </a:rPr>
              <a:t>In a normal neural network, these changes in weights occur relatively slowly as the result of an iterative process over many epochs to ensure learning from the entire dataset.</a:t>
            </a:r>
          </a:p>
        </p:txBody>
      </p:sp>
    </p:spTree>
    <p:extLst>
      <p:ext uri="{BB962C8B-B14F-4D97-AF65-F5344CB8AC3E}">
        <p14:creationId xmlns:p14="http://schemas.microsoft.com/office/powerpoint/2010/main" val="51998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42A5EA0A-2D24-A1D5-B0BF-C6178C70A69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397D719-8840-225A-81B1-6AEC17F7472C}"/>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“Fast Weights”</a:t>
            </a:r>
          </a:p>
        </p:txBody>
      </p:sp>
      <p:sp>
        <p:nvSpPr>
          <p:cNvPr id="15" name="TextBox 14">
            <a:extLst>
              <a:ext uri="{FF2B5EF4-FFF2-40B4-BE49-F238E27FC236}">
                <a16:creationId xmlns:a16="http://schemas.microsoft.com/office/drawing/2014/main" id="{FFBF2032-8E49-0403-464A-DD27CE3D28F9}"/>
              </a:ext>
            </a:extLst>
          </p:cNvPr>
          <p:cNvSpPr txBox="1"/>
          <p:nvPr/>
        </p:nvSpPr>
        <p:spPr>
          <a:xfrm>
            <a:off x="1574799" y="2252133"/>
            <a:ext cx="9042400" cy="3170099"/>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What?</a:t>
            </a:r>
            <a:r>
              <a:rPr lang="en-US" sz="2400" dirty="0">
                <a:latin typeface="Plus Jakarta Sans" pitchFamily="2" charset="0"/>
                <a:cs typeface="Plus Jakarta Sans" pitchFamily="2" charset="0"/>
              </a:rPr>
              <a:t> “Fast weights” introduces a second set of weights that can change rapidly in response to the most recent data, aside from the regular “slow” weights.</a:t>
            </a:r>
          </a:p>
          <a:p>
            <a:endParaRPr lang="en-US" sz="2400" dirty="0">
              <a:latin typeface="Plus Jakarta Sans" pitchFamily="2" charset="0"/>
              <a:cs typeface="Plus Jakarta Sans" pitchFamily="2" charset="0"/>
            </a:endParaRPr>
          </a:p>
          <a:p>
            <a:r>
              <a:rPr lang="en-US" sz="2400" dirty="0">
                <a:latin typeface="Plus Jakarta Sans" pitchFamily="2" charset="0"/>
                <a:cs typeface="Plus Jakarta Sans" pitchFamily="2" charset="0"/>
              </a:rPr>
              <a:t>Therefore, a neural network with fast weights has slow weights that learn the general structure in the data over longer periods, and fast weights that rapidly adapt based on the latest data points.</a:t>
            </a:r>
          </a:p>
        </p:txBody>
      </p:sp>
    </p:spTree>
    <p:extLst>
      <p:ext uri="{BB962C8B-B14F-4D97-AF65-F5344CB8AC3E}">
        <p14:creationId xmlns:p14="http://schemas.microsoft.com/office/powerpoint/2010/main" val="328992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2B5FC"/>
        </a:solidFill>
        <a:effectLst/>
      </p:bgPr>
    </p:bg>
    <p:spTree>
      <p:nvGrpSpPr>
        <p:cNvPr id="1" name="">
          <a:extLst>
            <a:ext uri="{FF2B5EF4-FFF2-40B4-BE49-F238E27FC236}">
              <a16:creationId xmlns:a16="http://schemas.microsoft.com/office/drawing/2014/main" id="{CD2D0008-22E6-5801-9DAF-3418B96B675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FC032E7-6357-B7E7-D284-89D3BC51DD2D}"/>
              </a:ext>
            </a:extLst>
          </p:cNvPr>
          <p:cNvSpPr txBox="1"/>
          <p:nvPr/>
        </p:nvSpPr>
        <p:spPr>
          <a:xfrm>
            <a:off x="0" y="1009402"/>
            <a:ext cx="12191999" cy="769441"/>
          </a:xfrm>
          <a:prstGeom prst="rect">
            <a:avLst/>
          </a:prstGeom>
          <a:noFill/>
        </p:spPr>
        <p:txBody>
          <a:bodyPr wrap="square" rtlCol="0">
            <a:spAutoFit/>
          </a:bodyPr>
          <a:lstStyle/>
          <a:p>
            <a:pPr algn="ctr"/>
            <a:r>
              <a:rPr lang="en-US" sz="4400" b="1" dirty="0">
                <a:solidFill>
                  <a:schemeClr val="tx1">
                    <a:lumMod val="85000"/>
                    <a:lumOff val="15000"/>
                  </a:schemeClr>
                </a:solidFill>
                <a:latin typeface="Plus Jakarta Sans" pitchFamily="2" charset="0"/>
                <a:cs typeface="Plus Jakarta Sans" pitchFamily="2" charset="0"/>
              </a:rPr>
              <a:t>Fast Weights (Technical)</a:t>
            </a:r>
          </a:p>
        </p:txBody>
      </p:sp>
      <p:sp>
        <p:nvSpPr>
          <p:cNvPr id="15" name="TextBox 14">
            <a:extLst>
              <a:ext uri="{FF2B5EF4-FFF2-40B4-BE49-F238E27FC236}">
                <a16:creationId xmlns:a16="http://schemas.microsoft.com/office/drawing/2014/main" id="{62A13BE9-E8E1-9953-5403-8EC4A3FD69C7}"/>
              </a:ext>
            </a:extLst>
          </p:cNvPr>
          <p:cNvSpPr txBox="1"/>
          <p:nvPr/>
        </p:nvSpPr>
        <p:spPr>
          <a:xfrm>
            <a:off x="1574799" y="2252133"/>
            <a:ext cx="9042400" cy="2062103"/>
          </a:xfrm>
          <a:prstGeom prst="rect">
            <a:avLst/>
          </a:prstGeom>
          <a:noFill/>
        </p:spPr>
        <p:txBody>
          <a:bodyPr wrap="square" rtlCol="0">
            <a:spAutoFit/>
          </a:bodyPr>
          <a:lstStyle/>
          <a:p>
            <a:r>
              <a:rPr lang="en-US" sz="3200" b="1" dirty="0">
                <a:solidFill>
                  <a:schemeClr val="tx1">
                    <a:lumMod val="85000"/>
                    <a:lumOff val="15000"/>
                  </a:schemeClr>
                </a:solidFill>
                <a:latin typeface="Plus Jakarta Sans" pitchFamily="2" charset="0"/>
                <a:cs typeface="Plus Jakarta Sans" pitchFamily="2" charset="0"/>
              </a:rPr>
              <a:t>How?</a:t>
            </a:r>
            <a:r>
              <a:rPr lang="en-US" sz="2400" dirty="0">
                <a:latin typeface="Plus Jakarta Sans" pitchFamily="2" charset="0"/>
                <a:cs typeface="Plus Jakarta Sans" pitchFamily="2" charset="0"/>
              </a:rPr>
              <a:t> </a:t>
            </a:r>
            <a:r>
              <a:rPr lang="en-US" sz="2400" dirty="0">
                <a:solidFill>
                  <a:schemeClr val="tx1">
                    <a:lumMod val="85000"/>
                    <a:lumOff val="15000"/>
                  </a:schemeClr>
                </a:solidFill>
                <a:latin typeface="Plus Jakarta Sans" pitchFamily="2" charset="0"/>
                <a:cs typeface="Plus Jakarta Sans" pitchFamily="2" charset="0"/>
              </a:rPr>
              <a:t>Fast weights consist of two feed-forward nets which learn to deal with temporal sequences by using fast weights: the first net learns to produce context dependent weight changes for the second net, whose weights may vary very quickly.</a:t>
            </a:r>
          </a:p>
        </p:txBody>
      </p:sp>
    </p:spTree>
    <p:extLst>
      <p:ext uri="{BB962C8B-B14F-4D97-AF65-F5344CB8AC3E}">
        <p14:creationId xmlns:p14="http://schemas.microsoft.com/office/powerpoint/2010/main" val="350227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529</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Plus Jakarta Sans</vt:lpstr>
      <vt:lpstr>Office Theme</vt:lpstr>
      <vt:lpstr>Fast Weights - The First Transformer Variants?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Weights - The First Transformer Variants?</dc:title>
  <dc:creator>Radu Bratan</dc:creator>
  <cp:lastModifiedBy>Radu Bratan</cp:lastModifiedBy>
  <cp:revision>1</cp:revision>
  <dcterms:created xsi:type="dcterms:W3CDTF">2024-02-06T11:09:43Z</dcterms:created>
  <dcterms:modified xsi:type="dcterms:W3CDTF">2024-02-06T14:04:11Z</dcterms:modified>
</cp:coreProperties>
</file>