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8" r:id="rId10"/>
    <p:sldId id="266" r:id="rId11"/>
    <p:sldId id="267" r:id="rId12"/>
    <p:sldId id="269" r:id="rId13"/>
    <p:sldId id="265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312" autoAdjust="0"/>
  </p:normalViewPr>
  <p:slideViewPr>
    <p:cSldViewPr snapToGrid="0">
      <p:cViewPr>
        <p:scale>
          <a:sx n="100" d="100"/>
          <a:sy n="100" d="100"/>
        </p:scale>
        <p:origin x="954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D7842-3DF4-486D-8B48-FEBE9D78CCF6}" type="datetimeFigureOut">
              <a:rPr lang="en-GB" smtClean="0"/>
              <a:t>07/01/2022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E8E83-6945-428D-8750-9F4C279161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600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 I will describe the origins of the project. The idea is strongly related to the papers chosen for the research report. </a:t>
            </a:r>
          </a:p>
          <a:p>
            <a:r>
              <a:rPr lang="en-GB" dirty="0"/>
              <a:t>The first paper uses a dataset of images that has already been labelled </a:t>
            </a:r>
          </a:p>
          <a:p>
            <a:r>
              <a:rPr lang="en-GB" dirty="0"/>
              <a:t>and makes further semantic correlation in order to give better query results </a:t>
            </a:r>
          </a:p>
          <a:p>
            <a:r>
              <a:rPr lang="en-GB" dirty="0"/>
              <a:t>to information retrieving or to extend the usability of the labels from the datasets.</a:t>
            </a:r>
          </a:p>
          <a:p>
            <a:r>
              <a:rPr lang="en-GB" dirty="0"/>
              <a:t>So it can for example use the images of a tiger and lion to train a superclass/synonym: feline.</a:t>
            </a:r>
          </a:p>
          <a:p>
            <a:r>
              <a:rPr lang="en-GB" dirty="0"/>
              <a:t>For this they had to construct a very big hierarchy using ontologies. </a:t>
            </a:r>
          </a:p>
          <a:p>
            <a:r>
              <a:rPr lang="en-GB" dirty="0"/>
              <a:t>Since this is such intensive work I could not afford to do it similarly.</a:t>
            </a:r>
          </a:p>
          <a:p>
            <a:r>
              <a:rPr lang="en-GB" dirty="0"/>
              <a:t>¬¬¬</a:t>
            </a:r>
          </a:p>
          <a:p>
            <a:r>
              <a:rPr lang="en-GB" dirty="0"/>
              <a:t>The second paper is a review of image recognition software that takes advantage of ontologies.</a:t>
            </a:r>
            <a:br>
              <a:rPr lang="en-GB" dirty="0"/>
            </a:br>
            <a:r>
              <a:rPr lang="en-GB" dirty="0"/>
              <a:t>Two of the reviewed papers do a similar thing. There is another interesting method that creates </a:t>
            </a:r>
          </a:p>
          <a:p>
            <a:r>
              <a:rPr lang="en-GB" dirty="0"/>
              <a:t>A better information retrieval by making correlations between the search words and a bigger previously </a:t>
            </a:r>
            <a:r>
              <a:rPr lang="en-GB"/>
              <a:t>created ontology.</a:t>
            </a:r>
            <a:br>
              <a:rPr lang="en-GB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E8E83-6945-428D-8750-9F4C2791619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668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E8E83-6945-428D-8750-9F4C2791619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996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E8E83-6945-428D-8750-9F4C2791619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644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E8E83-6945-428D-8750-9F4C2791619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194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have decided to simplify the problem by altering the domain of the problem.</a:t>
            </a:r>
          </a:p>
          <a:p>
            <a:r>
              <a:rPr lang="en-GB" dirty="0"/>
              <a:t>I have focused on food recipes. More exactly I am NOT looking to create a hierarchy of recipes to improve any labelling</a:t>
            </a:r>
          </a:p>
          <a:p>
            <a:r>
              <a:rPr lang="en-GB" dirty="0"/>
              <a:t>But I want to be able to increase the efficiency of image retrieval.</a:t>
            </a:r>
            <a:br>
              <a:rPr lang="en-GB" dirty="0"/>
            </a:br>
            <a:r>
              <a:rPr lang="en-GB" dirty="0"/>
              <a:t>What we want to do is basically .. Find recipes.</a:t>
            </a:r>
            <a:br>
              <a:rPr lang="en-GB" dirty="0"/>
            </a:br>
            <a:r>
              <a:rPr lang="en-GB" dirty="0"/>
              <a:t>We suppose that :</a:t>
            </a:r>
          </a:p>
          <a:p>
            <a:r>
              <a:rPr lang="en-GB" dirty="0"/>
              <a:t>- we either have a certain recipe in mind and we know the right word</a:t>
            </a:r>
          </a:p>
          <a:p>
            <a:r>
              <a:rPr lang="en-GB" dirty="0"/>
              <a:t>-or we want to find something that we do not know based on an intuitive word.</a:t>
            </a:r>
          </a:p>
          <a:p>
            <a:r>
              <a:rPr lang="en-GB" dirty="0"/>
              <a:t>---</a:t>
            </a:r>
            <a:br>
              <a:rPr lang="en-GB" dirty="0"/>
            </a:br>
            <a:r>
              <a:rPr lang="en-GB" dirty="0"/>
              <a:t>We have to write a simple query that we think it is appropriate and receive a results that fits the intention.</a:t>
            </a:r>
          </a:p>
          <a:p>
            <a:r>
              <a:rPr lang="en-GB" dirty="0"/>
              <a:t>For example…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E8E83-6945-428D-8750-9F4C2791619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11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solution is an information retrieval system for image. For example…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E8E83-6945-428D-8750-9F4C2791619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056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user enters the app and </a:t>
            </a:r>
          </a:p>
          <a:p>
            <a:r>
              <a:rPr lang="en-GB" dirty="0"/>
              <a:t>- writes a query consisting of one word in the search bar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 search is initiated and the magic happens in the background</a:t>
            </a:r>
          </a:p>
          <a:p>
            <a:pPr marL="171450" indent="-171450">
              <a:buFontTx/>
              <a:buChar char="-"/>
            </a:pPr>
            <a:r>
              <a:rPr lang="en-GB" dirty="0"/>
              <a:t>A list of relevant images of different recipes are returned and printed in the interface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E8E83-6945-428D-8750-9F4C2791619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0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dirty="0"/>
              <a:t>Simple dataset with 1 million entries scrapped from the internet. Each entry is one recipe containing </a:t>
            </a:r>
            <a:br>
              <a:rPr lang="en-GB" dirty="0"/>
            </a:br>
            <a:r>
              <a:rPr lang="en-GB" dirty="0"/>
              <a:t>-the name of the recipe/blog post</a:t>
            </a:r>
          </a:p>
          <a:p>
            <a:pPr marL="0" indent="0">
              <a:buFontTx/>
              <a:buNone/>
            </a:pPr>
            <a:r>
              <a:rPr lang="en-GB" dirty="0"/>
              <a:t>-the text representing the list of ingredients with much extra wordage</a:t>
            </a:r>
          </a:p>
          <a:p>
            <a:pPr marL="0" indent="0">
              <a:buFontTx/>
              <a:buNone/>
            </a:pPr>
            <a:r>
              <a:rPr lang="en-GB" dirty="0"/>
              <a:t>-the text representing the list of steps of preparation</a:t>
            </a:r>
          </a:p>
          <a:p>
            <a:pPr marL="0" indent="0">
              <a:buFontTx/>
              <a:buNone/>
            </a:pPr>
            <a:r>
              <a:rPr lang="en-GB" dirty="0"/>
              <a:t>-Contains an auxiliary dataset with image source link for some of the recipes, not all of them</a:t>
            </a:r>
            <a:br>
              <a:rPr lang="en-GB" dirty="0"/>
            </a:br>
            <a:r>
              <a:rPr lang="en-GB" dirty="0"/>
              <a:t>~~</a:t>
            </a:r>
          </a:p>
          <a:p>
            <a:pPr marL="0" indent="0">
              <a:buFontTx/>
              <a:buNone/>
            </a:pPr>
            <a:r>
              <a:rPr lang="en-GB" dirty="0"/>
              <a:t>A very complex database I used to extract the food ingredients. It contains a table roughly a 1000 ingredients organized on categories, and many other details.</a:t>
            </a:r>
          </a:p>
          <a:p>
            <a:pPr marL="0" indent="0">
              <a:buFontTx/>
              <a:buNone/>
            </a:pPr>
            <a:r>
              <a:rPr lang="en-GB" dirty="0"/>
              <a:t>It also contains many other tables that describe the chemical structure of each ingredient, average contents, the type of each chemical with an insane amount of details, also a rigorous list of anatomical correlations of each chemical. (Like .. 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E8E83-6945-428D-8750-9F4C2791619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850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dirty="0"/>
              <a:t>Owlready2 – library that allows creation and simple querying of an ontology</a:t>
            </a:r>
            <a:br>
              <a:rPr lang="en-GB" dirty="0"/>
            </a:br>
            <a:r>
              <a:rPr lang="en-GB" dirty="0"/>
              <a:t>enchant – for a simple function of the </a:t>
            </a:r>
            <a:r>
              <a:rPr lang="en-GB" dirty="0" err="1"/>
              <a:t>levenstein</a:t>
            </a:r>
            <a:r>
              <a:rPr lang="en-GB" dirty="0"/>
              <a:t> distance</a:t>
            </a:r>
          </a:p>
          <a:p>
            <a:pPr marL="0" indent="0">
              <a:buFontTx/>
              <a:buNone/>
            </a:pPr>
            <a:r>
              <a:rPr lang="en-GB" dirty="0"/>
              <a:t>Wordnet – to find synonyms of word</a:t>
            </a:r>
          </a:p>
          <a:p>
            <a:pPr marL="0" indent="0">
              <a:buFontTx/>
              <a:buNone/>
            </a:pPr>
            <a:r>
              <a:rPr lang="en-GB" dirty="0" err="1"/>
              <a:t>Nltk</a:t>
            </a:r>
            <a:r>
              <a:rPr lang="en-GB" dirty="0"/>
              <a:t> – to extract root of a word and semantic position</a:t>
            </a:r>
          </a:p>
          <a:p>
            <a:pPr marL="0" indent="0">
              <a:buFontTx/>
              <a:buNone/>
            </a:pPr>
            <a:r>
              <a:rPr lang="en-GB" dirty="0"/>
              <a:t>Re – basic string functions</a:t>
            </a:r>
          </a:p>
          <a:p>
            <a:pPr marL="0" indent="0">
              <a:buFontTx/>
              <a:buNone/>
            </a:pPr>
            <a:r>
              <a:rPr lang="en-GB" dirty="0"/>
              <a:t>Requests = to download images</a:t>
            </a:r>
          </a:p>
          <a:p>
            <a:pPr marL="0" indent="0">
              <a:buFontTx/>
              <a:buNone/>
            </a:pPr>
            <a:r>
              <a:rPr lang="en-GB" dirty="0"/>
              <a:t>Json, csv – format management</a:t>
            </a:r>
          </a:p>
          <a:p>
            <a:pPr marL="0" indent="0">
              <a:buFontTx/>
              <a:buNone/>
            </a:pPr>
            <a:r>
              <a:rPr lang="en-GB" dirty="0"/>
              <a:t>PIL, </a:t>
            </a:r>
            <a:r>
              <a:rPr lang="en-GB" dirty="0" err="1"/>
              <a:t>pysimplegui</a:t>
            </a:r>
            <a:r>
              <a:rPr lang="en-GB" dirty="0"/>
              <a:t> – image operations and user interface construction</a:t>
            </a:r>
          </a:p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E8E83-6945-428D-8750-9F4C2791619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149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dirty="0"/>
              <a:t>This step is required before the use of the main function of image retrieval.</a:t>
            </a:r>
          </a:p>
          <a:p>
            <a:pPr marL="0" indent="0">
              <a:buFontTx/>
              <a:buNone/>
            </a:pPr>
            <a:r>
              <a:rPr lang="en-GB" dirty="0"/>
              <a:t>--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… and saves them in a structured form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Correlates the recipe images with the actual recipe from the two databases parts</a:t>
            </a:r>
          </a:p>
          <a:p>
            <a:pPr marL="0" indent="0">
              <a:buFontTx/>
              <a:buNone/>
            </a:pPr>
            <a:r>
              <a:rPr lang="en-GB" sz="1200" dirty="0"/>
              <a:t>-goes through the ingredient list and process the string type information from the ingredients attribute which is in raw text format</a:t>
            </a:r>
            <a:br>
              <a:rPr lang="en-GB" sz="1200" dirty="0"/>
            </a:br>
            <a:r>
              <a:rPr lang="en-GB" sz="1200" dirty="0"/>
              <a:t>- finds correlation between the ingredients and foods using text processing (root of word, synonym, and the word distance)</a:t>
            </a:r>
          </a:p>
          <a:p>
            <a:pPr marL="0" indent="0">
              <a:buFontTx/>
              <a:buNone/>
            </a:pPr>
            <a:r>
              <a:rPr lang="en-GB" sz="1200" dirty="0"/>
              <a:t>- Create the ontology using part of the information</a:t>
            </a:r>
            <a:endParaRPr lang="en-GB" dirty="0"/>
          </a:p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E8E83-6945-428D-8750-9F4C2791619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778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dirty="0"/>
              <a:t>Here I see the first improvement. If the first part of the algorithm took almost an hour to read, load and process. </a:t>
            </a:r>
            <a:br>
              <a:rPr lang="en-GB" dirty="0"/>
            </a:br>
            <a:r>
              <a:rPr lang="en-GB" dirty="0"/>
              <a:t>The ontology loading and query-</a:t>
            </a:r>
            <a:r>
              <a:rPr lang="en-GB" dirty="0" err="1"/>
              <a:t>ing</a:t>
            </a:r>
            <a:r>
              <a:rPr lang="en-GB" dirty="0"/>
              <a:t> takes seconds</a:t>
            </a:r>
          </a:p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E8E83-6945-428D-8750-9F4C2791619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725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dirty="0"/>
              <a:t>We have the structure that are used to store and </a:t>
            </a:r>
            <a:r>
              <a:rPr lang="en-GB" dirty="0" err="1"/>
              <a:t>preprocess</a:t>
            </a:r>
            <a:r>
              <a:rPr lang="en-GB" dirty="0"/>
              <a:t> the recipes and the foods. The classes that work as repositories for those. The ontology that saves part of that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E8E83-6945-428D-8750-9F4C2791619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935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21FD-B244-4161-BC76-BBA45B3F429D}" type="datetimeFigureOut">
              <a:rPr lang="en-GB" smtClean="0"/>
              <a:t>07/01/2022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89C7-52BE-4E6F-8A9C-EB782B4519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44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21FD-B244-4161-BC76-BBA45B3F429D}" type="datetimeFigureOut">
              <a:rPr lang="en-GB" smtClean="0"/>
              <a:t>07/01/2022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89C7-52BE-4E6F-8A9C-EB782B4519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24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21FD-B244-4161-BC76-BBA45B3F429D}" type="datetimeFigureOut">
              <a:rPr lang="en-GB" smtClean="0"/>
              <a:t>07/01/2022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89C7-52BE-4E6F-8A9C-EB782B4519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036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21FD-B244-4161-BC76-BBA45B3F429D}" type="datetimeFigureOut">
              <a:rPr lang="en-GB" smtClean="0"/>
              <a:t>07/01/2022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89C7-52BE-4E6F-8A9C-EB782B4519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20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21FD-B244-4161-BC76-BBA45B3F429D}" type="datetimeFigureOut">
              <a:rPr lang="en-GB" smtClean="0"/>
              <a:t>07/01/2022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89C7-52BE-4E6F-8A9C-EB782B4519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683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21FD-B244-4161-BC76-BBA45B3F429D}" type="datetimeFigureOut">
              <a:rPr lang="en-GB" smtClean="0"/>
              <a:t>07/01/2022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89C7-52BE-4E6F-8A9C-EB782B4519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51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21FD-B244-4161-BC76-BBA45B3F429D}" type="datetimeFigureOut">
              <a:rPr lang="en-GB" smtClean="0"/>
              <a:t>07/01/2022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89C7-52BE-4E6F-8A9C-EB782B4519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44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21FD-B244-4161-BC76-BBA45B3F429D}" type="datetimeFigureOut">
              <a:rPr lang="en-GB" smtClean="0"/>
              <a:t>07/01/2022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89C7-52BE-4E6F-8A9C-EB782B4519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21FD-B244-4161-BC76-BBA45B3F429D}" type="datetimeFigureOut">
              <a:rPr lang="en-GB" smtClean="0"/>
              <a:t>07/01/2022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89C7-52BE-4E6F-8A9C-EB782B4519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17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21FD-B244-4161-BC76-BBA45B3F429D}" type="datetimeFigureOut">
              <a:rPr lang="en-GB" smtClean="0"/>
              <a:t>07/01/2022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89C7-52BE-4E6F-8A9C-EB782B4519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7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21FD-B244-4161-BC76-BBA45B3F429D}" type="datetimeFigureOut">
              <a:rPr lang="en-GB" smtClean="0"/>
              <a:t>07/01/2022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89C7-52BE-4E6F-8A9C-EB782B4519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83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21FD-B244-4161-BC76-BBA45B3F429D}" type="datetimeFigureOut">
              <a:rPr lang="en-GB" smtClean="0"/>
              <a:t>07/01/2022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89C7-52BE-4E6F-8A9C-EB782B4519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75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21FD-B244-4161-BC76-BBA45B3F429D}" type="datetimeFigureOut">
              <a:rPr lang="en-GB" smtClean="0"/>
              <a:t>07/01/2022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89C7-52BE-4E6F-8A9C-EB782B4519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08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EC721FD-B244-4161-BC76-BBA45B3F429D}" type="datetimeFigureOut">
              <a:rPr lang="en-GB" smtClean="0"/>
              <a:t>07/01/2022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51C89C7-52BE-4E6F-8A9C-EB782B4519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1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EC721FD-B244-4161-BC76-BBA45B3F429D}" type="datetimeFigureOut">
              <a:rPr lang="en-GB" smtClean="0"/>
              <a:t>07/01/2022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51C89C7-52BE-4E6F-8A9C-EB782B4519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34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E59D-6299-4DA2-B742-FA987F28E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Using ontologies for image retrieval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26FC8-ADFE-424B-AC19-2C56F6B4C6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ACL – Project – Radu Galan</a:t>
            </a:r>
          </a:p>
        </p:txBody>
      </p:sp>
    </p:spTree>
    <p:extLst>
      <p:ext uri="{BB962C8B-B14F-4D97-AF65-F5344CB8AC3E}">
        <p14:creationId xmlns:p14="http://schemas.microsoft.com/office/powerpoint/2010/main" val="731616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8EA9-BF73-48DB-9DF8-84A73B58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21DAC-474D-49D5-9B8F-0DF37DD21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382" y="5124208"/>
            <a:ext cx="3858163" cy="1733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1F8432-92BD-4EDE-A5FD-D27D4504A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46" y="4671614"/>
            <a:ext cx="3064393" cy="19951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4F4137-3979-4BF0-8D36-BBCC4F94F6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118" y="2276581"/>
            <a:ext cx="2743321" cy="19951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DD7D48-5251-42E0-82B9-6BB5543B19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8746" y="2243193"/>
            <a:ext cx="2754232" cy="21843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0EA9FB-0FB2-49A8-B3A3-FFF2CAC9F9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4777" y="4848494"/>
            <a:ext cx="2810267" cy="1562318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B82C15-F234-4C46-B618-BF5107B10D80}"/>
              </a:ext>
            </a:extLst>
          </p:cNvPr>
          <p:cNvCxnSpPr>
            <a:stCxn id="11" idx="1"/>
            <a:endCxn id="9" idx="3"/>
          </p:cNvCxnSpPr>
          <p:nvPr/>
        </p:nvCxnSpPr>
        <p:spPr>
          <a:xfrm flipH="1" flipV="1">
            <a:off x="3544439" y="3274152"/>
            <a:ext cx="734307" cy="612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449462-99E8-417C-B3D8-9B804D00BCC7}"/>
              </a:ext>
            </a:extLst>
          </p:cNvPr>
          <p:cNvCxnSpPr>
            <a:cxnSpLocks/>
            <a:stCxn id="15" idx="1"/>
            <a:endCxn id="7" idx="3"/>
          </p:cNvCxnSpPr>
          <p:nvPr/>
        </p:nvCxnSpPr>
        <p:spPr>
          <a:xfrm flipH="1">
            <a:off x="3544439" y="5629653"/>
            <a:ext cx="830338" cy="39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85638B-A1F0-468C-A5DD-A53E3370074C}"/>
              </a:ext>
            </a:extLst>
          </p:cNvPr>
          <p:cNvCxnSpPr>
            <a:cxnSpLocks/>
            <a:stCxn id="5" idx="1"/>
            <a:endCxn id="11" idx="3"/>
          </p:cNvCxnSpPr>
          <p:nvPr/>
        </p:nvCxnSpPr>
        <p:spPr>
          <a:xfrm flipH="1" flipV="1">
            <a:off x="7032978" y="3335389"/>
            <a:ext cx="982404" cy="26557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3245A5-8D23-4D52-A9B5-84B6ACB03BE8}"/>
              </a:ext>
            </a:extLst>
          </p:cNvPr>
          <p:cNvCxnSpPr>
            <a:cxnSpLocks/>
            <a:stCxn id="5" idx="1"/>
            <a:endCxn id="15" idx="3"/>
          </p:cNvCxnSpPr>
          <p:nvPr/>
        </p:nvCxnSpPr>
        <p:spPr>
          <a:xfrm flipH="1" flipV="1">
            <a:off x="7185044" y="5629653"/>
            <a:ext cx="830338" cy="36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6FFB1F-D99D-4F81-A84C-D20B6344105E}"/>
              </a:ext>
            </a:extLst>
          </p:cNvPr>
          <p:cNvCxnSpPr>
            <a:cxnSpLocks/>
            <a:stCxn id="5" idx="0"/>
            <a:endCxn id="32" idx="2"/>
          </p:cNvCxnSpPr>
          <p:nvPr/>
        </p:nvCxnSpPr>
        <p:spPr>
          <a:xfrm flipV="1">
            <a:off x="9944464" y="2861356"/>
            <a:ext cx="29269" cy="22628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688D952-BB99-43D8-B066-282B7D074055}"/>
              </a:ext>
            </a:extLst>
          </p:cNvPr>
          <p:cNvSpPr txBox="1"/>
          <p:nvPr/>
        </p:nvSpPr>
        <p:spPr>
          <a:xfrm>
            <a:off x="8195733" y="2276581"/>
            <a:ext cx="355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The ontology</a:t>
            </a:r>
          </a:p>
        </p:txBody>
      </p:sp>
    </p:spTree>
    <p:extLst>
      <p:ext uri="{BB962C8B-B14F-4D97-AF65-F5344CB8AC3E}">
        <p14:creationId xmlns:p14="http://schemas.microsoft.com/office/powerpoint/2010/main" val="1150689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8EA9-BF73-48DB-9DF8-84A73B58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ontology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EA1AB-1DD7-4504-B0AD-1229F501A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45" y="1804598"/>
            <a:ext cx="7918887" cy="4844558"/>
          </a:xfrm>
        </p:spPr>
        <p:txBody>
          <a:bodyPr>
            <a:normAutofit fontScale="32500" lnSpcReduction="20000"/>
          </a:bodyPr>
          <a:lstStyle/>
          <a:p>
            <a:r>
              <a:rPr lang="en-GB" sz="2400" dirty="0"/>
              <a:t> class </a:t>
            </a:r>
            <a:r>
              <a:rPr lang="en-GB" sz="2400" dirty="0" err="1"/>
              <a:t>RecipeOnt</a:t>
            </a:r>
            <a:r>
              <a:rPr lang="en-GB" sz="2400" dirty="0"/>
              <a:t>(Thing):</a:t>
            </a:r>
          </a:p>
          <a:p>
            <a:r>
              <a:rPr lang="en-GB" sz="2400" dirty="0"/>
              <a:t>                    pass</a:t>
            </a:r>
          </a:p>
          <a:p>
            <a:endParaRPr lang="en-GB" sz="2400" dirty="0"/>
          </a:p>
          <a:p>
            <a:r>
              <a:rPr lang="en-GB" sz="2400" dirty="0"/>
              <a:t>                class </a:t>
            </a:r>
            <a:r>
              <a:rPr lang="en-GB" sz="2400" dirty="0" err="1"/>
              <a:t>has_for_link</a:t>
            </a:r>
            <a:r>
              <a:rPr lang="en-GB" sz="2400" dirty="0"/>
              <a:t>(</a:t>
            </a:r>
            <a:r>
              <a:rPr lang="en-GB" sz="2400" dirty="0" err="1"/>
              <a:t>DataProperty</a:t>
            </a:r>
            <a:r>
              <a:rPr lang="en-GB" sz="2400" dirty="0"/>
              <a:t>):</a:t>
            </a:r>
          </a:p>
          <a:p>
            <a:r>
              <a:rPr lang="en-GB" sz="2400" dirty="0"/>
              <a:t>                    range = [str]</a:t>
            </a:r>
          </a:p>
          <a:p>
            <a:endParaRPr lang="en-GB" sz="2400" dirty="0"/>
          </a:p>
          <a:p>
            <a:r>
              <a:rPr lang="en-GB" sz="2400" dirty="0"/>
              <a:t>                class </a:t>
            </a:r>
            <a:r>
              <a:rPr lang="en-GB" sz="2400" dirty="0" err="1"/>
              <a:t>has_for_synonym</a:t>
            </a:r>
            <a:r>
              <a:rPr lang="en-GB" sz="2400" dirty="0"/>
              <a:t>(</a:t>
            </a:r>
            <a:r>
              <a:rPr lang="en-GB" sz="2400" dirty="0" err="1"/>
              <a:t>DataProperty</a:t>
            </a:r>
            <a:r>
              <a:rPr lang="en-GB" sz="2400" dirty="0"/>
              <a:t>):</a:t>
            </a:r>
          </a:p>
          <a:p>
            <a:r>
              <a:rPr lang="en-GB" sz="2400" dirty="0"/>
              <a:t>                    range = [str]</a:t>
            </a:r>
          </a:p>
          <a:p>
            <a:endParaRPr lang="en-GB" sz="2400" dirty="0"/>
          </a:p>
          <a:p>
            <a:r>
              <a:rPr lang="en-GB" sz="2400" dirty="0"/>
              <a:t>                class </a:t>
            </a:r>
            <a:r>
              <a:rPr lang="en-GB" sz="2400" dirty="0" err="1"/>
              <a:t>has_for_category</a:t>
            </a:r>
            <a:r>
              <a:rPr lang="en-GB" sz="2400" dirty="0"/>
              <a:t>(</a:t>
            </a:r>
            <a:r>
              <a:rPr lang="en-GB" sz="2400" dirty="0" err="1"/>
              <a:t>DataProperty</a:t>
            </a:r>
            <a:r>
              <a:rPr lang="en-GB" sz="2400" dirty="0"/>
              <a:t>):</a:t>
            </a:r>
          </a:p>
          <a:p>
            <a:r>
              <a:rPr lang="en-GB" sz="2400" dirty="0"/>
              <a:t>                    range = [str]</a:t>
            </a:r>
          </a:p>
          <a:p>
            <a:endParaRPr lang="en-GB" sz="2400" dirty="0"/>
          </a:p>
          <a:p>
            <a:r>
              <a:rPr lang="en-GB" sz="2400" dirty="0"/>
              <a:t>                class </a:t>
            </a:r>
            <a:r>
              <a:rPr lang="en-GB" sz="2400" dirty="0" err="1"/>
              <a:t>FoodOnt</a:t>
            </a:r>
            <a:r>
              <a:rPr lang="en-GB" sz="2400" dirty="0"/>
              <a:t>(Thing):</a:t>
            </a:r>
          </a:p>
          <a:p>
            <a:r>
              <a:rPr lang="en-GB" sz="2400" dirty="0"/>
              <a:t>                    pass</a:t>
            </a:r>
          </a:p>
          <a:p>
            <a:endParaRPr lang="en-GB" sz="2400" dirty="0"/>
          </a:p>
          <a:p>
            <a:r>
              <a:rPr lang="en-GB" sz="2400" dirty="0"/>
              <a:t>                class </a:t>
            </a:r>
            <a:r>
              <a:rPr lang="en-GB" sz="2400" dirty="0" err="1"/>
              <a:t>has_for_ingredient</a:t>
            </a:r>
            <a:r>
              <a:rPr lang="en-GB" sz="2400" dirty="0"/>
              <a:t>(</a:t>
            </a:r>
            <a:r>
              <a:rPr lang="en-GB" sz="2400" dirty="0" err="1"/>
              <a:t>ObjectProperty</a:t>
            </a:r>
            <a:r>
              <a:rPr lang="en-GB" sz="2400" dirty="0"/>
              <a:t>):</a:t>
            </a:r>
          </a:p>
          <a:p>
            <a:r>
              <a:rPr lang="en-GB" sz="2400" dirty="0"/>
              <a:t>                    domain = [</a:t>
            </a:r>
            <a:r>
              <a:rPr lang="en-GB" sz="2400" dirty="0" err="1"/>
              <a:t>RecipeOnt</a:t>
            </a:r>
            <a:r>
              <a:rPr lang="en-GB" sz="2400" dirty="0"/>
              <a:t>]</a:t>
            </a:r>
          </a:p>
          <a:p>
            <a:r>
              <a:rPr lang="en-GB" sz="2400" dirty="0"/>
              <a:t>                    range = [</a:t>
            </a:r>
            <a:r>
              <a:rPr lang="en-GB" sz="2400" dirty="0" err="1"/>
              <a:t>FoodOnt</a:t>
            </a:r>
            <a:r>
              <a:rPr lang="en-GB" sz="2400" dirty="0"/>
              <a:t>]</a:t>
            </a:r>
          </a:p>
          <a:p>
            <a:endParaRPr lang="en-GB" sz="2400" dirty="0"/>
          </a:p>
          <a:p>
            <a:r>
              <a:rPr lang="en-GB" sz="2400" dirty="0"/>
              <a:t>                class </a:t>
            </a:r>
            <a:r>
              <a:rPr lang="en-GB" sz="2400" dirty="0" err="1"/>
              <a:t>is_ingredient_of</a:t>
            </a:r>
            <a:r>
              <a:rPr lang="en-GB" sz="2400" dirty="0"/>
              <a:t>(</a:t>
            </a:r>
            <a:r>
              <a:rPr lang="en-GB" sz="2400" dirty="0" err="1"/>
              <a:t>ObjectProperty</a:t>
            </a:r>
            <a:r>
              <a:rPr lang="en-GB" sz="2400" dirty="0"/>
              <a:t>):</a:t>
            </a:r>
          </a:p>
          <a:p>
            <a:r>
              <a:rPr lang="en-GB" sz="2400" dirty="0"/>
              <a:t>                    domain = [</a:t>
            </a:r>
            <a:r>
              <a:rPr lang="en-GB" sz="2400" dirty="0" err="1"/>
              <a:t>FoodOnt</a:t>
            </a:r>
            <a:r>
              <a:rPr lang="en-GB" sz="2400" dirty="0"/>
              <a:t>]</a:t>
            </a:r>
          </a:p>
          <a:p>
            <a:r>
              <a:rPr lang="en-GB" sz="2400" dirty="0"/>
              <a:t>                    range = [</a:t>
            </a:r>
            <a:r>
              <a:rPr lang="en-GB" sz="2400" dirty="0" err="1"/>
              <a:t>RecipeOnt</a:t>
            </a:r>
            <a:r>
              <a:rPr lang="en-GB" sz="2400" dirty="0"/>
              <a:t>]</a:t>
            </a:r>
          </a:p>
          <a:p>
            <a:r>
              <a:rPr lang="en-GB" sz="2400" dirty="0"/>
              <a:t>                    </a:t>
            </a:r>
            <a:r>
              <a:rPr lang="en-GB" sz="2400" dirty="0" err="1"/>
              <a:t>inverse_property</a:t>
            </a:r>
            <a:r>
              <a:rPr lang="en-GB" sz="2400" dirty="0"/>
              <a:t> = </a:t>
            </a:r>
            <a:r>
              <a:rPr lang="en-GB" sz="2400" dirty="0" err="1"/>
              <a:t>has_for_ingredient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26843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E0F2-5D75-4577-8345-C442EA88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2606-C8A8-4E71-AFCA-22D39A921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the APP!</a:t>
            </a:r>
          </a:p>
        </p:txBody>
      </p:sp>
    </p:spTree>
    <p:extLst>
      <p:ext uri="{BB962C8B-B14F-4D97-AF65-F5344CB8AC3E}">
        <p14:creationId xmlns:p14="http://schemas.microsoft.com/office/powerpoint/2010/main" val="3998535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8EA9-BF73-48DB-9DF8-84A73B58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EA1AB-1DD7-4504-B0AD-1229F501A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46" y="1804598"/>
            <a:ext cx="6643242" cy="3636511"/>
          </a:xfrm>
        </p:spPr>
        <p:txBody>
          <a:bodyPr>
            <a:normAutofit/>
          </a:bodyPr>
          <a:lstStyle/>
          <a:p>
            <a:r>
              <a:rPr lang="en-GB" sz="2400" dirty="0"/>
              <a:t>Managed to create an image retrieval system specifically designed for food recipes that works real-time</a:t>
            </a:r>
          </a:p>
        </p:txBody>
      </p:sp>
    </p:spTree>
    <p:extLst>
      <p:ext uri="{BB962C8B-B14F-4D97-AF65-F5344CB8AC3E}">
        <p14:creationId xmlns:p14="http://schemas.microsoft.com/office/powerpoint/2010/main" val="580645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8EA9-BF73-48DB-9DF8-84A73B58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EA1AB-1DD7-4504-B0AD-1229F501A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46" y="1804598"/>
            <a:ext cx="6643242" cy="3636511"/>
          </a:xfrm>
        </p:spPr>
        <p:txBody>
          <a:bodyPr>
            <a:normAutofit/>
          </a:bodyPr>
          <a:lstStyle/>
          <a:p>
            <a:r>
              <a:rPr lang="en-GB" sz="2400" dirty="0"/>
              <a:t>Use of more attributes</a:t>
            </a:r>
          </a:p>
          <a:p>
            <a:r>
              <a:rPr lang="en-GB" sz="2400" dirty="0"/>
              <a:t>Medical extension</a:t>
            </a:r>
          </a:p>
          <a:p>
            <a:r>
              <a:rPr lang="en-GB" sz="2400" dirty="0"/>
              <a:t>Increase the database of recipes through scrapping</a:t>
            </a:r>
          </a:p>
          <a:p>
            <a:r>
              <a:rPr lang="en-GB" sz="2400" dirty="0"/>
              <a:t>Associate to countries and regions</a:t>
            </a:r>
          </a:p>
        </p:txBody>
      </p:sp>
    </p:spTree>
    <p:extLst>
      <p:ext uri="{BB962C8B-B14F-4D97-AF65-F5344CB8AC3E}">
        <p14:creationId xmlns:p14="http://schemas.microsoft.com/office/powerpoint/2010/main" val="249386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8EA9-BF73-48DB-9DF8-84A73B58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Origins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EA1AB-1DD7-4504-B0AD-1229F501A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934" y="2222287"/>
            <a:ext cx="11243734" cy="3636511"/>
          </a:xfrm>
        </p:spPr>
        <p:txBody>
          <a:bodyPr>
            <a:normAutofit/>
          </a:bodyPr>
          <a:lstStyle/>
          <a:p>
            <a:pPr algn="l"/>
            <a:r>
              <a:rPr lang="en-GB" sz="2400" dirty="0"/>
              <a:t>Papers:</a:t>
            </a:r>
            <a:br>
              <a:rPr lang="en-GB" sz="2400" dirty="0"/>
            </a:br>
            <a:r>
              <a:rPr lang="en-GB" sz="2400" dirty="0"/>
              <a:t>- </a:t>
            </a:r>
            <a:r>
              <a:rPr lang="en-GB" sz="1800" b="1" i="0" u="none" strike="noStrike" baseline="0" dirty="0">
                <a:latin typeface="Arial" panose="020B0604020202020204" pitchFamily="34" charset="0"/>
              </a:rPr>
              <a:t>Semantic Annotation of Image Collections -   </a:t>
            </a:r>
            <a:r>
              <a:rPr lang="en-GB" sz="1800" b="0" i="0" u="none" strike="noStrike" baseline="0" dirty="0">
                <a:latin typeface="CMR12"/>
              </a:rPr>
              <a:t>Laura </a:t>
            </a:r>
            <a:r>
              <a:rPr lang="en-GB" sz="1800" b="0" i="0" u="none" strike="noStrike" baseline="0" dirty="0" err="1">
                <a:latin typeface="CMR12"/>
              </a:rPr>
              <a:t>Hollink</a:t>
            </a:r>
            <a:r>
              <a:rPr lang="en-GB" dirty="0">
                <a:latin typeface="CMR8"/>
              </a:rPr>
              <a:t>,</a:t>
            </a:r>
            <a:r>
              <a:rPr lang="en-GB" sz="1800" b="0" i="0" u="none" strike="noStrike" baseline="0" dirty="0">
                <a:latin typeface="CMR8"/>
              </a:rPr>
              <a:t> </a:t>
            </a:r>
            <a:r>
              <a:rPr lang="en-GB" sz="1800" b="0" i="0" u="none" strike="noStrike" baseline="0" dirty="0" err="1">
                <a:latin typeface="CMR12"/>
              </a:rPr>
              <a:t>Guus</a:t>
            </a:r>
            <a:r>
              <a:rPr lang="en-GB" sz="1800" b="0" i="0" u="none" strike="noStrike" baseline="0" dirty="0">
                <a:latin typeface="CMR12"/>
              </a:rPr>
              <a:t> Schreiber</a:t>
            </a:r>
            <a:r>
              <a:rPr lang="en-GB" dirty="0">
                <a:latin typeface="CMR8"/>
              </a:rPr>
              <a:t>,</a:t>
            </a:r>
            <a:r>
              <a:rPr lang="en-GB" sz="1800" b="0" i="0" u="none" strike="noStrike" baseline="0" dirty="0">
                <a:latin typeface="CMR8"/>
              </a:rPr>
              <a:t> </a:t>
            </a:r>
            <a:r>
              <a:rPr lang="en-GB" sz="1800" b="0" i="0" u="none" strike="noStrike" baseline="0" dirty="0">
                <a:latin typeface="CMR12"/>
              </a:rPr>
              <a:t>Jan </a:t>
            </a:r>
            <a:r>
              <a:rPr lang="en-GB" sz="1800" b="0" i="0" u="none" strike="noStrike" baseline="0" dirty="0" err="1">
                <a:latin typeface="CMR12"/>
              </a:rPr>
              <a:t>Wielemaker</a:t>
            </a:r>
            <a:r>
              <a:rPr lang="en-GB" dirty="0">
                <a:latin typeface="CMR8"/>
              </a:rPr>
              <a:t>, </a:t>
            </a:r>
            <a:r>
              <a:rPr lang="en-GB" sz="1800" b="0" i="0" u="none" strike="noStrike" baseline="0" dirty="0">
                <a:latin typeface="CMR12"/>
              </a:rPr>
              <a:t>Bob </a:t>
            </a:r>
            <a:r>
              <a:rPr lang="en-GB" sz="1800" b="0" i="0" u="none" strike="noStrike" baseline="0" dirty="0" err="1">
                <a:latin typeface="CMR12"/>
              </a:rPr>
              <a:t>Wielinga</a:t>
            </a:r>
            <a:br>
              <a:rPr lang="en-GB" sz="2400" b="0" i="0" u="none" strike="noStrike" baseline="0" dirty="0">
                <a:latin typeface="CMR12"/>
              </a:rPr>
            </a:br>
            <a:r>
              <a:rPr lang="en-GB" sz="2400" b="0" i="0" u="none" strike="noStrike" baseline="0" dirty="0">
                <a:latin typeface="CMR12"/>
              </a:rPr>
              <a:t>- </a:t>
            </a:r>
            <a:r>
              <a:rPr lang="en-GB" sz="2000" b="1" i="0" u="none" strike="noStrike" baseline="0" dirty="0">
                <a:latin typeface="Times New Roman" panose="02020603050405020304" pitchFamily="18" charset="0"/>
              </a:rPr>
              <a:t>Ontology Based Image Recognition: A Review</a:t>
            </a:r>
            <a:r>
              <a:rPr lang="en-GB" sz="1800" b="1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-</a:t>
            </a:r>
            <a:r>
              <a:rPr lang="en-GB" sz="2400" b="0" i="0" u="none" strike="noStrike" baseline="0" dirty="0">
                <a:latin typeface="Times New Roman" panose="02020603050405020304" pitchFamily="18" charset="0"/>
              </a:rPr>
              <a:t>  </a:t>
            </a:r>
            <a:r>
              <a:rPr lang="en-GB" sz="1800" b="0" i="0" u="none" strike="noStrike" baseline="0" dirty="0" err="1">
                <a:latin typeface="Times New Roman" panose="02020603050405020304" pitchFamily="18" charset="0"/>
              </a:rPr>
              <a:t>Sandeepak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 Bhandari, </a:t>
            </a:r>
            <a:r>
              <a:rPr lang="en-GB" sz="1800" b="0" i="0" u="none" strike="noStrike" baseline="0" dirty="0" err="1">
                <a:latin typeface="Times New Roman" panose="02020603050405020304" pitchFamily="18" charset="0"/>
              </a:rPr>
              <a:t>Audrius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GB" sz="1800" b="0" i="0" u="none" strike="noStrike" baseline="0" dirty="0" err="1">
                <a:latin typeface="Times New Roman" panose="02020603050405020304" pitchFamily="18" charset="0"/>
              </a:rPr>
              <a:t>Kulikajevas</a:t>
            </a:r>
            <a:endParaRPr lang="en-GB" sz="1800" b="0" i="0" u="none" strike="noStrike" baseline="0" dirty="0">
              <a:latin typeface="CMR12"/>
            </a:endParaRPr>
          </a:p>
        </p:txBody>
      </p:sp>
    </p:spTree>
    <p:extLst>
      <p:ext uri="{BB962C8B-B14F-4D97-AF65-F5344CB8AC3E}">
        <p14:creationId xmlns:p14="http://schemas.microsoft.com/office/powerpoint/2010/main" val="259222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8EA9-BF73-48DB-9DF8-84A73B58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EA1AB-1DD7-4504-B0AD-1229F501A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029429" cy="3636511"/>
          </a:xfrm>
        </p:spPr>
        <p:txBody>
          <a:bodyPr>
            <a:normAutofit/>
          </a:bodyPr>
          <a:lstStyle/>
          <a:p>
            <a:r>
              <a:rPr lang="en-GB" sz="2400" dirty="0"/>
              <a:t>Retrieving relevant images from a big database</a:t>
            </a:r>
            <a:br>
              <a:rPr lang="en-GB" sz="2400" dirty="0"/>
            </a:br>
            <a:r>
              <a:rPr lang="en-GB" sz="2400" dirty="0"/>
              <a:t>- known recipe</a:t>
            </a:r>
            <a:br>
              <a:rPr lang="en-GB" sz="2400" dirty="0"/>
            </a:br>
            <a:r>
              <a:rPr lang="en-GB" sz="2400" dirty="0"/>
              <a:t>- unknown recipe</a:t>
            </a:r>
          </a:p>
        </p:txBody>
      </p:sp>
      <p:pic>
        <p:nvPicPr>
          <p:cNvPr id="1026" name="Picture 2" descr="Lasagne Sign Stock Illustrations – 90 Lasagne Sign Stock Illustrations,  Vectors &amp;amp; Clipart - Dreamstime">
            <a:extLst>
              <a:ext uri="{FF2B5EF4-FFF2-40B4-BE49-F238E27FC236}">
                <a16:creationId xmlns:a16="http://schemas.microsoft.com/office/drawing/2014/main" id="{DC431AFD-9FA1-44B0-9876-396FFE8625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64" b="12396"/>
          <a:stretch/>
        </p:blipFill>
        <p:spPr bwMode="auto">
          <a:xfrm>
            <a:off x="6953605" y="1975556"/>
            <a:ext cx="3021702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AB56F9-AA72-4C6A-B7EB-797DE8457F3F}"/>
              </a:ext>
            </a:extLst>
          </p:cNvPr>
          <p:cNvCxnSpPr>
            <a:cxnSpLocks/>
          </p:cNvCxnSpPr>
          <p:nvPr/>
        </p:nvCxnSpPr>
        <p:spPr>
          <a:xfrm>
            <a:off x="8644148" y="3405004"/>
            <a:ext cx="0" cy="104986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8408B5-A58D-4994-9B57-8E10F5E3B17B}"/>
              </a:ext>
            </a:extLst>
          </p:cNvPr>
          <p:cNvSpPr txBox="1"/>
          <p:nvPr/>
        </p:nvSpPr>
        <p:spPr>
          <a:xfrm>
            <a:off x="8644148" y="3566249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Query</a:t>
            </a:r>
          </a:p>
        </p:txBody>
      </p:sp>
      <p:pic>
        <p:nvPicPr>
          <p:cNvPr id="1028" name="Picture 4" descr="Buffalo Chicken Lasagna - Craving Home Cooked">
            <a:extLst>
              <a:ext uri="{FF2B5EF4-FFF2-40B4-BE49-F238E27FC236}">
                <a16:creationId xmlns:a16="http://schemas.microsoft.com/office/drawing/2014/main" id="{1F0C8A07-1858-41D3-BEBD-50047B455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22" y="4639338"/>
            <a:ext cx="1647723" cy="221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BEST Lasagna Recipe Ever! | The Recipe Critic">
            <a:extLst>
              <a:ext uri="{FF2B5EF4-FFF2-40B4-BE49-F238E27FC236}">
                <a16:creationId xmlns:a16="http://schemas.microsoft.com/office/drawing/2014/main" id="{29D6752D-0047-461D-B48C-AE4C9F16C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469" y="4651021"/>
            <a:ext cx="2079772" cy="224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205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8EA9-BF73-48DB-9DF8-84A73B58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EA1AB-1DD7-4504-B0AD-1229F501A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91" y="2380331"/>
            <a:ext cx="4464936" cy="3636511"/>
          </a:xfrm>
        </p:spPr>
        <p:txBody>
          <a:bodyPr>
            <a:normAutofit/>
          </a:bodyPr>
          <a:lstStyle/>
          <a:p>
            <a:r>
              <a:rPr lang="en-GB" sz="2400" dirty="0"/>
              <a:t>Use an information retrieval system to obtain relevant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9990C-9B7D-47AF-A400-1C68FA3B2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648" y="2090057"/>
            <a:ext cx="6758124" cy="443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1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8EA9-BF73-48DB-9DF8-84A73B58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EA1AB-1DD7-4504-B0AD-1229F501A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91" y="2380331"/>
            <a:ext cx="4678976" cy="3636511"/>
          </a:xfrm>
        </p:spPr>
        <p:txBody>
          <a:bodyPr>
            <a:normAutofit/>
          </a:bodyPr>
          <a:lstStyle/>
          <a:p>
            <a:r>
              <a:rPr lang="en-GB" sz="2400" dirty="0"/>
              <a:t>Write a query</a:t>
            </a:r>
          </a:p>
          <a:p>
            <a:r>
              <a:rPr lang="en-GB" sz="2400" dirty="0"/>
              <a:t>Initiate search</a:t>
            </a:r>
          </a:p>
          <a:p>
            <a:r>
              <a:rPr lang="en-GB" sz="2400" dirty="0"/>
              <a:t>Receive recommendations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E091DE-7D0A-4FFB-968C-9ABC233947DB}"/>
              </a:ext>
            </a:extLst>
          </p:cNvPr>
          <p:cNvSpPr txBox="1">
            <a:spLocks/>
          </p:cNvSpPr>
          <p:nvPr/>
        </p:nvSpPr>
        <p:spPr>
          <a:xfrm>
            <a:off x="6299469" y="2380331"/>
            <a:ext cx="5621598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Input: Query</a:t>
            </a:r>
          </a:p>
          <a:p>
            <a:r>
              <a:rPr lang="en-GB" sz="2400" dirty="0"/>
              <a:t>Output: List of images of recipes</a:t>
            </a:r>
          </a:p>
        </p:txBody>
      </p:sp>
    </p:spTree>
    <p:extLst>
      <p:ext uri="{BB962C8B-B14F-4D97-AF65-F5344CB8AC3E}">
        <p14:creationId xmlns:p14="http://schemas.microsoft.com/office/powerpoint/2010/main" val="39919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8EA9-BF73-48DB-9DF8-84A73B58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EA1AB-1DD7-4504-B0AD-1229F501A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46" y="1804598"/>
            <a:ext cx="6643242" cy="3636511"/>
          </a:xfrm>
        </p:spPr>
        <p:txBody>
          <a:bodyPr>
            <a:normAutofit/>
          </a:bodyPr>
          <a:lstStyle/>
          <a:p>
            <a:r>
              <a:rPr lang="en-GB" sz="2400" dirty="0"/>
              <a:t>Im2recipe – database of 1M recipes</a:t>
            </a:r>
          </a:p>
          <a:p>
            <a:r>
              <a:rPr lang="en-GB" sz="2400" dirty="0" err="1"/>
              <a:t>FooDB</a:t>
            </a:r>
            <a:r>
              <a:rPr lang="en-GB" sz="2400" dirty="0"/>
              <a:t> – scientific database for medical purposes of foods </a:t>
            </a:r>
          </a:p>
        </p:txBody>
      </p:sp>
    </p:spTree>
    <p:extLst>
      <p:ext uri="{BB962C8B-B14F-4D97-AF65-F5344CB8AC3E}">
        <p14:creationId xmlns:p14="http://schemas.microsoft.com/office/powerpoint/2010/main" val="3100472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8EA9-BF73-48DB-9DF8-84A73B58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EA1AB-1DD7-4504-B0AD-1229F501A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46" y="1804598"/>
            <a:ext cx="6643242" cy="3636511"/>
          </a:xfrm>
        </p:spPr>
        <p:txBody>
          <a:bodyPr>
            <a:normAutofit/>
          </a:bodyPr>
          <a:lstStyle/>
          <a:p>
            <a:r>
              <a:rPr lang="en-GB" sz="2400" dirty="0"/>
              <a:t>Owlready2</a:t>
            </a:r>
          </a:p>
          <a:p>
            <a:r>
              <a:rPr lang="en-GB" sz="2400" dirty="0"/>
              <a:t>Enchant</a:t>
            </a:r>
          </a:p>
          <a:p>
            <a:r>
              <a:rPr lang="en-GB" sz="2400" dirty="0" err="1"/>
              <a:t>Nltk</a:t>
            </a:r>
            <a:r>
              <a:rPr lang="en-GB" sz="2400" dirty="0"/>
              <a:t> – wordnet</a:t>
            </a:r>
          </a:p>
          <a:p>
            <a:r>
              <a:rPr lang="en-GB" sz="2400" dirty="0"/>
              <a:t>Re, requests, json, csv</a:t>
            </a:r>
          </a:p>
          <a:p>
            <a:r>
              <a:rPr lang="en-GB" sz="2400" dirty="0"/>
              <a:t>PIL, </a:t>
            </a:r>
            <a:r>
              <a:rPr lang="en-GB" sz="2400" dirty="0" err="1"/>
              <a:t>pysimplegui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61694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8EA9-BF73-48DB-9DF8-84A73B58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EA1AB-1DD7-4504-B0AD-1229F501A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45" y="1804598"/>
            <a:ext cx="10571997" cy="3636511"/>
          </a:xfrm>
        </p:spPr>
        <p:txBody>
          <a:bodyPr>
            <a:normAutofit/>
          </a:bodyPr>
          <a:lstStyle/>
          <a:p>
            <a:r>
              <a:rPr lang="en-GB" sz="2400" dirty="0"/>
              <a:t>Part 1 (The information discovery):</a:t>
            </a:r>
            <a:br>
              <a:rPr lang="en-GB" sz="2400" dirty="0"/>
            </a:br>
            <a:r>
              <a:rPr lang="en-GB" sz="2400" dirty="0"/>
              <a:t>- reads all the recipes</a:t>
            </a:r>
            <a:br>
              <a:rPr lang="en-GB" sz="2400" dirty="0"/>
            </a:br>
            <a:r>
              <a:rPr lang="en-GB" sz="2400" dirty="0"/>
              <a:t>- reads all the foods</a:t>
            </a:r>
            <a:br>
              <a:rPr lang="en-GB" sz="2400" dirty="0"/>
            </a:br>
            <a:r>
              <a:rPr lang="en-GB" sz="2400" dirty="0"/>
              <a:t>- find relevant images</a:t>
            </a:r>
            <a:br>
              <a:rPr lang="en-GB" sz="2400" dirty="0"/>
            </a:br>
            <a:r>
              <a:rPr lang="en-GB" sz="2400" dirty="0"/>
              <a:t>- correlates recipe ingredients with foods</a:t>
            </a:r>
            <a:br>
              <a:rPr lang="en-GB" sz="2400" dirty="0"/>
            </a:br>
            <a:r>
              <a:rPr lang="en-GB" sz="2400" dirty="0"/>
              <a:t>- ontology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2154346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8EA9-BF73-48DB-9DF8-84A73B58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EA1AB-1DD7-4504-B0AD-1229F501A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46" y="1804598"/>
            <a:ext cx="6643242" cy="3636511"/>
          </a:xfrm>
        </p:spPr>
        <p:txBody>
          <a:bodyPr>
            <a:normAutofit/>
          </a:bodyPr>
          <a:lstStyle/>
          <a:p>
            <a:r>
              <a:rPr lang="en-GB" sz="2400" dirty="0"/>
              <a:t>Part 2 (The querying):</a:t>
            </a:r>
            <a:br>
              <a:rPr lang="en-GB" sz="2400" dirty="0"/>
            </a:br>
            <a:r>
              <a:rPr lang="en-GB" sz="2400" dirty="0"/>
              <a:t>- initialise the GUI</a:t>
            </a:r>
            <a:br>
              <a:rPr lang="en-GB" sz="2400" dirty="0"/>
            </a:br>
            <a:r>
              <a:rPr lang="en-GB" sz="2400" dirty="0"/>
              <a:t>- load the ontology data</a:t>
            </a:r>
            <a:br>
              <a:rPr lang="en-GB" sz="2400" dirty="0"/>
            </a:br>
            <a:r>
              <a:rPr lang="en-GB" sz="2400" dirty="0"/>
              <a:t>- query with a world</a:t>
            </a:r>
          </a:p>
        </p:txBody>
      </p:sp>
    </p:spTree>
    <p:extLst>
      <p:ext uri="{BB962C8B-B14F-4D97-AF65-F5344CB8AC3E}">
        <p14:creationId xmlns:p14="http://schemas.microsoft.com/office/powerpoint/2010/main" val="2182882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339</TotalTime>
  <Words>1093</Words>
  <Application>Microsoft Office PowerPoint</Application>
  <PresentationFormat>Widescreen</PresentationFormat>
  <Paragraphs>118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Century Gothic</vt:lpstr>
      <vt:lpstr>CMR12</vt:lpstr>
      <vt:lpstr>CMR8</vt:lpstr>
      <vt:lpstr>Times New Roman</vt:lpstr>
      <vt:lpstr>Wingdings 2</vt:lpstr>
      <vt:lpstr>Quotable</vt:lpstr>
      <vt:lpstr>Using ontologies for image retrieval </vt:lpstr>
      <vt:lpstr>Origins</vt:lpstr>
      <vt:lpstr> The problem</vt:lpstr>
      <vt:lpstr> The solution</vt:lpstr>
      <vt:lpstr>App Flow</vt:lpstr>
      <vt:lpstr>The data</vt:lpstr>
      <vt:lpstr>The tools</vt:lpstr>
      <vt:lpstr>Algorithm</vt:lpstr>
      <vt:lpstr>Algorithm</vt:lpstr>
      <vt:lpstr>Code structure</vt:lpstr>
      <vt:lpstr>The ontology</vt:lpstr>
      <vt:lpstr>DEMO</vt:lpstr>
      <vt:lpstr>Conclusion</vt:lpstr>
      <vt:lpstr>Future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ontologies for image retrieval </dc:title>
  <dc:creator>Radu Galan</dc:creator>
  <cp:lastModifiedBy>Radu Galan</cp:lastModifiedBy>
  <cp:revision>6</cp:revision>
  <dcterms:created xsi:type="dcterms:W3CDTF">2022-01-07T11:13:27Z</dcterms:created>
  <dcterms:modified xsi:type="dcterms:W3CDTF">2022-01-07T18:43:23Z</dcterms:modified>
</cp:coreProperties>
</file>