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5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3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9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6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1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3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1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3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7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96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ue and green background&#10;&#10;Description automatically generated">
            <a:extLst>
              <a:ext uri="{FF2B5EF4-FFF2-40B4-BE49-F238E27FC236}">
                <a16:creationId xmlns:a16="http://schemas.microsoft.com/office/drawing/2014/main" id="{0BE5AB46-8675-9D22-EF33-F16E00431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8334" b="154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1178D-259F-7EBF-76A2-5D164EF6C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Documentatie Proiect CID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580EC-D37E-7C66-EFE4-9360E34BD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Handru Radu, Grupa 2122, Semigrupa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1C6DA8D-D593-F735-B5BE-D80E49E40E22}"/>
              </a:ext>
            </a:extLst>
          </p:cNvPr>
          <p:cNvSpPr txBox="1"/>
          <p:nvPr/>
        </p:nvSpPr>
        <p:spPr>
          <a:xfrm>
            <a:off x="5237816" y="905553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4AC5A-6B19-89DA-EA7B-AA6B3F01906C}"/>
              </a:ext>
            </a:extLst>
          </p:cNvPr>
          <p:cNvSpPr txBox="1"/>
          <p:nvPr/>
        </p:nvSpPr>
        <p:spPr>
          <a:xfrm>
            <a:off x="5080337" y="91149"/>
            <a:ext cx="2129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Automat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FD41F-5A25-6999-5386-CEB6061B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56" y="445092"/>
            <a:ext cx="3115808" cy="3294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66422-F30A-C461-D5DC-E268FF5D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6" y="3739338"/>
            <a:ext cx="3116070" cy="296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576BB-0545-A6CB-67D5-0F6B58F7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47" y="1941030"/>
            <a:ext cx="3115808" cy="3423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37A47-AA91-FF1B-809A-5EF12973A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705" y="316300"/>
            <a:ext cx="3648584" cy="3724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E31D0C-509B-4FD8-3C77-4A45105AF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706" y="4041095"/>
            <a:ext cx="3648584" cy="25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BA609-8333-91F6-EA50-0C4D04F6BC7D}"/>
              </a:ext>
            </a:extLst>
          </p:cNvPr>
          <p:cNvSpPr txBox="1"/>
          <p:nvPr/>
        </p:nvSpPr>
        <p:spPr>
          <a:xfrm>
            <a:off x="5188540" y="327055"/>
            <a:ext cx="214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</a:t>
            </a:r>
            <a:r>
              <a:rPr lang="en-US" sz="2400" dirty="0" err="1"/>
              <a:t>Simulare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C23E-903E-73F0-DB5C-A4A7B52F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1142158"/>
            <a:ext cx="3905795" cy="3419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40181-CD05-2AA9-FC21-F6BC8988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74" y="1142158"/>
            <a:ext cx="373432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91F09B-883B-5CC8-9042-1587E500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1137089"/>
            <a:ext cx="8897592" cy="133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9CB87-A45B-DD61-F578-FE1E3C978F67}"/>
              </a:ext>
            </a:extLst>
          </p:cNvPr>
          <p:cNvSpPr txBox="1"/>
          <p:nvPr/>
        </p:nvSpPr>
        <p:spPr>
          <a:xfrm>
            <a:off x="4259600" y="224419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Rezultatul</a:t>
            </a:r>
            <a:r>
              <a:rPr lang="en-US" sz="3200" dirty="0"/>
              <a:t> </a:t>
            </a:r>
            <a:r>
              <a:rPr lang="en-US" sz="3200" dirty="0" err="1"/>
              <a:t>Simularii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0F794-D118-5ACC-E0BD-C135ECA5A3FC}"/>
              </a:ext>
            </a:extLst>
          </p:cNvPr>
          <p:cNvSpPr txBox="1"/>
          <p:nvPr/>
        </p:nvSpPr>
        <p:spPr>
          <a:xfrm>
            <a:off x="1647204" y="2729403"/>
            <a:ext cx="3876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Automatul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en-US" dirty="0"/>
              <a:t> din:</a:t>
            </a:r>
          </a:p>
          <a:p>
            <a:r>
              <a:rPr lang="en-US" dirty="0"/>
              <a:t>- 3 </a:t>
            </a:r>
            <a:r>
              <a:rPr lang="en-US" dirty="0" err="1"/>
              <a:t>Bistabile</a:t>
            </a:r>
            <a:r>
              <a:rPr lang="en-US" dirty="0"/>
              <a:t> JK</a:t>
            </a:r>
          </a:p>
          <a:p>
            <a:r>
              <a:rPr lang="en-US" dirty="0"/>
              <a:t>- 3 MUX-</a:t>
            </a:r>
            <a:r>
              <a:rPr lang="en-US" dirty="0" err="1"/>
              <a:t>uri</a:t>
            </a:r>
            <a:r>
              <a:rPr lang="en-US" dirty="0"/>
              <a:t> 2:1</a:t>
            </a:r>
          </a:p>
          <a:p>
            <a:r>
              <a:rPr lang="en-US" dirty="0"/>
              <a:t>- 1 </a:t>
            </a:r>
            <a:r>
              <a:rPr lang="en-US" dirty="0" err="1"/>
              <a:t>poarta</a:t>
            </a:r>
            <a:r>
              <a:rPr lang="en-US" dirty="0"/>
              <a:t> </a:t>
            </a:r>
            <a:r>
              <a:rPr lang="en-US" dirty="0" err="1"/>
              <a:t>Xor</a:t>
            </a:r>
            <a:endParaRPr lang="en-US" dirty="0"/>
          </a:p>
          <a:p>
            <a:r>
              <a:rPr lang="en-US" dirty="0"/>
              <a:t>- 1 </a:t>
            </a:r>
            <a:r>
              <a:rPr lang="en-US" dirty="0" err="1"/>
              <a:t>poarta</a:t>
            </a:r>
            <a:r>
              <a:rPr lang="en-US" dirty="0"/>
              <a:t> </a:t>
            </a:r>
            <a:r>
              <a:rPr lang="en-US" dirty="0" err="1"/>
              <a:t>Xnor</a:t>
            </a:r>
            <a:endParaRPr lang="en-US" dirty="0"/>
          </a:p>
          <a:p>
            <a:r>
              <a:rPr lang="en-US" dirty="0"/>
              <a:t>- 1 </a:t>
            </a:r>
            <a:r>
              <a:rPr lang="en-US" dirty="0" err="1"/>
              <a:t>Inversor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Acesta</a:t>
            </a:r>
            <a:r>
              <a:rPr lang="en-US" dirty="0"/>
              <a:t> ne </a:t>
            </a:r>
            <a:r>
              <a:rPr lang="en-US" dirty="0" err="1"/>
              <a:t>va</a:t>
            </a:r>
            <a:r>
              <a:rPr lang="en-US" dirty="0"/>
              <a:t> genera </a:t>
            </a:r>
            <a:r>
              <a:rPr lang="en-US" dirty="0" err="1"/>
              <a:t>starile</a:t>
            </a:r>
            <a:r>
              <a:rPr lang="en-US" dirty="0"/>
              <a:t> in </a:t>
            </a:r>
            <a:r>
              <a:rPr lang="en-US" dirty="0" err="1"/>
              <a:t>ordinea</a:t>
            </a:r>
            <a:r>
              <a:rPr lang="en-US" dirty="0"/>
              <a:t> </a:t>
            </a:r>
          </a:p>
          <a:p>
            <a:r>
              <a:rPr lang="en-US" dirty="0" err="1"/>
              <a:t>Tranzitiilor</a:t>
            </a:r>
            <a:r>
              <a:rPr lang="en-US" dirty="0"/>
              <a:t> din </a:t>
            </a:r>
            <a:r>
              <a:rPr lang="en-US" dirty="0" err="1"/>
              <a:t>graficul</a:t>
            </a:r>
            <a:r>
              <a:rPr lang="en-US" dirty="0"/>
              <a:t> </a:t>
            </a:r>
            <a:r>
              <a:rPr lang="en-US" dirty="0" err="1"/>
              <a:t>alaturat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CC8FF7-6DE7-93CB-DABD-BB9D0935782B}"/>
              </a:ext>
            </a:extLst>
          </p:cNvPr>
          <p:cNvSpPr/>
          <p:nvPr/>
        </p:nvSpPr>
        <p:spPr>
          <a:xfrm>
            <a:off x="6020144" y="5362475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1250F-05B8-90D6-94DD-6367FDA2F898}"/>
              </a:ext>
            </a:extLst>
          </p:cNvPr>
          <p:cNvSpPr/>
          <p:nvPr/>
        </p:nvSpPr>
        <p:spPr>
          <a:xfrm>
            <a:off x="6020143" y="4007520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4C85F8-C390-BD3A-30E5-249BB54931B6}"/>
              </a:ext>
            </a:extLst>
          </p:cNvPr>
          <p:cNvSpPr/>
          <p:nvPr/>
        </p:nvSpPr>
        <p:spPr>
          <a:xfrm>
            <a:off x="8293566" y="4007520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320523-B097-BEAF-EE57-6CF3C678BEFB}"/>
              </a:ext>
            </a:extLst>
          </p:cNvPr>
          <p:cNvSpPr/>
          <p:nvPr/>
        </p:nvSpPr>
        <p:spPr>
          <a:xfrm>
            <a:off x="10544796" y="4007520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EAC981-FF11-D4B3-677E-18C8DF767B7B}"/>
              </a:ext>
            </a:extLst>
          </p:cNvPr>
          <p:cNvSpPr/>
          <p:nvPr/>
        </p:nvSpPr>
        <p:spPr>
          <a:xfrm>
            <a:off x="10544796" y="5362475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023DF-7050-766C-F7D4-E8202D0917E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49952" y="4365956"/>
            <a:ext cx="1243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DB4187-FDB8-4510-B248-057328EF4FDB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9323375" y="4365956"/>
            <a:ext cx="1221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93A34C-02D2-DE95-0DE9-316E1393D437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11059701" y="4724392"/>
            <a:ext cx="0" cy="638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D5E42F-AA90-62A0-77AE-1350FE7A2C06}"/>
              </a:ext>
            </a:extLst>
          </p:cNvPr>
          <p:cNvCxnSpPr>
            <a:stCxn id="12" idx="2"/>
            <a:endCxn id="8" idx="6"/>
          </p:cNvCxnSpPr>
          <p:nvPr/>
        </p:nvCxnSpPr>
        <p:spPr>
          <a:xfrm flipH="1">
            <a:off x="7049953" y="5720911"/>
            <a:ext cx="349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B281F4-C82E-596D-C93A-2C349CA4E33A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H="1" flipV="1">
            <a:off x="6535048" y="4724392"/>
            <a:ext cx="1" cy="638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7E222A-5DDB-A1A9-A1F6-C59F7D3F9331}"/>
              </a:ext>
            </a:extLst>
          </p:cNvPr>
          <p:cNvSpPr txBox="1"/>
          <p:nvPr/>
        </p:nvSpPr>
        <p:spPr>
          <a:xfrm>
            <a:off x="412316" y="818925"/>
            <a:ext cx="8535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avut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automat de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tranzitii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urmatoarele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02ECF9-2FDF-BB77-8E78-F19AB6A9C211}"/>
              </a:ext>
            </a:extLst>
          </p:cNvPr>
          <p:cNvSpPr/>
          <p:nvPr/>
        </p:nvSpPr>
        <p:spPr>
          <a:xfrm>
            <a:off x="445732" y="2838354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BBB485-9FC1-F8B9-0554-933A278E1B69}"/>
              </a:ext>
            </a:extLst>
          </p:cNvPr>
          <p:cNvSpPr/>
          <p:nvPr/>
        </p:nvSpPr>
        <p:spPr>
          <a:xfrm>
            <a:off x="445731" y="1483399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4D9332-59D0-9613-1BA7-40DAB6EA17B2}"/>
              </a:ext>
            </a:extLst>
          </p:cNvPr>
          <p:cNvSpPr/>
          <p:nvPr/>
        </p:nvSpPr>
        <p:spPr>
          <a:xfrm>
            <a:off x="2719154" y="1483399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A00614-466A-B08F-74E2-E4A43BCAF3D5}"/>
              </a:ext>
            </a:extLst>
          </p:cNvPr>
          <p:cNvSpPr/>
          <p:nvPr/>
        </p:nvSpPr>
        <p:spPr>
          <a:xfrm>
            <a:off x="4970384" y="1483399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9BF517-934D-55BB-372A-15912E3F61E2}"/>
              </a:ext>
            </a:extLst>
          </p:cNvPr>
          <p:cNvSpPr/>
          <p:nvPr/>
        </p:nvSpPr>
        <p:spPr>
          <a:xfrm>
            <a:off x="4970384" y="2838354"/>
            <a:ext cx="1029809" cy="716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6C258D-5783-24B9-52D3-47BA3FF661F9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1475540" y="1841835"/>
            <a:ext cx="1243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51E2D4-2A09-D040-CE59-ACF90C82B89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3748963" y="1841835"/>
            <a:ext cx="1221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A394D4-2954-A244-C4E0-2A7C491DFCFE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5485289" y="2200271"/>
            <a:ext cx="0" cy="638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E6DCA5-63E3-D5F2-621E-65FA482CAB70}"/>
              </a:ext>
            </a:extLst>
          </p:cNvPr>
          <p:cNvCxnSpPr>
            <a:stCxn id="15" idx="2"/>
            <a:endCxn id="11" idx="6"/>
          </p:cNvCxnSpPr>
          <p:nvPr/>
        </p:nvCxnSpPr>
        <p:spPr>
          <a:xfrm flipH="1">
            <a:off x="1475541" y="3196790"/>
            <a:ext cx="3494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47C4E6-A225-7A13-D27B-EF1010EFF996}"/>
              </a:ext>
            </a:extLst>
          </p:cNvPr>
          <p:cNvCxnSpPr>
            <a:stCxn id="11" idx="0"/>
            <a:endCxn id="12" idx="4"/>
          </p:cNvCxnSpPr>
          <p:nvPr/>
        </p:nvCxnSpPr>
        <p:spPr>
          <a:xfrm flipH="1" flipV="1">
            <a:off x="960636" y="2200271"/>
            <a:ext cx="1" cy="638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47E7B-4DC9-0104-9CE3-C3E496FE3E33}"/>
              </a:ext>
            </a:extLst>
          </p:cNvPr>
          <p:cNvSpPr txBox="1"/>
          <p:nvPr/>
        </p:nvSpPr>
        <p:spPr>
          <a:xfrm>
            <a:off x="412316" y="3661210"/>
            <a:ext cx="543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Bistabile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JK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avand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adevar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7" name="Picture 26" descr="A white rectangular box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28FDFA40-CC38-3F3C-458A-82C81B14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6" y="4290134"/>
            <a:ext cx="4243528" cy="19628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F23DD9-6508-DE12-B918-4EC137BB2F2E}"/>
              </a:ext>
            </a:extLst>
          </p:cNvPr>
          <p:cNvSpPr txBox="1"/>
          <p:nvPr/>
        </p:nvSpPr>
        <p:spPr>
          <a:xfrm>
            <a:off x="6536258" y="3781883"/>
            <a:ext cx="4688467" cy="208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Mux 2:1 </a:t>
            </a:r>
            <a:r>
              <a:rPr lang="en-U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porti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logice</a:t>
            </a:r>
            <a:endParaRPr lang="en-US" sz="2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instructiunea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secventiala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891A7-9A7D-6B98-8AE8-6DA72413353A}"/>
              </a:ext>
            </a:extLst>
          </p:cNvPr>
          <p:cNvSpPr txBox="1"/>
          <p:nvPr/>
        </p:nvSpPr>
        <p:spPr>
          <a:xfrm>
            <a:off x="3527604" y="110170"/>
            <a:ext cx="3915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Tema </a:t>
            </a:r>
            <a:r>
              <a:rPr lang="en-US" sz="4000" dirty="0" err="1"/>
              <a:t>Proiectului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23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heet of paper with writing on it&#10;&#10;Description automatically generated">
            <a:extLst>
              <a:ext uri="{FF2B5EF4-FFF2-40B4-BE49-F238E27FC236}">
                <a16:creationId xmlns:a16="http://schemas.microsoft.com/office/drawing/2014/main" id="{825C311D-6408-E76B-C041-F34281936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9" y="638968"/>
            <a:ext cx="4552118" cy="60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white board with text on it&#10;&#10;Description automatically generated">
            <a:extLst>
              <a:ext uri="{FF2B5EF4-FFF2-40B4-BE49-F238E27FC236}">
                <a16:creationId xmlns:a16="http://schemas.microsoft.com/office/drawing/2014/main" id="{32B2742A-8313-9B85-9674-5603E8571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49" y="638968"/>
            <a:ext cx="4552286" cy="60711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AC0D6-04A9-0069-E4A0-D776BA2B8A6C}"/>
              </a:ext>
            </a:extLst>
          </p:cNvPr>
          <p:cNvSpPr txBox="1"/>
          <p:nvPr/>
        </p:nvSpPr>
        <p:spPr>
          <a:xfrm>
            <a:off x="3945310" y="67959"/>
            <a:ext cx="430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Realizarea</a:t>
            </a:r>
            <a:r>
              <a:rPr lang="en-US" sz="2400" dirty="0"/>
              <a:t> </a:t>
            </a:r>
            <a:r>
              <a:rPr lang="en-US" sz="2400" dirty="0" err="1"/>
              <a:t>automatului</a:t>
            </a:r>
            <a:r>
              <a:rPr lang="en-US" sz="2400" dirty="0"/>
              <a:t> pe </a:t>
            </a:r>
            <a:r>
              <a:rPr lang="en-US" sz="2400" dirty="0" err="1"/>
              <a:t>foaie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1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984502-390D-74E3-C90D-CD46CC28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14" y="1260701"/>
            <a:ext cx="4319080" cy="4039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3D49D-DE1E-E386-D0B7-4A2AC0043DD2}"/>
              </a:ext>
            </a:extLst>
          </p:cNvPr>
          <p:cNvSpPr txBox="1"/>
          <p:nvPr/>
        </p:nvSpPr>
        <p:spPr>
          <a:xfrm>
            <a:off x="5011729" y="127489"/>
            <a:ext cx="2389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Inversorul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FD9986-B296-0B56-DACC-1222ECA1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8" y="1260347"/>
            <a:ext cx="3820740" cy="3071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047739-AD82-3932-ADC0-266A0BFAAE36}"/>
              </a:ext>
            </a:extLst>
          </p:cNvPr>
          <p:cNvSpPr txBox="1"/>
          <p:nvPr/>
        </p:nvSpPr>
        <p:spPr>
          <a:xfrm>
            <a:off x="1396598" y="773818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EA3CA-471B-4475-EEB5-F1C744121CDE}"/>
              </a:ext>
            </a:extLst>
          </p:cNvPr>
          <p:cNvSpPr txBox="1"/>
          <p:nvPr/>
        </p:nvSpPr>
        <p:spPr>
          <a:xfrm>
            <a:off x="8752345" y="773818"/>
            <a:ext cx="214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</a:t>
            </a:r>
            <a:r>
              <a:rPr lang="en-US" sz="2400" dirty="0" err="1"/>
              <a:t>Simulare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7098D5-5717-5F31-C453-440720770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88" y="5325344"/>
            <a:ext cx="9431066" cy="1314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08C5A8-A304-74D8-3FB2-55CE86261A53}"/>
              </a:ext>
            </a:extLst>
          </p:cNvPr>
          <p:cNvSpPr txBox="1"/>
          <p:nvPr/>
        </p:nvSpPr>
        <p:spPr>
          <a:xfrm>
            <a:off x="3610319" y="4838463"/>
            <a:ext cx="280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Simularii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51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933D3C-CE3D-A3B3-EEE9-D716AEFB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9" y="1465138"/>
            <a:ext cx="4169098" cy="3436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21F91-41BA-5F67-8EF6-94A070266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378" y="1465138"/>
            <a:ext cx="3960500" cy="3623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B3D39-B2B3-A783-E9D8-91B27A31A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378" y="4907868"/>
            <a:ext cx="3540623" cy="158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C6DA8D-D593-F735-B5BE-D80E49E40E22}"/>
              </a:ext>
            </a:extLst>
          </p:cNvPr>
          <p:cNvSpPr txBox="1"/>
          <p:nvPr/>
        </p:nvSpPr>
        <p:spPr>
          <a:xfrm>
            <a:off x="1386848" y="909815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4AC5A-6B19-89DA-EA7B-AA6B3F01906C}"/>
              </a:ext>
            </a:extLst>
          </p:cNvPr>
          <p:cNvSpPr txBox="1"/>
          <p:nvPr/>
        </p:nvSpPr>
        <p:spPr>
          <a:xfrm>
            <a:off x="4658555" y="91149"/>
            <a:ext cx="2874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Poarta</a:t>
            </a:r>
            <a:r>
              <a:rPr lang="en-US" sz="4000" dirty="0"/>
              <a:t> 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A772B-EC44-509B-5CEB-0F5C374D876D}"/>
              </a:ext>
            </a:extLst>
          </p:cNvPr>
          <p:cNvSpPr txBox="1"/>
          <p:nvPr/>
        </p:nvSpPr>
        <p:spPr>
          <a:xfrm>
            <a:off x="8773280" y="909815"/>
            <a:ext cx="214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</a:t>
            </a:r>
            <a:r>
              <a:rPr lang="en-US" sz="2400" dirty="0" err="1"/>
              <a:t>Simulare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B6F75D-057B-9E97-E5DC-0E2E74DD1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3" y="5925605"/>
            <a:ext cx="7839343" cy="629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8DEB33-C86F-A37C-4F14-0EC1A00AACFA}"/>
              </a:ext>
            </a:extLst>
          </p:cNvPr>
          <p:cNvSpPr txBox="1"/>
          <p:nvPr/>
        </p:nvSpPr>
        <p:spPr>
          <a:xfrm>
            <a:off x="2700744" y="5463940"/>
            <a:ext cx="280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Simularii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8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1C6DA8D-D593-F735-B5BE-D80E49E40E22}"/>
              </a:ext>
            </a:extLst>
          </p:cNvPr>
          <p:cNvSpPr txBox="1"/>
          <p:nvPr/>
        </p:nvSpPr>
        <p:spPr>
          <a:xfrm>
            <a:off x="1310087" y="799035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4AC5A-6B19-89DA-EA7B-AA6B3F01906C}"/>
              </a:ext>
            </a:extLst>
          </p:cNvPr>
          <p:cNvSpPr txBox="1"/>
          <p:nvPr/>
        </p:nvSpPr>
        <p:spPr>
          <a:xfrm>
            <a:off x="4658555" y="91149"/>
            <a:ext cx="3317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Poarta</a:t>
            </a:r>
            <a:r>
              <a:rPr lang="en-US" sz="4000" dirty="0"/>
              <a:t> XNOR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A772B-EC44-509B-5CEB-0F5C374D876D}"/>
              </a:ext>
            </a:extLst>
          </p:cNvPr>
          <p:cNvSpPr txBox="1"/>
          <p:nvPr/>
        </p:nvSpPr>
        <p:spPr>
          <a:xfrm>
            <a:off x="8554793" y="786307"/>
            <a:ext cx="214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</a:t>
            </a:r>
            <a:r>
              <a:rPr lang="en-US" sz="2400" dirty="0" err="1"/>
              <a:t>Simulare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DEB33-C86F-A37C-4F14-0EC1A00AACFA}"/>
              </a:ext>
            </a:extLst>
          </p:cNvPr>
          <p:cNvSpPr txBox="1"/>
          <p:nvPr/>
        </p:nvSpPr>
        <p:spPr>
          <a:xfrm>
            <a:off x="2404538" y="5473677"/>
            <a:ext cx="280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Simularii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BBAC2A-2A48-AFD9-E5FB-95598BA9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26" y="1278241"/>
            <a:ext cx="3210754" cy="3832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3B10C7-7978-9918-1963-642403EB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86" y="5111235"/>
            <a:ext cx="3252233" cy="1429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D34196-A629-0A0A-B320-6C494F4F5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83" y="1278241"/>
            <a:ext cx="4070128" cy="35194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E311FE-0F1E-47BF-C431-35F62B73A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59" y="5935342"/>
            <a:ext cx="719237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1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1C6DA8D-D593-F735-B5BE-D80E49E40E22}"/>
              </a:ext>
            </a:extLst>
          </p:cNvPr>
          <p:cNvSpPr txBox="1"/>
          <p:nvPr/>
        </p:nvSpPr>
        <p:spPr>
          <a:xfrm>
            <a:off x="1182770" y="775855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4AC5A-6B19-89DA-EA7B-AA6B3F01906C}"/>
              </a:ext>
            </a:extLst>
          </p:cNvPr>
          <p:cNvSpPr txBox="1"/>
          <p:nvPr/>
        </p:nvSpPr>
        <p:spPr>
          <a:xfrm>
            <a:off x="5080337" y="91149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Mux 2:1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A772B-EC44-509B-5CEB-0F5C374D876D}"/>
              </a:ext>
            </a:extLst>
          </p:cNvPr>
          <p:cNvSpPr txBox="1"/>
          <p:nvPr/>
        </p:nvSpPr>
        <p:spPr>
          <a:xfrm>
            <a:off x="8372315" y="568202"/>
            <a:ext cx="214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</a:t>
            </a:r>
            <a:r>
              <a:rPr lang="en-US" sz="2400" dirty="0" err="1"/>
              <a:t>Simulare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DEB33-C86F-A37C-4F14-0EC1A00AACFA}"/>
              </a:ext>
            </a:extLst>
          </p:cNvPr>
          <p:cNvSpPr txBox="1"/>
          <p:nvPr/>
        </p:nvSpPr>
        <p:spPr>
          <a:xfrm>
            <a:off x="2427251" y="5367528"/>
            <a:ext cx="280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Simularii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E760E-603F-C674-E280-EE3E5626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24" y="1029867"/>
            <a:ext cx="2845801" cy="2703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4A1BD-4CFC-DD8A-1725-D945CE8B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24" y="3733751"/>
            <a:ext cx="2845801" cy="3059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35B4-DC32-7406-0B59-97915384A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98" y="5829193"/>
            <a:ext cx="6992326" cy="905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C25C26-B484-BF2C-2F75-12FA8C9A9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12" y="1256122"/>
            <a:ext cx="3667637" cy="36866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7FD209-2EE9-FE8A-70F0-804B3058102A}"/>
              </a:ext>
            </a:extLst>
          </p:cNvPr>
          <p:cNvSpPr txBox="1"/>
          <p:nvPr/>
        </p:nvSpPr>
        <p:spPr>
          <a:xfrm>
            <a:off x="4030825" y="1237520"/>
            <a:ext cx="3806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:</a:t>
            </a:r>
          </a:p>
          <a:p>
            <a:r>
              <a:rPr lang="en-US" dirty="0"/>
              <a:t>- i0 in </a:t>
            </a:r>
            <a:r>
              <a:rPr lang="en-US" dirty="0" err="1"/>
              <a:t>momentul</a:t>
            </a:r>
            <a:r>
              <a:rPr lang="en-US" dirty="0"/>
              <a:t> in care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egala</a:t>
            </a:r>
            <a:r>
              <a:rPr lang="en-US" dirty="0"/>
              <a:t> cu ‘0’</a:t>
            </a:r>
          </a:p>
          <a:p>
            <a:r>
              <a:rPr lang="en-US" dirty="0"/>
              <a:t>- i1 in </a:t>
            </a:r>
            <a:r>
              <a:rPr lang="en-US" dirty="0" err="1"/>
              <a:t>momentul</a:t>
            </a:r>
            <a:r>
              <a:rPr lang="en-US" dirty="0"/>
              <a:t> in care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egala</a:t>
            </a:r>
            <a:r>
              <a:rPr lang="en-US" dirty="0"/>
              <a:t> cu ‘1’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3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1C6DA8D-D593-F735-B5BE-D80E49E40E22}"/>
              </a:ext>
            </a:extLst>
          </p:cNvPr>
          <p:cNvSpPr txBox="1"/>
          <p:nvPr/>
        </p:nvSpPr>
        <p:spPr>
          <a:xfrm>
            <a:off x="1339268" y="56820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4AC5A-6B19-89DA-EA7B-AA6B3F01906C}"/>
              </a:ext>
            </a:extLst>
          </p:cNvPr>
          <p:cNvSpPr txBox="1"/>
          <p:nvPr/>
        </p:nvSpPr>
        <p:spPr>
          <a:xfrm>
            <a:off x="5080337" y="91149"/>
            <a:ext cx="256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Bistabil</a:t>
            </a:r>
            <a:r>
              <a:rPr lang="en-US" sz="4000" dirty="0"/>
              <a:t> JK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A772B-EC44-509B-5CEB-0F5C374D876D}"/>
              </a:ext>
            </a:extLst>
          </p:cNvPr>
          <p:cNvSpPr txBox="1"/>
          <p:nvPr/>
        </p:nvSpPr>
        <p:spPr>
          <a:xfrm>
            <a:off x="7269803" y="1176394"/>
            <a:ext cx="214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Sursa</a:t>
            </a:r>
            <a:r>
              <a:rPr lang="en-US" sz="2400" dirty="0"/>
              <a:t> </a:t>
            </a:r>
            <a:r>
              <a:rPr lang="en-US" sz="2400" dirty="0" err="1"/>
              <a:t>Simulare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FAEB7-170E-51DD-F809-E5BBDF55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359" y="1733255"/>
            <a:ext cx="3176853" cy="39772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8A6CE5-FDD5-8257-C5E7-31557DC5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7" y="1029867"/>
            <a:ext cx="3206123" cy="2563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5113DE-6715-B44B-A8CD-9EFBFA20C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7" y="3593117"/>
            <a:ext cx="3206123" cy="31403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1504FF-8AA4-F24B-1FF1-E5EC5F943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212" y="1733255"/>
            <a:ext cx="3584209" cy="39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1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B5C0D-6343-7FFB-DD5C-A504B412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3" y="720376"/>
            <a:ext cx="8716591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8DEB33-C86F-A37C-4F14-0EC1A00AACFA}"/>
              </a:ext>
            </a:extLst>
          </p:cNvPr>
          <p:cNvSpPr txBox="1"/>
          <p:nvPr/>
        </p:nvSpPr>
        <p:spPr>
          <a:xfrm>
            <a:off x="4694590" y="169949"/>
            <a:ext cx="280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Simularii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159DD-6FE5-CDBA-C615-1A5FF382C933}"/>
              </a:ext>
            </a:extLst>
          </p:cNvPr>
          <p:cNvSpPr txBox="1"/>
          <p:nvPr/>
        </p:nvSpPr>
        <p:spPr>
          <a:xfrm>
            <a:off x="1828800" y="2472612"/>
            <a:ext cx="67024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Bistabilul</a:t>
            </a:r>
            <a:r>
              <a:rPr lang="en-US" dirty="0"/>
              <a:t> JK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functiona</a:t>
            </a:r>
            <a:r>
              <a:rPr lang="en-US" dirty="0"/>
              <a:t> in </a:t>
            </a:r>
            <a:r>
              <a:rPr lang="en-US" dirty="0" err="1"/>
              <a:t>felul</a:t>
            </a:r>
            <a:r>
              <a:rPr lang="en-US" dirty="0"/>
              <a:t> </a:t>
            </a:r>
            <a:r>
              <a:rPr lang="en-US" dirty="0" err="1"/>
              <a:t>urmator</a:t>
            </a:r>
            <a:r>
              <a:rPr lang="en-US" dirty="0"/>
              <a:t>:</a:t>
            </a:r>
          </a:p>
          <a:p>
            <a:r>
              <a:rPr lang="en-US" dirty="0"/>
              <a:t>In </a:t>
            </a:r>
            <a:r>
              <a:rPr lang="en-US" dirty="0" err="1"/>
              <a:t>momentul</a:t>
            </a:r>
            <a:r>
              <a:rPr lang="en-US" dirty="0"/>
              <a:t> in care clock-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pe front 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4 </a:t>
            </a:r>
            <a:r>
              <a:rPr lang="en-US" dirty="0" err="1"/>
              <a:t>cazuri</a:t>
            </a:r>
            <a:r>
              <a:rPr lang="en-US" dirty="0"/>
              <a:t>:</a:t>
            </a:r>
          </a:p>
          <a:p>
            <a:r>
              <a:rPr lang="en-US" dirty="0"/>
              <a:t>- J = 0, K = 0,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aceeasi</a:t>
            </a:r>
            <a:endParaRPr lang="en-US" dirty="0"/>
          </a:p>
          <a:p>
            <a:r>
              <a:rPr lang="en-US" dirty="0"/>
              <a:t>- J = 0, K = 1,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deveni</a:t>
            </a:r>
            <a:r>
              <a:rPr lang="en-US" dirty="0"/>
              <a:t> ‘0’</a:t>
            </a:r>
          </a:p>
          <a:p>
            <a:r>
              <a:rPr lang="en-US" dirty="0"/>
              <a:t>- J = 1, K = 0,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deveni</a:t>
            </a:r>
            <a:r>
              <a:rPr lang="en-US" dirty="0"/>
              <a:t> ‘1’</a:t>
            </a:r>
          </a:p>
          <a:p>
            <a:r>
              <a:rPr lang="en-US" dirty="0"/>
              <a:t>- J = 1, K = 1,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deveni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actuala</a:t>
            </a:r>
            <a:r>
              <a:rPr lang="en-US" dirty="0"/>
              <a:t> </a:t>
            </a:r>
            <a:r>
              <a:rPr lang="en-US" dirty="0" err="1"/>
              <a:t>negata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momentul</a:t>
            </a:r>
            <a:r>
              <a:rPr lang="en-US" dirty="0"/>
              <a:t> in care </a:t>
            </a:r>
            <a:r>
              <a:rPr lang="en-US" dirty="0" err="1"/>
              <a:t>Resetul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1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deveni</a:t>
            </a:r>
            <a:r>
              <a:rPr lang="en-US" dirty="0"/>
              <a:t> ‘0’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 descr="A white rectangular box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B240660-CC38-EA5B-754F-48CFF83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921" y="2361460"/>
            <a:ext cx="3096746" cy="14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38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B2F2E"/>
      </a:dk2>
      <a:lt2>
        <a:srgbClr val="F0F3F1"/>
      </a:lt2>
      <a:accent1>
        <a:srgbClr val="D53BB5"/>
      </a:accent1>
      <a:accent2>
        <a:srgbClr val="A329C3"/>
      </a:accent2>
      <a:accent3>
        <a:srgbClr val="753BD5"/>
      </a:accent3>
      <a:accent4>
        <a:srgbClr val="4349CA"/>
      </a:accent4>
      <a:accent5>
        <a:srgbClr val="3B81D5"/>
      </a:accent5>
      <a:accent6>
        <a:srgbClr val="29B0C3"/>
      </a:accent6>
      <a:hlink>
        <a:srgbClr val="3F64B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270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SlateVTI</vt:lpstr>
      <vt:lpstr>Documentatie Proiect CID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CID Documentatie Handru Radu, Grupa 2122, Semigrupa 1   La acest proiect am avut de realizat un automat de tranzitii cu urmatoarele stari:</dc:title>
  <dc:creator>Radu Handru</dc:creator>
  <cp:lastModifiedBy>Radu Handru</cp:lastModifiedBy>
  <cp:revision>202</cp:revision>
  <dcterms:created xsi:type="dcterms:W3CDTF">2024-01-17T15:23:15Z</dcterms:created>
  <dcterms:modified xsi:type="dcterms:W3CDTF">2024-01-17T18:16:04Z</dcterms:modified>
</cp:coreProperties>
</file>