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71" r:id="rId5"/>
    <p:sldId id="260" r:id="rId6"/>
    <p:sldId id="274" r:id="rId7"/>
    <p:sldId id="272" r:id="rId8"/>
    <p:sldId id="273" r:id="rId9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0" autoAdjust="0"/>
    <p:restoredTop sz="89911" autoAdjust="0"/>
  </p:normalViewPr>
  <p:slideViewPr>
    <p:cSldViewPr snapToGrid="0">
      <p:cViewPr varScale="1">
        <p:scale>
          <a:sx n="158" d="100"/>
          <a:sy n="158" d="100"/>
        </p:scale>
        <p:origin x="156" y="16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28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3387C1-8EFB-44F7-8485-D662F1CF7333}" type="datetime1">
              <a:rPr lang="en-GB" smtClean="0"/>
              <a:t>14/03/2024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6434E-09F1-48C0-A525-B5A7008B7802}" type="datetime1">
              <a:rPr lang="en-GB" noProof="0" smtClean="0"/>
              <a:t>14/03/2024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How presentation will benefit audience: Adult learners are more interested in a subject if they know how or why it is important to them.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Lesson descriptions should be brief.</a:t>
            </a:r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 dirty="0"/>
              <a:t>Example objectives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en-GB" dirty="0"/>
              <a:t>At the end of this lesson, you will be able to: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Save files to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Move files to different locations on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Share files on the team Web server.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0887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 dirty="0"/>
              <a:t>Example objectives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en-GB" dirty="0"/>
              <a:t>At the end of this lesson, you will be able to: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Save files to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Move files to different locations on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Share files on the team Web server.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 dirty="0"/>
              <a:t>Example objectives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en-GB" dirty="0"/>
              <a:t>At the end of this lesson, you will be able to: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Save files to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Move files to different locations on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Share files on the team Web server.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7177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 dirty="0"/>
              <a:t>Example objectives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en-GB" dirty="0"/>
              <a:t>At the end of this lesson, you will be able to: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Save files to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Move files to different locations on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Share files on the team Web server.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475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 dirty="0"/>
              <a:t>Example objectives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en-GB" dirty="0"/>
              <a:t>At the end of this lesson, you will be able to: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Save files to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Move files to different locations on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Share files on the team Web server.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20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B4AAD351-6347-4318-B935-1E0F1B6A61D6}" type="datetime1">
              <a:rPr lang="en-GB" noProof="0" smtClean="0"/>
              <a:t>14/03/2024</a:t>
            </a:fld>
            <a:endParaRPr lang="en-GB" noProof="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EB87B0-5071-4BC9-A19F-C3269318028C}" type="datetime1">
              <a:rPr lang="en-GB" noProof="0" smtClean="0"/>
              <a:t>14/03/2024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en-GB" noProof="0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en-GB" noProof="0" dirty="0"/>
              <a:t>Click to edit Master text styles</a:t>
            </a:r>
          </a:p>
          <a:p>
            <a:pPr lvl="1" rtl="0" eaLnBrk="1" latinLnBrk="0" hangingPunct="1"/>
            <a:r>
              <a:rPr lang="en-GB" noProof="0" dirty="0"/>
              <a:t>Second level</a:t>
            </a:r>
          </a:p>
          <a:p>
            <a:pPr lvl="2" rtl="0" eaLnBrk="1" latinLnBrk="0" hangingPunct="1"/>
            <a:r>
              <a:rPr lang="en-GB" noProof="0" dirty="0"/>
              <a:t>Third level</a:t>
            </a:r>
          </a:p>
          <a:p>
            <a:pPr lvl="3" rtl="0" eaLnBrk="1" latinLnBrk="0" hangingPunct="1"/>
            <a:r>
              <a:rPr lang="en-GB" noProof="0" dirty="0"/>
              <a:t>Fourth level</a:t>
            </a:r>
          </a:p>
          <a:p>
            <a:pPr lvl="4" rtl="0" eaLnBrk="1" latinLnBrk="0" hangingPunct="1"/>
            <a:r>
              <a:rPr lang="en-GB" noProof="0" dirty="0"/>
              <a:t>Fifth level</a:t>
            </a:r>
            <a:endParaRPr kumimoji="0"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B4CBB3-9133-42BF-BC20-6F6E1888C21F}" type="datetime1">
              <a:rPr lang="en-GB" noProof="0" smtClean="0"/>
              <a:t>14/03/2024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23539-3F81-4F1E-A9B7-5CE0C1986E23}" type="datetime1">
              <a:rPr lang="en-GB" noProof="0" smtClean="0"/>
              <a:t>14/03/2024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kumimoji="0"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854DA5-E4EE-42EA-9BC9-3160B1480769}" type="datetime1">
              <a:rPr lang="en-GB" noProof="0" smtClean="0"/>
              <a:t>14/03/2024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A1BF5D-7537-4BA8-9976-6302714DE26C}" type="datetime1">
              <a:rPr lang="en-GB" noProof="0" smtClean="0"/>
              <a:t>14/03/2024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8E4797-21F6-4D41-B035-97FEABB63BCE}" type="datetime1">
              <a:rPr lang="en-GB" noProof="0" smtClean="0"/>
              <a:t>14/03/2024</a:t>
            </a:fld>
            <a:endParaRPr lang="en-GB" noProof="0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4EC45D07-A3FD-40EE-BB45-F5E3D0F2E1C8}" type="datetime1">
              <a:rPr lang="en-GB" noProof="0" smtClean="0"/>
              <a:t>14/03/2024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FFDAF9-DFA9-4947-9568-03347A66D233}" type="datetime1">
              <a:rPr lang="en-GB" noProof="0" smtClean="0"/>
              <a:t>14/03/2024</a:t>
            </a:fld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en-GB" noProof="0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9D711C-098E-40E1-BE23-CFCA1FAB8359}" type="datetime1">
              <a:rPr lang="en-GB" noProof="0" smtClean="0"/>
              <a:t>14/03/2024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en-US" noProof="0"/>
              <a:t>Click icon to add picture</a:t>
            </a:r>
            <a:endParaRPr kumimoji="0"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9A7A2F-7C81-4F05-8B4D-4983D3740BAF}" type="datetime1">
              <a:rPr lang="en-GB" noProof="0" smtClean="0"/>
              <a:t>14/03/2024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8B045440-74F0-4B44-BEF6-1040C3E911E1}" type="datetime1">
              <a:rPr lang="en-GB" noProof="0" smtClean="0"/>
              <a:t>14/03/2024</a:t>
            </a:fld>
            <a:endParaRPr lang="en-GB" noProof="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Predicting the difficulty of a competitive programming statement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endParaRPr lang="en-GB" dirty="0"/>
          </a:p>
          <a:p>
            <a:pPr rtl="0"/>
            <a:r>
              <a:rPr lang="en-GB" dirty="0"/>
              <a:t>Pop Ioan Cristian</a:t>
            </a:r>
            <a:br>
              <a:rPr lang="en-GB" dirty="0"/>
            </a:br>
            <a:r>
              <a:rPr lang="en-GB" dirty="0" err="1"/>
              <a:t>Preoteasa</a:t>
            </a:r>
            <a:r>
              <a:rPr lang="en-GB" dirty="0"/>
              <a:t> Mircea</a:t>
            </a:r>
            <a:br>
              <a:rPr lang="en-GB" dirty="0"/>
            </a:br>
            <a:r>
              <a:rPr lang="en-GB" dirty="0" err="1"/>
              <a:t>Saraev</a:t>
            </a:r>
            <a:r>
              <a:rPr lang="en-GB" dirty="0"/>
              <a:t> </a:t>
            </a:r>
            <a:r>
              <a:rPr lang="en-GB" dirty="0" err="1"/>
              <a:t>Ștefan</a:t>
            </a:r>
            <a:endParaRPr lang="en-GB" dirty="0"/>
          </a:p>
          <a:p>
            <a:pPr rtl="0"/>
            <a:r>
              <a:rPr lang="en-GB" dirty="0"/>
              <a:t>Sima Radu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Competitive programming is a mind sport involving participants trying to program according to provided specifications.</a:t>
            </a:r>
          </a:p>
          <a:p>
            <a:pPr rtl="0"/>
            <a:endParaRPr lang="en-GB" dirty="0"/>
          </a:p>
          <a:p>
            <a:pPr rtl="0"/>
            <a:r>
              <a:rPr lang="en-GB" dirty="0"/>
              <a:t>Most participants are high schoolers and university students.</a:t>
            </a:r>
          </a:p>
          <a:p>
            <a:pPr rtl="0"/>
            <a:endParaRPr lang="en-GB" dirty="0"/>
          </a:p>
          <a:p>
            <a:pPr rtl="0"/>
            <a:r>
              <a:rPr lang="en-GB" dirty="0"/>
              <a:t>Statements have various difficulty ranges.</a:t>
            </a:r>
          </a:p>
          <a:p>
            <a:pPr lvl="1"/>
            <a:r>
              <a:rPr lang="en-GB" dirty="0"/>
              <a:t>Some can be solved by almost anyone.</a:t>
            </a:r>
          </a:p>
          <a:p>
            <a:pPr lvl="1"/>
            <a:r>
              <a:rPr lang="en-GB" dirty="0"/>
              <a:t>And some can be solved by few people (during the contest).</a:t>
            </a: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GB" dirty="0"/>
              <a:t>The problem is predicting the difficulty of a competitive programming statement.</a:t>
            </a:r>
          </a:p>
          <a:p>
            <a:endParaRPr lang="en-GB" dirty="0"/>
          </a:p>
          <a:p>
            <a:pPr rtl="0"/>
            <a:r>
              <a:rPr lang="en-GB" dirty="0"/>
              <a:t>Most new statements appear during various contests</a:t>
            </a:r>
          </a:p>
          <a:p>
            <a:pPr lvl="1"/>
            <a:r>
              <a:rPr lang="en-GB" dirty="0"/>
              <a:t>Online contests (e.g. </a:t>
            </a:r>
            <a:r>
              <a:rPr lang="en-GB" dirty="0" err="1"/>
              <a:t>Codeforces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Offline contests (e.g. Olympiads)</a:t>
            </a:r>
          </a:p>
          <a:p>
            <a:pPr marL="109728" indent="0" rtl="0">
              <a:buNone/>
            </a:pPr>
            <a:endParaRPr lang="en-GB" dirty="0"/>
          </a:p>
          <a:p>
            <a:pPr rtl="0"/>
            <a:r>
              <a:rPr lang="en-GB" dirty="0"/>
              <a:t>Competitive programming statements can be as long as 1000 words, as they usually include a story to present the “real” task.</a:t>
            </a:r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Why is it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dirty="0"/>
              <a:t>Many platforms don’t give a difficulty score or apply tags for their problems in order to guide people who may want to practice.</a:t>
            </a:r>
          </a:p>
          <a:p>
            <a:pPr lvl="1"/>
            <a:r>
              <a:rPr lang="en-GB" dirty="0"/>
              <a:t>Some only set a “contest” difficulty (e.g. </a:t>
            </a:r>
            <a:r>
              <a:rPr lang="en-GB" dirty="0" err="1"/>
              <a:t>PbInfo</a:t>
            </a:r>
            <a:r>
              <a:rPr lang="en-GB" dirty="0"/>
              <a:t>).</a:t>
            </a:r>
          </a:p>
          <a:p>
            <a:pPr lvl="1"/>
            <a:r>
              <a:rPr lang="en-GB" dirty="0"/>
              <a:t>Some used to set a difficulty, but not anymore (e.g. </a:t>
            </a:r>
            <a:r>
              <a:rPr lang="en-GB" dirty="0" err="1"/>
              <a:t>InfoArena</a:t>
            </a:r>
            <a:r>
              <a:rPr lang="en-GB" dirty="0"/>
              <a:t>).</a:t>
            </a:r>
          </a:p>
          <a:p>
            <a:pPr marL="109728" indent="0" rtl="0">
              <a:buNone/>
            </a:pPr>
            <a:endParaRPr lang="en-GB" dirty="0"/>
          </a:p>
          <a:p>
            <a:pPr rtl="0"/>
            <a:r>
              <a:rPr lang="en-GB" dirty="0"/>
              <a:t>Setting the difficulty (and applying tags) is mainly done manually by high-ranked experts, usually voluntarily.</a:t>
            </a:r>
          </a:p>
          <a:p>
            <a:pPr lvl="1"/>
            <a:r>
              <a:rPr lang="en-GB" dirty="0"/>
              <a:t>Many platforms have thousands of ungraded problems.</a:t>
            </a:r>
          </a:p>
        </p:txBody>
      </p:sp>
    </p:spTree>
    <p:extLst>
      <p:ext uri="{BB962C8B-B14F-4D97-AF65-F5344CB8AC3E}">
        <p14:creationId xmlns:p14="http://schemas.microsoft.com/office/powerpoint/2010/main" val="1525825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Why is it difficult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Most problems come from contests, however…</a:t>
            </a:r>
          </a:p>
          <a:p>
            <a:pPr lvl="1"/>
            <a:r>
              <a:rPr lang="en-GB" dirty="0"/>
              <a:t>Same contests may include easy and hard problems.</a:t>
            </a:r>
          </a:p>
          <a:p>
            <a:pPr lvl="1"/>
            <a:r>
              <a:rPr lang="en-GB" dirty="0"/>
              <a:t>Some contests don’t publish editorials.</a:t>
            </a:r>
          </a:p>
          <a:p>
            <a:pPr lvl="1"/>
            <a:r>
              <a:rPr lang="en-GB" dirty="0"/>
              <a:t>Some contests don’t have statements and editorials in English.</a:t>
            </a:r>
          </a:p>
          <a:p>
            <a:pPr lvl="1"/>
            <a:r>
              <a:rPr lang="en-GB" dirty="0"/>
              <a:t>Some contests are popular and some are less popular.</a:t>
            </a:r>
          </a:p>
          <a:p>
            <a:pPr lvl="1"/>
            <a:r>
              <a:rPr lang="en-GB" dirty="0"/>
              <a:t>The same contest 10 years ago was twice as easy as today’s version.</a:t>
            </a:r>
          </a:p>
          <a:p>
            <a:pPr lvl="1"/>
            <a:r>
              <a:rPr lang="en-GB" dirty="0"/>
              <a:t>Some problems are very difficult to solve but don’t require a particular technique (e.g. greedy problems).</a:t>
            </a:r>
          </a:p>
          <a:p>
            <a:pPr lvl="1"/>
            <a:r>
              <a:rPr lang="en-GB" dirty="0"/>
              <a:t>Currently, AI can maybe solve only easier tasks.</a:t>
            </a:r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Metrics to look 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Specific keywords – can be found anywhere</a:t>
            </a:r>
          </a:p>
          <a:p>
            <a:pPr lvl="1"/>
            <a:r>
              <a:rPr lang="en-GB" dirty="0"/>
              <a:t>Statement (… a graph with N nodes … )</a:t>
            </a:r>
          </a:p>
          <a:p>
            <a:pPr lvl="1"/>
            <a:r>
              <a:rPr lang="en-GB" dirty="0"/>
              <a:t>Solution (… void </a:t>
            </a:r>
            <a:r>
              <a:rPr lang="en-GB" dirty="0" err="1"/>
              <a:t>dfs</a:t>
            </a:r>
            <a:r>
              <a:rPr lang="en-GB" dirty="0"/>
              <a:t>()…)</a:t>
            </a:r>
          </a:p>
          <a:p>
            <a:pPr lvl="1"/>
            <a:r>
              <a:rPr lang="en-GB" dirty="0"/>
              <a:t>Editorial (… using Dijkstra’s algorithm …)</a:t>
            </a:r>
          </a:p>
          <a:p>
            <a:pPr rtl="0"/>
            <a:r>
              <a:rPr lang="en-GB" dirty="0"/>
              <a:t>The contest in which the task was released</a:t>
            </a:r>
          </a:p>
          <a:p>
            <a:pPr rtl="0"/>
            <a:r>
              <a:rPr lang="en-GB" dirty="0"/>
              <a:t>Percentage of users which managed to solve this task</a:t>
            </a:r>
          </a:p>
          <a:p>
            <a:pPr rtl="0"/>
            <a:r>
              <a:rPr lang="en-GB" dirty="0"/>
              <a:t>How many users have solved this problem vs when it was released</a:t>
            </a:r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760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Current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A paper published recently (9 Oct 2023) showcases a way to predict the difficulty for competitive programming problems</a:t>
            </a:r>
          </a:p>
          <a:p>
            <a:pPr lvl="1"/>
            <a:r>
              <a:rPr lang="en-GB" dirty="0"/>
              <a:t>It uses </a:t>
            </a:r>
            <a:r>
              <a:rPr lang="en-GB" dirty="0" err="1"/>
              <a:t>Codeforces</a:t>
            </a:r>
            <a:r>
              <a:rPr lang="en-GB" dirty="0"/>
              <a:t> to build the dataset.</a:t>
            </a:r>
          </a:p>
          <a:p>
            <a:pPr lvl="1"/>
            <a:r>
              <a:rPr lang="en-GB" dirty="0"/>
              <a:t>It applies tags to problems, however it’s the first known attempt at estimating difficulty levels.</a:t>
            </a:r>
          </a:p>
          <a:p>
            <a:pPr lvl="1"/>
            <a:r>
              <a:rPr lang="en-GB" dirty="0"/>
              <a:t>Additionally, it tries to build a starting code based on the tags</a:t>
            </a:r>
          </a:p>
          <a:p>
            <a:pPr lvl="1"/>
            <a:r>
              <a:rPr lang="en-GB" dirty="0"/>
              <a:t>It uses deep learning models based on recurrent neural networks</a:t>
            </a:r>
          </a:p>
          <a:p>
            <a:pPr lvl="1"/>
            <a:r>
              <a:rPr lang="en-GB" dirty="0"/>
              <a:t>Experimental results show good tag prediction (51.65%) but lower rating prediction (24.85%)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4889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Competitive programming tasks can have various difficulty ranges</a:t>
            </a:r>
          </a:p>
          <a:p>
            <a:pPr rtl="0"/>
            <a:endParaRPr lang="en-GB" dirty="0"/>
          </a:p>
          <a:p>
            <a:pPr rtl="0"/>
            <a:r>
              <a:rPr lang="en-GB" dirty="0"/>
              <a:t>Estimating the difficulty is usually manually done by experts.</a:t>
            </a:r>
          </a:p>
          <a:p>
            <a:pPr rtl="0"/>
            <a:endParaRPr lang="en-GB" dirty="0"/>
          </a:p>
          <a:p>
            <a:pPr rtl="0"/>
            <a:r>
              <a:rPr lang="en-GB" dirty="0"/>
              <a:t>There are many platforms which don’t have accurate difficulty estimations or any </a:t>
            </a:r>
            <a:r>
              <a:rPr lang="en-GB"/>
              <a:t>at all.</a:t>
            </a:r>
            <a:endParaRPr lang="en-GB" dirty="0"/>
          </a:p>
          <a:p>
            <a:pPr rtl="0"/>
            <a:endParaRPr lang="en-GB" dirty="0"/>
          </a:p>
          <a:p>
            <a:pPr rtl="0"/>
            <a:r>
              <a:rPr lang="en-GB" dirty="0"/>
              <a:t> AI can maybe solve easy problems, and current approaches don’t have amazing difficulty estimations.</a:t>
            </a:r>
          </a:p>
        </p:txBody>
      </p:sp>
    </p:spTree>
    <p:extLst>
      <p:ext uri="{BB962C8B-B14F-4D97-AF65-F5344CB8AC3E}">
        <p14:creationId xmlns:p14="http://schemas.microsoft.com/office/powerpoint/2010/main" val="1053619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345_TF03460604.potx" id="{E7E0BD26-C043-45F4-96D1-04BA13E49D2C}" vid="{5436AFAD-CFB0-446B-836C-C3E13AB5250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{4A18107D-DAB5-4456-80EA-AF373E14A083}tf03460604_win32</Template>
  <TotalTime>51</TotalTime>
  <Words>787</Words>
  <Application>Microsoft Office PowerPoint</Application>
  <PresentationFormat>Widescreen</PresentationFormat>
  <Paragraphs>95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Georgia</vt:lpstr>
      <vt:lpstr>Wingdings 2</vt:lpstr>
      <vt:lpstr>Training presentation</vt:lpstr>
      <vt:lpstr>Predicting the difficulty of a competitive programming statement</vt:lpstr>
      <vt:lpstr>Introduction</vt:lpstr>
      <vt:lpstr>The problem</vt:lpstr>
      <vt:lpstr>Why is it important</vt:lpstr>
      <vt:lpstr>Why is it difficult</vt:lpstr>
      <vt:lpstr>Metrics to look at</vt:lpstr>
      <vt:lpstr>Current solutions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difficulty of a competitive programming statement</dc:title>
  <dc:creator>Pop Ioan</dc:creator>
  <cp:lastModifiedBy>Pop Ioan</cp:lastModifiedBy>
  <cp:revision>2</cp:revision>
  <dcterms:created xsi:type="dcterms:W3CDTF">2024-03-14T08:33:41Z</dcterms:created>
  <dcterms:modified xsi:type="dcterms:W3CDTF">2024-03-14T09:25:30Z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