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4" r:id="rId6"/>
    <p:sldId id="261" r:id="rId7"/>
    <p:sldId id="265" r:id="rId8"/>
    <p:sldId id="262" r:id="rId9"/>
    <p:sldId id="263" r:id="rId10"/>
    <p:sldId id="271" r:id="rId11"/>
    <p:sldId id="267" r:id="rId12"/>
    <p:sldId id="268" r:id="rId13"/>
    <p:sldId id="269" r:id="rId14"/>
    <p:sldId id="270"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8" d="100"/>
          <a:sy n="78" d="100"/>
        </p:scale>
        <p:origin x="1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8/20/2019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icksanatate.ro/planta-care-alunga-dependenta-de-tutun/a18872377" TargetMode="External"/><Relationship Id="rId2" Type="http://schemas.openxmlformats.org/officeDocument/2006/relationships/hyperlink" Target="https://doxologia.ro/puncte-de-vedere/sfantul-care-invins-patima-fumatulu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401578"/>
            <a:ext cx="9966960" cy="3035808"/>
          </a:xfrm>
        </p:spPr>
        <p:txBody>
          <a:bodyPr/>
          <a:lstStyle/>
          <a:p>
            <a:r>
              <a:rPr lang="ro-RO" sz="8000" dirty="0" smtClean="0"/>
              <a:t>Provocărle tinereții și libertatea duhului</a:t>
            </a:r>
            <a:endParaRPr lang="ro-RO" sz="8000" dirty="0"/>
          </a:p>
        </p:txBody>
      </p:sp>
      <p:sp>
        <p:nvSpPr>
          <p:cNvPr id="3" name="Subtitle 2"/>
          <p:cNvSpPr>
            <a:spLocks noGrp="1"/>
          </p:cNvSpPr>
          <p:nvPr>
            <p:ph type="subTitle" idx="1"/>
          </p:nvPr>
        </p:nvSpPr>
        <p:spPr>
          <a:xfrm>
            <a:off x="1069848" y="4389120"/>
            <a:ext cx="8308930" cy="1492696"/>
          </a:xfrm>
        </p:spPr>
        <p:txBody>
          <a:bodyPr>
            <a:normAutofit/>
          </a:bodyPr>
          <a:lstStyle/>
          <a:p>
            <a:endParaRPr lang="ro-RO" dirty="0"/>
          </a:p>
          <a:p>
            <a:r>
              <a:rPr lang="ro-RO" dirty="0" smtClean="0">
                <a:solidFill>
                  <a:srgbClr val="0070C0"/>
                </a:solidFill>
              </a:rPr>
              <a:t>LICEUL TEORETIC DE INFORMATICĂ „GRIGORE MOISIL” IAȘI</a:t>
            </a:r>
          </a:p>
          <a:p>
            <a:r>
              <a:rPr lang="ro-RO" dirty="0" smtClean="0">
                <a:solidFill>
                  <a:srgbClr val="0070C0"/>
                </a:solidFill>
              </a:rPr>
              <a:t>Realizator: prof. Violeta Țuțui</a:t>
            </a:r>
            <a:endParaRPr lang="ro-RO" dirty="0">
              <a:solidFill>
                <a:srgbClr val="0070C0"/>
              </a:solidFill>
            </a:endParaRPr>
          </a:p>
        </p:txBody>
      </p:sp>
    </p:spTree>
    <p:extLst>
      <p:ext uri="{BB962C8B-B14F-4D97-AF65-F5344CB8AC3E}">
        <p14:creationId xmlns:p14="http://schemas.microsoft.com/office/powerpoint/2010/main" val="121402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REPERE biblice</a:t>
            </a:r>
            <a:endParaRPr lang="ro-RO" dirty="0"/>
          </a:p>
        </p:txBody>
      </p:sp>
      <p:sp>
        <p:nvSpPr>
          <p:cNvPr id="3" name="Content Placeholder 2"/>
          <p:cNvSpPr>
            <a:spLocks noGrp="1"/>
          </p:cNvSpPr>
          <p:nvPr>
            <p:ph idx="1"/>
          </p:nvPr>
        </p:nvSpPr>
        <p:spPr/>
        <p:txBody>
          <a:bodyPr/>
          <a:lstStyle/>
          <a:p>
            <a:pPr lvl="0" algn="just"/>
            <a:r>
              <a:rPr lang="ro-RO" i="1" dirty="0"/>
              <a:t>„Să umblăm cuviincios ca ziua, nu în ospețe și în beții, nu în desfrânări și în fapte de rușine, nu în ceartă și în pizmă”</a:t>
            </a:r>
            <a:r>
              <a:rPr lang="ro-RO" dirty="0"/>
              <a:t>( Romani 13, 13)</a:t>
            </a:r>
          </a:p>
          <a:p>
            <a:pPr lvl="0" algn="just"/>
            <a:r>
              <a:rPr lang="ro-RO" dirty="0"/>
              <a:t>„</a:t>
            </a:r>
            <a:r>
              <a:rPr lang="ro-RO" i="1" dirty="0"/>
              <a:t>Nu ştiţi că trupul vostru este templu al Duhului Sfânt care este în voi, pe care-L aveţi de la Dumnezeu şi că voi nu sunteţi ai voştri?</a:t>
            </a:r>
            <a:r>
              <a:rPr lang="ro-RO" dirty="0"/>
              <a:t>” (1 Corinteni 6, 19).</a:t>
            </a:r>
          </a:p>
          <a:p>
            <a:pPr lvl="0" algn="just"/>
            <a:r>
              <a:rPr lang="en-US" i="1" dirty="0" err="1"/>
              <a:t>Toate</a:t>
            </a:r>
            <a:r>
              <a:rPr lang="en-US" i="1" dirty="0"/>
              <a:t> </a:t>
            </a:r>
            <a:r>
              <a:rPr lang="ro-RO" i="1" dirty="0"/>
              <a:t>îmi sunt îngăduite, dar nu toate îmi sunt de folos. Toate îmi sunt îngăduite, dar nu mă voi lăsa biruit de ceva</a:t>
            </a:r>
            <a:r>
              <a:rPr lang="en-US" i="1" dirty="0"/>
              <a:t>”</a:t>
            </a:r>
            <a:r>
              <a:rPr lang="en-US" dirty="0"/>
              <a:t> (I </a:t>
            </a:r>
            <a:r>
              <a:rPr lang="en-US" dirty="0" err="1"/>
              <a:t>Corinteni</a:t>
            </a:r>
            <a:r>
              <a:rPr lang="en-US" dirty="0"/>
              <a:t> 6,12)</a:t>
            </a:r>
            <a:endParaRPr lang="ro-RO" dirty="0"/>
          </a:p>
          <a:p>
            <a:pPr lvl="0" algn="just"/>
            <a:r>
              <a:rPr lang="ro-RO" i="1" dirty="0"/>
              <a:t> </a:t>
            </a:r>
            <a:r>
              <a:rPr lang="en-US" i="1" dirty="0"/>
              <a:t>“</a:t>
            </a:r>
            <a:r>
              <a:rPr lang="ro-RO" i="1" dirty="0"/>
              <a:t>Viață și moarte ți–am pus eu înainte, și binecuvântare și blestem. Alege viața ca să trăiești tu și urmașii tăi.</a:t>
            </a:r>
            <a:r>
              <a:rPr lang="en-US" i="1" dirty="0"/>
              <a:t>”</a:t>
            </a:r>
            <a:r>
              <a:rPr lang="ro-RO" dirty="0"/>
              <a:t> (Deuteronom 30,19)</a:t>
            </a:r>
          </a:p>
          <a:p>
            <a:pPr lvl="0" algn="just"/>
            <a:r>
              <a:rPr lang="en-US" i="1" dirty="0"/>
              <a:t>“</a:t>
            </a:r>
            <a:r>
              <a:rPr lang="ro-RO" i="1" dirty="0"/>
              <a:t>Iată, Dumnezeu este mântuirea mea! În El mă voi încrede și nu mă voi teme de nimic.</a:t>
            </a:r>
            <a:r>
              <a:rPr lang="en-US" i="1" dirty="0"/>
              <a:t>”</a:t>
            </a:r>
            <a:r>
              <a:rPr lang="en-US" dirty="0"/>
              <a:t> </a:t>
            </a:r>
            <a:r>
              <a:rPr lang="ro-RO" dirty="0"/>
              <a:t>(Psalmul 18)</a:t>
            </a:r>
          </a:p>
          <a:p>
            <a:endParaRPr lang="ro-RO" dirty="0"/>
          </a:p>
        </p:txBody>
      </p:sp>
    </p:spTree>
    <p:extLst>
      <p:ext uri="{BB962C8B-B14F-4D97-AF65-F5344CB8AC3E}">
        <p14:creationId xmlns:p14="http://schemas.microsoft.com/office/powerpoint/2010/main" val="114950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II. Libertatea duhului</a:t>
            </a:r>
            <a:endParaRPr lang="ro-RO" dirty="0"/>
          </a:p>
        </p:txBody>
      </p:sp>
      <p:pic>
        <p:nvPicPr>
          <p:cNvPr id="3" name="Picture 2" descr="doveflyin1g.jpg"/>
          <p:cNvPicPr/>
          <p:nvPr/>
        </p:nvPicPr>
        <p:blipFill>
          <a:blip r:embed="rId2" cstate="print"/>
          <a:stretch>
            <a:fillRect/>
          </a:stretch>
        </p:blipFill>
        <p:spPr>
          <a:xfrm>
            <a:off x="1700042" y="1871554"/>
            <a:ext cx="8798011" cy="4764024"/>
          </a:xfrm>
          <a:prstGeom prst="rect">
            <a:avLst/>
          </a:prstGeom>
        </p:spPr>
      </p:pic>
    </p:spTree>
    <p:extLst>
      <p:ext uri="{BB962C8B-B14F-4D97-AF65-F5344CB8AC3E}">
        <p14:creationId xmlns:p14="http://schemas.microsoft.com/office/powerpoint/2010/main" val="203051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Libertatea și Tipurile ei</a:t>
            </a:r>
            <a:br>
              <a:rPr lang="ro-RO" dirty="0" smtClean="0"/>
            </a:br>
            <a:endParaRPr lang="ro-RO" dirty="0"/>
          </a:p>
        </p:txBody>
      </p:sp>
      <p:sp>
        <p:nvSpPr>
          <p:cNvPr id="3" name="Content Placeholder 2"/>
          <p:cNvSpPr>
            <a:spLocks noGrp="1"/>
          </p:cNvSpPr>
          <p:nvPr>
            <p:ph idx="1"/>
          </p:nvPr>
        </p:nvSpPr>
        <p:spPr>
          <a:xfrm>
            <a:off x="1069848" y="1569308"/>
            <a:ext cx="10058400" cy="4602892"/>
          </a:xfrm>
        </p:spPr>
        <p:txBody>
          <a:bodyPr>
            <a:normAutofit fontScale="92500" lnSpcReduction="20000"/>
          </a:bodyPr>
          <a:lstStyle/>
          <a:p>
            <a:pPr algn="just"/>
            <a:r>
              <a:rPr lang="ro-RO" dirty="0" smtClean="0"/>
              <a:t>După sensurile ei, libertatea poate fi: </a:t>
            </a:r>
          </a:p>
          <a:p>
            <a:pPr lvl="1" algn="just"/>
            <a:r>
              <a:rPr lang="ro-RO" dirty="0" smtClean="0"/>
              <a:t>1. politică</a:t>
            </a:r>
          </a:p>
          <a:p>
            <a:pPr lvl="1" algn="just"/>
            <a:r>
              <a:rPr lang="ro-RO" dirty="0" smtClean="0"/>
              <a:t>2. economică</a:t>
            </a:r>
          </a:p>
          <a:p>
            <a:pPr lvl="1" algn="just"/>
            <a:r>
              <a:rPr lang="ro-RO" dirty="0" smtClean="0"/>
              <a:t>3. de sine însuși</a:t>
            </a:r>
          </a:p>
          <a:p>
            <a:pPr lvl="1" algn="just"/>
            <a:r>
              <a:rPr lang="ro-RO" dirty="0" smtClean="0"/>
              <a:t>4. libertatea față de lume</a:t>
            </a:r>
          </a:p>
          <a:p>
            <a:pPr algn="just"/>
            <a:r>
              <a:rPr lang="ro-RO" dirty="0" smtClean="0"/>
              <a:t>Din punct de vedere moral, libertatea este:</a:t>
            </a:r>
          </a:p>
          <a:p>
            <a:pPr lvl="1" algn="just"/>
            <a:r>
              <a:rPr lang="ro-RO" dirty="0" smtClean="0"/>
              <a:t>1. mărginită și relativă (libertatea vieții cotidiene)</a:t>
            </a:r>
          </a:p>
          <a:p>
            <a:pPr lvl="1" algn="just"/>
            <a:r>
              <a:rPr lang="ro-RO" dirty="0" smtClean="0"/>
              <a:t>2. nemărginită și absolută ( libertatea ontologică a Duhului)</a:t>
            </a:r>
          </a:p>
          <a:p>
            <a:pPr lvl="1" algn="just"/>
            <a:endParaRPr lang="ro-RO" dirty="0" smtClean="0"/>
          </a:p>
          <a:p>
            <a:pPr lvl="1" algn="just"/>
            <a:r>
              <a:rPr lang="ro-RO" dirty="0" smtClean="0"/>
              <a:t>Omul este o ființă creată, deci nu este liber prin fiea sa deoarece nu el este pricina ființării lui. Altcineva l-a creat pe om. De aceea, despre om se spune că are existența „împrumutată”. Asemenea existenței și libertatea îi este dată: omul are libertatea alegerii și nu libertatea absolutei autodeteminări. Doar Dumnezeu are libertatea absolută fiindcă aceasta înseamnă a hotărâ ea însăși modul existenței ei, în afara oricărei dependențe, necesități și îngrădiri.</a:t>
            </a:r>
          </a:p>
          <a:p>
            <a:pPr lvl="1" algn="just"/>
            <a:r>
              <a:rPr lang="ro-RO" dirty="0" smtClean="0"/>
              <a:t>Omul nu are libertate absolută, dar libertatea lui mărginită este hotărâtoare pentru apropierea de cea absolută. Ascultarea de Dumnezeu este consimțirea cu libertatea.</a:t>
            </a:r>
          </a:p>
          <a:p>
            <a:pPr lvl="1" algn="just"/>
            <a:r>
              <a:rPr lang="ro-RO" dirty="0" smtClean="0"/>
              <a:t>Înrobirea de bunăvoie de Dumnezeu înfăptuită prin ascultarea de voia Lui îl eliberează pe om de păcat și de moarte și îl face părtaș nestricăciunii și nemuririi. În felul acesta omul accede la libertatea absolută, la libertatea adevărată, necreată și dumnezeiască.</a:t>
            </a:r>
            <a:endParaRPr lang="ro-RO" dirty="0"/>
          </a:p>
        </p:txBody>
      </p:sp>
    </p:spTree>
    <p:extLst>
      <p:ext uri="{BB962C8B-B14F-4D97-AF65-F5344CB8AC3E}">
        <p14:creationId xmlns:p14="http://schemas.microsoft.com/office/powerpoint/2010/main" val="39326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Libertate și păcat</a:t>
            </a:r>
            <a:endParaRPr lang="ro-RO" dirty="0"/>
          </a:p>
        </p:txBody>
      </p:sp>
      <p:sp>
        <p:nvSpPr>
          <p:cNvPr id="3" name="Content Placeholder 2"/>
          <p:cNvSpPr>
            <a:spLocks noGrp="1"/>
          </p:cNvSpPr>
          <p:nvPr>
            <p:ph idx="1"/>
          </p:nvPr>
        </p:nvSpPr>
        <p:spPr/>
        <p:txBody>
          <a:bodyPr>
            <a:normAutofit lnSpcReduction="10000"/>
          </a:bodyPr>
          <a:lstStyle/>
          <a:p>
            <a:pPr algn="just"/>
            <a:r>
              <a:rPr lang="ro-RO" dirty="0" smtClean="0"/>
              <a:t>Libertatea absolută pentru om nu există prin fire ci prin prin participarea la libertatea dumnezeiască. Condiția participării la această libertate este comuniunea cu Dumnezeu care se realizează prin repectarea poruncilor. În caz contrar, prin încălcarea poruncilor omul rupe comuniunea cu Dumnezeu și se supune stricăciunii (viciului) și morții. Prin comiterea păcatului omul pierde harul Sfântului Duh care-l face părtaș de libertatea dumnezeiască. El încetează să-L vadă pe Dumnezeu ca Tatăl Ceresc și își făurește dumnezei care îl stăpânesc (alcoolul, tutunul, banii, faima, puterea etc). Abaterea către păcat este supunerea față de stricăciune și moarte, iar în măsura în care trăiește unit cu Hristos se izbăvește de frica morții și e liber.</a:t>
            </a:r>
          </a:p>
          <a:p>
            <a:pPr algn="just"/>
            <a:r>
              <a:rPr lang="ro-RO" dirty="0" smtClean="0"/>
              <a:t>Libertatea față de lume se poate obține prin autoîngrădiri de bunăvoie și prin conformare cu voia lui Dumnezeu. Prin aceste metode el își biruie patimile care îl înrobesc și îl distrug. Totodată astfel câștigă și libertatea duhovnicească. Biruindu-și patimile și refăcând stăpânirea minții asupra ființei lui, omul face cu putină manifestarea lucrărilor Duhului Sfânt.</a:t>
            </a:r>
            <a:endParaRPr lang="ro-RO" dirty="0"/>
          </a:p>
        </p:txBody>
      </p:sp>
    </p:spTree>
    <p:extLst>
      <p:ext uri="{BB962C8B-B14F-4D97-AF65-F5344CB8AC3E}">
        <p14:creationId xmlns:p14="http://schemas.microsoft.com/office/powerpoint/2010/main" val="378338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Biserica, spațiul dezvoltării adevăratei libertăți</a:t>
            </a:r>
            <a:endParaRPr lang="ro-RO" dirty="0"/>
          </a:p>
        </p:txBody>
      </p:sp>
      <p:sp>
        <p:nvSpPr>
          <p:cNvPr id="3" name="Content Placeholder 2"/>
          <p:cNvSpPr>
            <a:spLocks noGrp="1"/>
          </p:cNvSpPr>
          <p:nvPr>
            <p:ph idx="1"/>
          </p:nvPr>
        </p:nvSpPr>
        <p:spPr/>
        <p:txBody>
          <a:bodyPr>
            <a:noAutofit/>
          </a:bodyPr>
          <a:lstStyle/>
          <a:p>
            <a:pPr algn="just"/>
            <a:r>
              <a:rPr lang="ro-RO" sz="2400" dirty="0" smtClean="0"/>
              <a:t>În vreme ce libertatea omenească încetează acolo unde începe libertatea celorlalți, libertatea lui Hristos nu încetează nicăieri pentru că nu se opune celorlalți ci presupune prezența lor înlăuntrul fiecăruia, ea aparține concomitent tuturor și fiecăruia. Ceilalți sunt libertatea fiecăruia, iar libertataea fiecăruia coexistă cu iubirea lui către ceilalți. Libertatea întru Hristos nu are sfârșit și nici început fiindcă este rodul harului dumnezeiesc necreat.</a:t>
            </a:r>
          </a:p>
          <a:p>
            <a:pPr algn="just"/>
            <a:r>
              <a:rPr lang="ro-RO" sz="2400" dirty="0" smtClean="0"/>
              <a:t>Desăvârșirea libertății constă în desăvârșirea iubirii. Omul care iubește cu adevărat e liber să facă orice. Omul acesta trăiește pentru ceilalalți și își găsește în ceilalți adevăratul sine.</a:t>
            </a:r>
            <a:endParaRPr lang="ro-RO" sz="2400" dirty="0"/>
          </a:p>
        </p:txBody>
      </p:sp>
    </p:spTree>
    <p:extLst>
      <p:ext uri="{BB962C8B-B14F-4D97-AF65-F5344CB8AC3E}">
        <p14:creationId xmlns:p14="http://schemas.microsoft.com/office/powerpoint/2010/main" val="143370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 loc de concluzii...</a:t>
            </a:r>
            <a:endParaRPr lang="ro-RO" dirty="0"/>
          </a:p>
        </p:txBody>
      </p:sp>
      <p:sp>
        <p:nvSpPr>
          <p:cNvPr id="3" name="Content Placeholder 2"/>
          <p:cNvSpPr>
            <a:spLocks noGrp="1"/>
          </p:cNvSpPr>
          <p:nvPr>
            <p:ph idx="1"/>
          </p:nvPr>
        </p:nvSpPr>
        <p:spPr/>
        <p:txBody>
          <a:bodyPr>
            <a:normAutofit fontScale="92500"/>
          </a:bodyPr>
          <a:lstStyle/>
          <a:p>
            <a:pPr marL="0" indent="0">
              <a:buNone/>
            </a:pPr>
            <a:r>
              <a:rPr lang="ro-RO" sz="3600" dirty="0" smtClean="0"/>
              <a:t>      </a:t>
            </a:r>
            <a:r>
              <a:rPr lang="ro-RO" sz="3600" dirty="0" smtClean="0">
                <a:solidFill>
                  <a:srgbClr val="0070C0"/>
                </a:solidFill>
              </a:rPr>
              <a:t>Ieromonah Filoteu, Muntele Athos:</a:t>
            </a:r>
          </a:p>
          <a:p>
            <a:pPr lvl="1" algn="just"/>
            <a:r>
              <a:rPr lang="ro-RO" sz="3600" dirty="0" smtClean="0"/>
              <a:t>„Creștinismul este viața în libertatea lui Hristos, depășind orice înțeles omenesc legalist și limitat. Însă noi ne-am îmbolnăvit duhovnicește, avem nevoie să ne regăsim sănătatea sufletească, să intrăm în sfânta lucrare a eliberării din legăturile patimilor noastre, prin care vom dobândi libertatea fiilor lui Dumnezeu”.</a:t>
            </a:r>
            <a:endParaRPr lang="ro-RO" sz="3600" dirty="0"/>
          </a:p>
        </p:txBody>
      </p:sp>
    </p:spTree>
    <p:extLst>
      <p:ext uri="{BB962C8B-B14F-4D97-AF65-F5344CB8AC3E}">
        <p14:creationId xmlns:p14="http://schemas.microsoft.com/office/powerpoint/2010/main" val="80321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bibliografie</a:t>
            </a:r>
            <a:endParaRPr lang="ro-RO" dirty="0"/>
          </a:p>
        </p:txBody>
      </p:sp>
      <p:sp>
        <p:nvSpPr>
          <p:cNvPr id="3" name="Content Placeholder 2"/>
          <p:cNvSpPr>
            <a:spLocks noGrp="1"/>
          </p:cNvSpPr>
          <p:nvPr>
            <p:ph idx="1"/>
          </p:nvPr>
        </p:nvSpPr>
        <p:spPr/>
        <p:txBody>
          <a:bodyPr/>
          <a:lstStyle/>
          <a:p>
            <a:pPr lvl="0"/>
            <a:r>
              <a:rPr lang="ro-RO" dirty="0"/>
              <a:t>*</a:t>
            </a:r>
            <a:r>
              <a:rPr lang="en-US" i="1" dirty="0" err="1"/>
              <a:t>Biblia</a:t>
            </a:r>
            <a:r>
              <a:rPr lang="en-US" dirty="0"/>
              <a:t> </a:t>
            </a:r>
            <a:r>
              <a:rPr lang="en-US" dirty="0" err="1"/>
              <a:t>sau</a:t>
            </a:r>
            <a:r>
              <a:rPr lang="en-US" dirty="0"/>
              <a:t> </a:t>
            </a:r>
            <a:r>
              <a:rPr lang="en-US" i="1" dirty="0" err="1"/>
              <a:t>Sfânta</a:t>
            </a:r>
            <a:r>
              <a:rPr lang="en-US" i="1" dirty="0"/>
              <a:t> </a:t>
            </a:r>
            <a:r>
              <a:rPr lang="en-US" i="1" dirty="0" err="1"/>
              <a:t>Scriptură</a:t>
            </a:r>
            <a:r>
              <a:rPr lang="en-US" dirty="0"/>
              <a:t>, </a:t>
            </a:r>
            <a:r>
              <a:rPr lang="en-US" dirty="0" err="1"/>
              <a:t>Editura</a:t>
            </a:r>
            <a:r>
              <a:rPr lang="en-US" dirty="0"/>
              <a:t> </a:t>
            </a:r>
            <a:r>
              <a:rPr lang="en-US" dirty="0" err="1"/>
              <a:t>Institutului</a:t>
            </a:r>
            <a:r>
              <a:rPr lang="en-US" dirty="0"/>
              <a:t> </a:t>
            </a:r>
            <a:r>
              <a:rPr lang="en-US" dirty="0" err="1"/>
              <a:t>Biblic</a:t>
            </a:r>
            <a:r>
              <a:rPr lang="en-US" dirty="0"/>
              <a:t> </a:t>
            </a:r>
            <a:r>
              <a:rPr lang="en-US" dirty="0" err="1"/>
              <a:t>si</a:t>
            </a:r>
            <a:r>
              <a:rPr lang="en-US" dirty="0"/>
              <a:t> de </a:t>
            </a:r>
            <a:r>
              <a:rPr lang="en-US" dirty="0" err="1"/>
              <a:t>Misiune</a:t>
            </a:r>
            <a:r>
              <a:rPr lang="en-US" dirty="0"/>
              <a:t> al </a:t>
            </a:r>
            <a:r>
              <a:rPr lang="en-US" dirty="0" err="1"/>
              <a:t>Bisericii</a:t>
            </a:r>
            <a:r>
              <a:rPr lang="en-US" dirty="0"/>
              <a:t> </a:t>
            </a:r>
            <a:r>
              <a:rPr lang="en-US" dirty="0" err="1"/>
              <a:t>Ortodoxe</a:t>
            </a:r>
            <a:r>
              <a:rPr lang="en-US" dirty="0"/>
              <a:t> </a:t>
            </a:r>
            <a:r>
              <a:rPr lang="en-US" dirty="0" err="1"/>
              <a:t>Române</a:t>
            </a:r>
            <a:r>
              <a:rPr lang="en-US" dirty="0"/>
              <a:t>, </a:t>
            </a:r>
            <a:r>
              <a:rPr lang="en-US" dirty="0" err="1"/>
              <a:t>Bucure</a:t>
            </a:r>
            <a:r>
              <a:rPr lang="ro-RO" dirty="0"/>
              <a:t>ș</a:t>
            </a:r>
            <a:r>
              <a:rPr lang="en-US" dirty="0" err="1"/>
              <a:t>ti</a:t>
            </a:r>
            <a:r>
              <a:rPr lang="en-US" dirty="0"/>
              <a:t>, 1998</a:t>
            </a:r>
            <a:r>
              <a:rPr lang="ro-RO" dirty="0"/>
              <a:t>.</a:t>
            </a:r>
          </a:p>
          <a:p>
            <a:pPr lvl="0"/>
            <a:r>
              <a:rPr lang="ro-RO" dirty="0"/>
              <a:t>Mantzaridis, Giorgios, </a:t>
            </a:r>
            <a:r>
              <a:rPr lang="ro-RO" i="1" dirty="0"/>
              <a:t>Teologia Morală</a:t>
            </a:r>
            <a:endParaRPr lang="ro-RO" dirty="0"/>
          </a:p>
          <a:p>
            <a:pPr lvl="0"/>
            <a:r>
              <a:rPr lang="ro-RO" dirty="0"/>
              <a:t>Teșu, Ioan C. Pr, </a:t>
            </a:r>
            <a:r>
              <a:rPr lang="ro-RO" i="1" dirty="0"/>
              <a:t>Din iadul patimilor spre raiul virtuților</a:t>
            </a:r>
            <a:r>
              <a:rPr lang="ro-RO" dirty="0"/>
              <a:t>, Editura Christiana, București, 2000.</a:t>
            </a:r>
          </a:p>
          <a:p>
            <a:pPr lvl="0"/>
            <a:r>
              <a:rPr lang="en-US" dirty="0" err="1"/>
              <a:t>Cunoştinţe</a:t>
            </a:r>
            <a:r>
              <a:rPr lang="en-US" dirty="0"/>
              <a:t>, </a:t>
            </a:r>
            <a:r>
              <a:rPr lang="en-US" dirty="0" err="1"/>
              <a:t>atitudini</a:t>
            </a:r>
            <a:r>
              <a:rPr lang="en-US" dirty="0"/>
              <a:t> </a:t>
            </a:r>
            <a:r>
              <a:rPr lang="en-US" dirty="0" err="1"/>
              <a:t>şi</a:t>
            </a:r>
            <a:r>
              <a:rPr lang="en-US" dirty="0"/>
              <a:t> </a:t>
            </a:r>
            <a:r>
              <a:rPr lang="en-US" dirty="0" err="1"/>
              <a:t>practici</a:t>
            </a:r>
            <a:r>
              <a:rPr lang="en-US" dirty="0"/>
              <a:t> legate de </a:t>
            </a:r>
            <a:r>
              <a:rPr lang="en-US" dirty="0" err="1"/>
              <a:t>consumul</a:t>
            </a:r>
            <a:r>
              <a:rPr lang="en-US" dirty="0"/>
              <a:t> de </a:t>
            </a:r>
            <a:r>
              <a:rPr lang="en-US" dirty="0" err="1"/>
              <a:t>produse</a:t>
            </a:r>
            <a:r>
              <a:rPr lang="en-US" dirty="0"/>
              <a:t> din </a:t>
            </a:r>
            <a:r>
              <a:rPr lang="en-US" dirty="0" err="1"/>
              <a:t>tutun</a:t>
            </a:r>
            <a:r>
              <a:rPr lang="en-US" dirty="0"/>
              <a:t> </a:t>
            </a:r>
            <a:r>
              <a:rPr lang="en-US" dirty="0" err="1"/>
              <a:t>în</a:t>
            </a:r>
            <a:r>
              <a:rPr lang="en-US" dirty="0"/>
              <a:t> </a:t>
            </a:r>
            <a:r>
              <a:rPr lang="en-US" dirty="0" err="1"/>
              <a:t>rândul</a:t>
            </a:r>
            <a:r>
              <a:rPr lang="en-US" dirty="0"/>
              <a:t> </a:t>
            </a:r>
            <a:r>
              <a:rPr lang="en-US" dirty="0" err="1"/>
              <a:t>populaţiei</a:t>
            </a:r>
            <a:r>
              <a:rPr lang="en-US" dirty="0"/>
              <a:t> </a:t>
            </a:r>
            <a:r>
              <a:rPr lang="en-US" dirty="0" err="1"/>
              <a:t>generale</a:t>
            </a:r>
            <a:r>
              <a:rPr lang="en-US" dirty="0"/>
              <a:t> din </a:t>
            </a:r>
            <a:r>
              <a:rPr lang="en-US" dirty="0" err="1"/>
              <a:t>România</a:t>
            </a:r>
            <a:r>
              <a:rPr lang="en-US" dirty="0"/>
              <a:t>, </a:t>
            </a:r>
            <a:r>
              <a:rPr lang="en-US" dirty="0" err="1"/>
              <a:t>Centrul</a:t>
            </a:r>
            <a:r>
              <a:rPr lang="en-US" dirty="0"/>
              <a:t> </a:t>
            </a:r>
            <a:r>
              <a:rPr lang="en-US" dirty="0" err="1"/>
              <a:t>pentru</a:t>
            </a:r>
            <a:r>
              <a:rPr lang="en-US" dirty="0"/>
              <a:t> </a:t>
            </a:r>
            <a:r>
              <a:rPr lang="en-US" dirty="0" err="1"/>
              <a:t>Politici</a:t>
            </a:r>
            <a:r>
              <a:rPr lang="en-US" dirty="0"/>
              <a:t> </a:t>
            </a:r>
            <a:r>
              <a:rPr lang="en-US" dirty="0" err="1"/>
              <a:t>şi</a:t>
            </a:r>
            <a:r>
              <a:rPr lang="en-US" dirty="0"/>
              <a:t> </a:t>
            </a:r>
            <a:r>
              <a:rPr lang="en-US" dirty="0" err="1"/>
              <a:t>Servicii</a:t>
            </a:r>
            <a:r>
              <a:rPr lang="en-US" dirty="0"/>
              <a:t> de </a:t>
            </a:r>
            <a:r>
              <a:rPr lang="en-US" dirty="0" err="1"/>
              <a:t>Sănătate</a:t>
            </a:r>
            <a:r>
              <a:rPr lang="en-US" dirty="0"/>
              <a:t>, </a:t>
            </a:r>
            <a:r>
              <a:rPr lang="en-US" dirty="0" err="1"/>
              <a:t>Bucureşti</a:t>
            </a:r>
            <a:r>
              <a:rPr lang="en-US" dirty="0"/>
              <a:t>, 2004 </a:t>
            </a:r>
            <a:endParaRPr lang="ro-RO" dirty="0"/>
          </a:p>
          <a:p>
            <a:pPr lvl="0"/>
            <a:r>
              <a:rPr lang="ro-RO" u="sng" dirty="0">
                <a:hlinkClick r:id="rId2"/>
              </a:rPr>
              <a:t>https://doxologia.ro/puncte-de-vedere/sfantul-care-invins-patima-fumatului</a:t>
            </a:r>
            <a:r>
              <a:rPr lang="ro-RO" b="1" dirty="0"/>
              <a:t> </a:t>
            </a:r>
            <a:endParaRPr lang="ro-RO" dirty="0"/>
          </a:p>
          <a:p>
            <a:pPr lvl="0"/>
            <a:r>
              <a:rPr lang="ro-RO" u="sng">
                <a:hlinkClick r:id="rId3"/>
              </a:rPr>
              <a:t>https://clicksanatate.ro/planta-care-alunga-dependenta-de-tutun/a18872377</a:t>
            </a:r>
            <a:endParaRPr lang="ro-RO"/>
          </a:p>
        </p:txBody>
      </p:sp>
    </p:spTree>
    <p:extLst>
      <p:ext uri="{BB962C8B-B14F-4D97-AF65-F5344CB8AC3E}">
        <p14:creationId xmlns:p14="http://schemas.microsoft.com/office/powerpoint/2010/main" val="127148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4800" dirty="0" smtClean="0"/>
              <a:t>I. Dependența:</a:t>
            </a:r>
            <a:br>
              <a:rPr lang="ro-RO" sz="4800" dirty="0" smtClean="0"/>
            </a:br>
            <a:r>
              <a:rPr lang="ro-RO" sz="4800" dirty="0"/>
              <a:t>	</a:t>
            </a:r>
            <a:r>
              <a:rPr lang="ro-RO" sz="4800" dirty="0" smtClean="0"/>
              <a:t>1. alcool</a:t>
            </a:r>
            <a:br>
              <a:rPr lang="ro-RO" sz="4800" dirty="0" smtClean="0"/>
            </a:br>
            <a:r>
              <a:rPr lang="ro-RO" sz="4800" dirty="0"/>
              <a:t>	</a:t>
            </a:r>
            <a:r>
              <a:rPr lang="ro-RO" sz="4800" dirty="0" smtClean="0"/>
              <a:t>2. tutun</a:t>
            </a:r>
            <a:br>
              <a:rPr lang="ro-RO" sz="4800" dirty="0" smtClean="0"/>
            </a:br>
            <a:r>
              <a:rPr lang="ro-RO" sz="4800" dirty="0"/>
              <a:t>	</a:t>
            </a:r>
            <a:r>
              <a:rPr lang="ro-RO" sz="4800" dirty="0" smtClean="0"/>
              <a:t>3. droguri</a:t>
            </a:r>
            <a:br>
              <a:rPr lang="ro-RO" sz="4800" dirty="0" smtClean="0"/>
            </a:br>
            <a:r>
              <a:rPr lang="ro-RO" sz="4800" dirty="0" smtClean="0"/>
              <a:t>II. libertatea duhului</a:t>
            </a:r>
            <a:endParaRPr lang="ro-RO" sz="4800" dirty="0"/>
          </a:p>
        </p:txBody>
      </p:sp>
      <p:sp>
        <p:nvSpPr>
          <p:cNvPr id="3" name="Text Placeholder 2"/>
          <p:cNvSpPr>
            <a:spLocks noGrp="1"/>
          </p:cNvSpPr>
          <p:nvPr>
            <p:ph type="body" idx="1"/>
          </p:nvPr>
        </p:nvSpPr>
        <p:spPr/>
        <p:txBody>
          <a:bodyPr/>
          <a:lstStyle/>
          <a:p>
            <a:endParaRPr lang="ro-RO"/>
          </a:p>
        </p:txBody>
      </p:sp>
    </p:spTree>
    <p:extLst>
      <p:ext uri="{BB962C8B-B14F-4D97-AF65-F5344CB8AC3E}">
        <p14:creationId xmlns:p14="http://schemas.microsoft.com/office/powerpoint/2010/main" val="277838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 Dependența</a:t>
            </a:r>
            <a:endParaRPr lang="ro-RO" dirty="0"/>
          </a:p>
        </p:txBody>
      </p:sp>
      <p:sp>
        <p:nvSpPr>
          <p:cNvPr id="3" name="Content Placeholder 2"/>
          <p:cNvSpPr>
            <a:spLocks noGrp="1"/>
          </p:cNvSpPr>
          <p:nvPr>
            <p:ph idx="1"/>
          </p:nvPr>
        </p:nvSpPr>
        <p:spPr/>
        <p:txBody>
          <a:bodyPr/>
          <a:lstStyle/>
          <a:p>
            <a:pPr algn="just"/>
            <a:r>
              <a:rPr lang="ro-RO" dirty="0"/>
              <a:t>Omul a </a:t>
            </a:r>
            <a:r>
              <a:rPr lang="ro-RO" dirty="0" smtClean="0"/>
              <a:t>fost de </a:t>
            </a:r>
            <a:r>
              <a:rPr lang="ro-RO" dirty="0"/>
              <a:t>la </a:t>
            </a:r>
            <a:r>
              <a:rPr lang="ro-RO" dirty="0" smtClean="0"/>
              <a:t>început </a:t>
            </a:r>
            <a:r>
              <a:rPr lang="ro-RO" dirty="0"/>
              <a:t>înzestrat </a:t>
            </a:r>
            <a:r>
              <a:rPr lang="ro-RO" dirty="0" smtClean="0"/>
              <a:t>de Dumnezeu cu </a:t>
            </a:r>
            <a:r>
              <a:rPr lang="ro-RO" dirty="0"/>
              <a:t>liber arbitru, adică cu capacitatea de a alege între bine și rău. Dar se pare că, uneori, omul confundă cele două noțiuni, crezând că răul este binele și invers. </a:t>
            </a:r>
            <a:endParaRPr lang="ro-RO" dirty="0" smtClean="0"/>
          </a:p>
          <a:p>
            <a:pPr algn="just"/>
            <a:r>
              <a:rPr lang="ro-RO" dirty="0" smtClean="0"/>
              <a:t>Astfel</a:t>
            </a:r>
            <a:r>
              <a:rPr lang="ro-RO" dirty="0"/>
              <a:t>, în zilele </a:t>
            </a:r>
            <a:r>
              <a:rPr lang="ro-RO" dirty="0" smtClean="0"/>
              <a:t>noastre, </a:t>
            </a:r>
            <a:r>
              <a:rPr lang="ro-RO" dirty="0"/>
              <a:t>vedem tineri care consumă alcool la toate petrecerile adolescenţilor, droguri şi substanţele etnobotanice, fumează, stau pe internet timp nelimitat</a:t>
            </a:r>
            <a:r>
              <a:rPr lang="ro-RO" dirty="0" smtClean="0"/>
              <a:t>, </a:t>
            </a:r>
            <a:r>
              <a:rPr lang="ro-RO" dirty="0"/>
              <a:t>se comportă violent şi </a:t>
            </a:r>
            <a:r>
              <a:rPr lang="ro-RO" dirty="0" smtClean="0"/>
              <a:t>agresiv </a:t>
            </a:r>
            <a:r>
              <a:rPr lang="ro-RO" dirty="0"/>
              <a:t>etc. </a:t>
            </a:r>
            <a:r>
              <a:rPr lang="ro-RO" dirty="0" smtClean="0"/>
              <a:t>Aceste activități </a:t>
            </a:r>
            <a:r>
              <a:rPr lang="ro-RO" dirty="0"/>
              <a:t>generează o senzație imediată de plăcere, care, însă, este înșelătoare. </a:t>
            </a:r>
            <a:r>
              <a:rPr lang="ro-RO" dirty="0" smtClean="0"/>
              <a:t>În timp, devin obiceiuri care ne </a:t>
            </a:r>
            <a:r>
              <a:rPr lang="ro-RO" dirty="0"/>
              <a:t>constrâng să căutăm mereu aceiași plăcere până la a ne face să devenim dependenți de substanțele care o </a:t>
            </a:r>
            <a:r>
              <a:rPr lang="ro-RO" dirty="0" smtClean="0"/>
              <a:t>induc, ne reduc capacitatea de a spune „nu” susbstanțelor nocive introduse în organism și pot genera boli grave. </a:t>
            </a:r>
            <a:r>
              <a:rPr lang="ro-RO" dirty="0"/>
              <a:t>Deci, ceea ce părea la început un bine, la final se dovedește a fi un rău.</a:t>
            </a:r>
          </a:p>
        </p:txBody>
      </p:sp>
    </p:spTree>
    <p:extLst>
      <p:ext uri="{BB962C8B-B14F-4D97-AF65-F5344CB8AC3E}">
        <p14:creationId xmlns:p14="http://schemas.microsoft.com/office/powerpoint/2010/main" val="414726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1. Efectele consumului de alcool</a:t>
            </a:r>
            <a:endParaRPr lang="ro-RO" dirty="0"/>
          </a:p>
        </p:txBody>
      </p:sp>
      <p:sp>
        <p:nvSpPr>
          <p:cNvPr id="3" name="Content Placeholder 2"/>
          <p:cNvSpPr>
            <a:spLocks noGrp="1"/>
          </p:cNvSpPr>
          <p:nvPr>
            <p:ph idx="1"/>
          </p:nvPr>
        </p:nvSpPr>
        <p:spPr/>
        <p:txBody>
          <a:bodyPr>
            <a:normAutofit lnSpcReduction="10000"/>
          </a:bodyPr>
          <a:lstStyle/>
          <a:p>
            <a:pPr algn="just"/>
            <a:r>
              <a:rPr lang="ro-RO" dirty="0">
                <a:solidFill>
                  <a:srgbClr val="0070C0"/>
                </a:solidFill>
              </a:rPr>
              <a:t>consumul alcoolului în doze </a:t>
            </a:r>
            <a:r>
              <a:rPr lang="ro-RO" dirty="0" smtClean="0">
                <a:solidFill>
                  <a:srgbClr val="0070C0"/>
                </a:solidFill>
              </a:rPr>
              <a:t>mici </a:t>
            </a:r>
            <a:r>
              <a:rPr lang="ro-RO" dirty="0" smtClean="0"/>
              <a:t>determină, </a:t>
            </a:r>
            <a:r>
              <a:rPr lang="ro-RO" dirty="0"/>
              <a:t>pe </a:t>
            </a:r>
            <a:r>
              <a:rPr lang="ro-RO" dirty="0" smtClean="0"/>
              <a:t>lângă o stare de veselie, de sociabilitate mărită, </a:t>
            </a:r>
            <a:r>
              <a:rPr lang="ro-RO" dirty="0"/>
              <a:t>o serie de schimbări de comportament ce pot afecta starea de luciditate și coordonarea motorie, diminuarea autocontrolului, emotivitatea, agresivitatea, reducerea capacității de evaluare a riscurilor precum și reducerea capacității de autoapărare</a:t>
            </a:r>
          </a:p>
          <a:p>
            <a:pPr algn="just"/>
            <a:r>
              <a:rPr lang="ro-RO" dirty="0" smtClean="0">
                <a:solidFill>
                  <a:srgbClr val="0070C0"/>
                </a:solidFill>
              </a:rPr>
              <a:t>consumul </a:t>
            </a:r>
            <a:r>
              <a:rPr lang="ro-RO" dirty="0">
                <a:solidFill>
                  <a:srgbClr val="0070C0"/>
                </a:solidFill>
              </a:rPr>
              <a:t>de alcool în doze medii </a:t>
            </a:r>
            <a:r>
              <a:rPr lang="ro-RO" dirty="0"/>
              <a:t>poate determina deteriorări importante ale funcțiilor mentale superioare, modificarea capacității perceptive sau a capacității de a-și aminti o informație, confuzia, incapacitatea de a merge sau a vorbi corect</a:t>
            </a:r>
          </a:p>
          <a:p>
            <a:pPr algn="just"/>
            <a:r>
              <a:rPr lang="ro-RO" dirty="0" smtClean="0">
                <a:solidFill>
                  <a:srgbClr val="0070C0"/>
                </a:solidFill>
              </a:rPr>
              <a:t>consumul </a:t>
            </a:r>
            <a:r>
              <a:rPr lang="ro-RO" dirty="0">
                <a:solidFill>
                  <a:srgbClr val="0070C0"/>
                </a:solidFill>
              </a:rPr>
              <a:t>de alcool în doze foarte mari</a:t>
            </a:r>
            <a:r>
              <a:rPr lang="ro-RO" dirty="0"/>
              <a:t> poate determina coma alcoolică sau chiar moartea.</a:t>
            </a:r>
          </a:p>
          <a:p>
            <a:pPr algn="just"/>
            <a:r>
              <a:rPr lang="ro-RO" dirty="0"/>
              <a:t>De asemenea, </a:t>
            </a:r>
            <a:r>
              <a:rPr lang="ro-RO" dirty="0">
                <a:solidFill>
                  <a:srgbClr val="0070C0"/>
                </a:solidFill>
              </a:rPr>
              <a:t>consumul de alcool perioade prelungite </a:t>
            </a:r>
            <a:r>
              <a:rPr lang="ro-RO" dirty="0"/>
              <a:t>poate </a:t>
            </a:r>
            <a:r>
              <a:rPr lang="ro-RO" dirty="0" smtClean="0"/>
              <a:t>genera </a:t>
            </a:r>
            <a:r>
              <a:rPr lang="ro-RO" dirty="0"/>
              <a:t>boli </a:t>
            </a:r>
            <a:r>
              <a:rPr lang="ro-RO" dirty="0">
                <a:solidFill>
                  <a:srgbClr val="C00000"/>
                </a:solidFill>
              </a:rPr>
              <a:t>precum ciroza, afecțiuni ale aparatului digestiv (cancer), tulburări de memorie, demența, anxietate, depresie, gânduri de suicid, halucianții.</a:t>
            </a:r>
          </a:p>
          <a:p>
            <a:pPr algn="just"/>
            <a:endParaRPr lang="ro-RO" dirty="0">
              <a:solidFill>
                <a:srgbClr val="C00000"/>
              </a:solidFill>
            </a:endParaRPr>
          </a:p>
        </p:txBody>
      </p:sp>
    </p:spTree>
    <p:extLst>
      <p:ext uri="{BB962C8B-B14F-4D97-AF65-F5344CB8AC3E}">
        <p14:creationId xmlns:p14="http://schemas.microsoft.com/office/powerpoint/2010/main" val="362777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alcool_69460600.jpg"/>
          <p:cNvPicPr/>
          <p:nvPr/>
        </p:nvPicPr>
        <p:blipFill>
          <a:blip r:embed="rId2" cstate="print"/>
          <a:srcRect/>
          <a:stretch>
            <a:fillRect/>
          </a:stretch>
        </p:blipFill>
        <p:spPr bwMode="auto">
          <a:xfrm>
            <a:off x="1285103" y="1223318"/>
            <a:ext cx="9403492" cy="4658497"/>
          </a:xfrm>
          <a:prstGeom prst="rect">
            <a:avLst/>
          </a:prstGeom>
          <a:noFill/>
        </p:spPr>
      </p:pic>
    </p:spTree>
    <p:extLst>
      <p:ext uri="{BB962C8B-B14F-4D97-AF65-F5344CB8AC3E}">
        <p14:creationId xmlns:p14="http://schemas.microsoft.com/office/powerpoint/2010/main" val="29869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2. Efectele fumatului</a:t>
            </a:r>
            <a:endParaRPr lang="ro-RO" dirty="0"/>
          </a:p>
        </p:txBody>
      </p:sp>
      <p:sp>
        <p:nvSpPr>
          <p:cNvPr id="3" name="Content Placeholder 2"/>
          <p:cNvSpPr>
            <a:spLocks noGrp="1"/>
          </p:cNvSpPr>
          <p:nvPr>
            <p:ph idx="1"/>
          </p:nvPr>
        </p:nvSpPr>
        <p:spPr>
          <a:xfrm>
            <a:off x="1069848" y="1927654"/>
            <a:ext cx="10058400" cy="4633784"/>
          </a:xfrm>
        </p:spPr>
        <p:txBody>
          <a:bodyPr>
            <a:normAutofit/>
          </a:bodyPr>
          <a:lstStyle/>
          <a:p>
            <a:pPr algn="just"/>
            <a:r>
              <a:rPr lang="ro-RO" dirty="0"/>
              <a:t>Fumatul facilitază concentrara, calmează sau excită, în funcție de circumstanțe sau nevoi. </a:t>
            </a:r>
            <a:r>
              <a:rPr lang="ro-RO" dirty="0" smtClean="0"/>
              <a:t>Cu toate acestea, </a:t>
            </a:r>
            <a:r>
              <a:rPr lang="ro-RO" dirty="0"/>
              <a:t>p</a:t>
            </a:r>
            <a:r>
              <a:rPr lang="en-US" dirty="0" err="1" smtClean="0"/>
              <a:t>rocesul</a:t>
            </a:r>
            <a:r>
              <a:rPr lang="en-US" dirty="0" smtClean="0"/>
              <a:t> </a:t>
            </a:r>
            <a:r>
              <a:rPr lang="en-US" dirty="0"/>
              <a:t>de </a:t>
            </a:r>
            <a:r>
              <a:rPr lang="en-US" dirty="0" err="1"/>
              <a:t>combustie</a:t>
            </a:r>
            <a:r>
              <a:rPr lang="en-US" dirty="0"/>
              <a:t> a </a:t>
            </a:r>
            <a:r>
              <a:rPr lang="en-US" dirty="0" err="1"/>
              <a:t>tutunului</a:t>
            </a:r>
            <a:r>
              <a:rPr lang="en-US" dirty="0"/>
              <a:t> </a:t>
            </a:r>
            <a:r>
              <a:rPr lang="en-US" dirty="0" err="1"/>
              <a:t>eliberează</a:t>
            </a:r>
            <a:r>
              <a:rPr lang="en-US" dirty="0"/>
              <a:t> </a:t>
            </a:r>
            <a:r>
              <a:rPr lang="en-US" dirty="0" err="1"/>
              <a:t>aproximativ</a:t>
            </a:r>
            <a:r>
              <a:rPr lang="en-US" dirty="0"/>
              <a:t> 4000 de </a:t>
            </a:r>
            <a:r>
              <a:rPr lang="en-US" dirty="0" err="1"/>
              <a:t>substanțe</a:t>
            </a:r>
            <a:r>
              <a:rPr lang="en-US" dirty="0"/>
              <a:t> </a:t>
            </a:r>
            <a:r>
              <a:rPr lang="en-US" dirty="0" err="1"/>
              <a:t>chimice</a:t>
            </a:r>
            <a:r>
              <a:rPr lang="en-US" dirty="0"/>
              <a:t>, </a:t>
            </a:r>
            <a:r>
              <a:rPr lang="en-US" dirty="0" err="1"/>
              <a:t>dintre</a:t>
            </a:r>
            <a:r>
              <a:rPr lang="en-US" dirty="0"/>
              <a:t> care 480 </a:t>
            </a:r>
            <a:r>
              <a:rPr lang="en-US" dirty="0" err="1"/>
              <a:t>sunt</a:t>
            </a:r>
            <a:r>
              <a:rPr lang="en-US" dirty="0"/>
              <a:t> </a:t>
            </a:r>
            <a:r>
              <a:rPr lang="en-US" dirty="0" err="1"/>
              <a:t>toxice</a:t>
            </a:r>
            <a:r>
              <a:rPr lang="en-US" dirty="0"/>
              <a:t>, </a:t>
            </a:r>
            <a:r>
              <a:rPr lang="en-US" dirty="0" err="1"/>
              <a:t>iar</a:t>
            </a:r>
            <a:r>
              <a:rPr lang="en-US" dirty="0"/>
              <a:t> 40 </a:t>
            </a:r>
            <a:r>
              <a:rPr lang="en-US" dirty="0" err="1"/>
              <a:t>cancerigene</a:t>
            </a:r>
            <a:r>
              <a:rPr lang="en-US" dirty="0"/>
              <a:t>. </a:t>
            </a:r>
            <a:r>
              <a:rPr lang="ro-RO" dirty="0" smtClean="0"/>
              <a:t> </a:t>
            </a:r>
          </a:p>
          <a:p>
            <a:pPr marL="0" indent="0" algn="just">
              <a:buNone/>
            </a:pPr>
            <a:r>
              <a:rPr lang="ro-RO" dirty="0" smtClean="0"/>
              <a:t>Boli cauzate de consumul de tutun:</a:t>
            </a:r>
            <a:endParaRPr lang="ro-RO" dirty="0"/>
          </a:p>
          <a:p>
            <a:pPr algn="just"/>
            <a:r>
              <a:rPr lang="ro-RO" dirty="0"/>
              <a:t>-boli respiratorii (</a:t>
            </a:r>
            <a:r>
              <a:rPr lang="ro-RO" dirty="0">
                <a:solidFill>
                  <a:srgbClr val="C00000"/>
                </a:solidFill>
              </a:rPr>
              <a:t>bronșită cronică, emfizem pulmonar</a:t>
            </a:r>
            <a:r>
              <a:rPr lang="ro-RO" dirty="0"/>
              <a:t>)</a:t>
            </a:r>
          </a:p>
          <a:p>
            <a:pPr algn="just"/>
            <a:r>
              <a:rPr lang="ro-RO" dirty="0"/>
              <a:t>-boli cardiovasculare (</a:t>
            </a:r>
            <a:r>
              <a:rPr lang="ro-RO" dirty="0">
                <a:solidFill>
                  <a:srgbClr val="C00000"/>
                </a:solidFill>
              </a:rPr>
              <a:t>hipertensiune arterială, infarct, ictus cerebral</a:t>
            </a:r>
            <a:r>
              <a:rPr lang="ro-RO" dirty="0"/>
              <a:t>)</a:t>
            </a:r>
          </a:p>
          <a:p>
            <a:pPr algn="just"/>
            <a:r>
              <a:rPr lang="ro-RO" dirty="0"/>
              <a:t>-</a:t>
            </a:r>
            <a:r>
              <a:rPr lang="ro-RO" dirty="0">
                <a:solidFill>
                  <a:srgbClr val="C00000"/>
                </a:solidFill>
              </a:rPr>
              <a:t>cancer la plămâni, gură, esofag, vezica urinară</a:t>
            </a:r>
            <a:r>
              <a:rPr lang="ro-RO" dirty="0" smtClean="0">
                <a:solidFill>
                  <a:srgbClr val="C00000"/>
                </a:solidFill>
              </a:rPr>
              <a:t>.</a:t>
            </a:r>
          </a:p>
          <a:p>
            <a:pPr algn="just"/>
            <a:r>
              <a:rPr lang="en-US" dirty="0" err="1"/>
              <a:t>Speranța</a:t>
            </a:r>
            <a:r>
              <a:rPr lang="en-US" dirty="0"/>
              <a:t> de </a:t>
            </a:r>
            <a:r>
              <a:rPr lang="en-US" dirty="0" err="1"/>
              <a:t>viață</a:t>
            </a:r>
            <a:r>
              <a:rPr lang="en-US" dirty="0"/>
              <a:t> a </a:t>
            </a:r>
            <a:r>
              <a:rPr lang="en-US" dirty="0" err="1"/>
              <a:t>fumătorilor</a:t>
            </a:r>
            <a:r>
              <a:rPr lang="en-US" dirty="0"/>
              <a:t> </a:t>
            </a:r>
            <a:r>
              <a:rPr lang="en-US" dirty="0" err="1"/>
              <a:t>scade</a:t>
            </a:r>
            <a:r>
              <a:rPr lang="en-US" dirty="0"/>
              <a:t> cu 10 </a:t>
            </a:r>
            <a:r>
              <a:rPr lang="en-US" dirty="0" err="1"/>
              <a:t>ani</a:t>
            </a:r>
            <a:r>
              <a:rPr lang="en-US" dirty="0"/>
              <a:t>. </a:t>
            </a:r>
            <a:r>
              <a:rPr lang="en-US" dirty="0" err="1"/>
              <a:t>Fiecare</a:t>
            </a:r>
            <a:r>
              <a:rPr lang="en-US" dirty="0"/>
              <a:t> </a:t>
            </a:r>
            <a:r>
              <a:rPr lang="en-US" dirty="0" err="1"/>
              <a:t>țigară</a:t>
            </a:r>
            <a:r>
              <a:rPr lang="en-US" dirty="0"/>
              <a:t> </a:t>
            </a:r>
            <a:r>
              <a:rPr lang="en-US" dirty="0" err="1"/>
              <a:t>scade</a:t>
            </a:r>
            <a:r>
              <a:rPr lang="en-US" dirty="0"/>
              <a:t> </a:t>
            </a:r>
            <a:r>
              <a:rPr lang="en-US" dirty="0" err="1"/>
              <a:t>speranța</a:t>
            </a:r>
            <a:r>
              <a:rPr lang="en-US" dirty="0"/>
              <a:t> de </a:t>
            </a:r>
            <a:r>
              <a:rPr lang="en-US" dirty="0" err="1"/>
              <a:t>viață</a:t>
            </a:r>
            <a:r>
              <a:rPr lang="en-US" dirty="0"/>
              <a:t> cu </a:t>
            </a:r>
            <a:r>
              <a:rPr lang="en-US" dirty="0" err="1"/>
              <a:t>aproximativ</a:t>
            </a:r>
            <a:r>
              <a:rPr lang="en-US" dirty="0"/>
              <a:t> 9-11 </a:t>
            </a:r>
            <a:r>
              <a:rPr lang="en-US" dirty="0" smtClean="0"/>
              <a:t>minute</a:t>
            </a:r>
            <a:r>
              <a:rPr lang="ro-RO" dirty="0" smtClean="0"/>
              <a:t>.</a:t>
            </a:r>
          </a:p>
          <a:p>
            <a:pPr algn="just"/>
            <a:r>
              <a:rPr lang="ro-RO" dirty="0" smtClean="0">
                <a:solidFill>
                  <a:srgbClr val="C00000"/>
                </a:solidFill>
              </a:rPr>
              <a:t>Statisticile arată că în anul 2002, patru milioane și jumătate de oameni au murit datorită fumatului și se preconiza că în anul 2005 numărul lor să ajungă la zece milioane. În zilele noastre fumează un miliard de oameni...</a:t>
            </a:r>
            <a:endParaRPr lang="ro-RO" dirty="0">
              <a:solidFill>
                <a:srgbClr val="C00000"/>
              </a:solidFill>
            </a:endParaRPr>
          </a:p>
          <a:p>
            <a:pPr algn="just"/>
            <a:endParaRPr lang="ro-RO" dirty="0"/>
          </a:p>
        </p:txBody>
      </p:sp>
    </p:spTree>
    <p:extLst>
      <p:ext uri="{BB962C8B-B14F-4D97-AF65-F5344CB8AC3E}">
        <p14:creationId xmlns:p14="http://schemas.microsoft.com/office/powerpoint/2010/main" val="131226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umatul ucid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772" y="469557"/>
            <a:ext cx="7241060" cy="3385752"/>
          </a:xfrm>
          <a:prstGeom prst="rect">
            <a:avLst/>
          </a:prstGeom>
          <a:noFill/>
          <a:ln>
            <a:noFill/>
          </a:ln>
        </p:spPr>
      </p:pic>
      <p:pic>
        <p:nvPicPr>
          <p:cNvPr id="3" name="Picture 2"/>
          <p:cNvPicPr/>
          <p:nvPr/>
        </p:nvPicPr>
        <p:blipFill>
          <a:blip r:embed="rId3" cstate="print"/>
          <a:stretch>
            <a:fillRect/>
          </a:stretch>
        </p:blipFill>
        <p:spPr>
          <a:xfrm>
            <a:off x="6895070" y="2508423"/>
            <a:ext cx="4374291" cy="3842950"/>
          </a:xfrm>
          <a:prstGeom prst="rect">
            <a:avLst/>
          </a:prstGeom>
        </p:spPr>
      </p:pic>
    </p:spTree>
    <p:extLst>
      <p:ext uri="{BB962C8B-B14F-4D97-AF65-F5344CB8AC3E}">
        <p14:creationId xmlns:p14="http://schemas.microsoft.com/office/powerpoint/2010/main" val="188645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3. Efectele consumului de droguri</a:t>
            </a:r>
            <a:endParaRPr lang="ro-RO" dirty="0"/>
          </a:p>
        </p:txBody>
      </p:sp>
      <p:sp>
        <p:nvSpPr>
          <p:cNvPr id="3" name="Content Placeholder 2"/>
          <p:cNvSpPr>
            <a:spLocks noGrp="1"/>
          </p:cNvSpPr>
          <p:nvPr>
            <p:ph idx="1"/>
          </p:nvPr>
        </p:nvSpPr>
        <p:spPr/>
        <p:txBody>
          <a:bodyPr>
            <a:normAutofit lnSpcReduction="10000"/>
          </a:bodyPr>
          <a:lstStyle/>
          <a:p>
            <a:pPr algn="just"/>
            <a:r>
              <a:rPr lang="ro-RO" dirty="0"/>
              <a:t>Pe lângă starea de relaxare, sentimentul de detașarea de problemele lumii reale, plăcerea intensă ce poate dura până la câteva ore, efectele negative </a:t>
            </a:r>
            <a:r>
              <a:rPr lang="ro-RO" dirty="0" smtClean="0"/>
              <a:t>sunt adicția </a:t>
            </a:r>
            <a:r>
              <a:rPr lang="ro-RO" dirty="0"/>
              <a:t>psihică și fizică, fuga de rezolvarea problemelor reale, boli și probleme comportamentale.</a:t>
            </a:r>
          </a:p>
          <a:p>
            <a:pPr marL="0" indent="0" algn="just">
              <a:spcBef>
                <a:spcPts val="0"/>
              </a:spcBef>
              <a:buNone/>
            </a:pPr>
            <a:r>
              <a:rPr lang="ro-RO" dirty="0"/>
              <a:t>Bolile ce pot să </a:t>
            </a:r>
            <a:r>
              <a:rPr lang="ro-RO" dirty="0" smtClean="0"/>
              <a:t>apară:</a:t>
            </a:r>
          </a:p>
          <a:p>
            <a:pPr algn="just">
              <a:spcBef>
                <a:spcPts val="0"/>
              </a:spcBef>
            </a:pPr>
            <a:r>
              <a:rPr lang="ro-RO" dirty="0" smtClean="0"/>
              <a:t>boli </a:t>
            </a:r>
            <a:r>
              <a:rPr lang="ro-RO" dirty="0"/>
              <a:t>cardiovasculare de la </a:t>
            </a:r>
            <a:r>
              <a:rPr lang="ro-RO" dirty="0">
                <a:solidFill>
                  <a:srgbClr val="C00000"/>
                </a:solidFill>
              </a:rPr>
              <a:t>tulburări de ritm cardiac și ischemie până la stop  cardiorespirator</a:t>
            </a:r>
          </a:p>
          <a:p>
            <a:pPr algn="just">
              <a:spcBef>
                <a:spcPts val="0"/>
              </a:spcBef>
            </a:pPr>
            <a:r>
              <a:rPr lang="ro-RO" dirty="0" smtClean="0">
                <a:solidFill>
                  <a:srgbClr val="C00000"/>
                </a:solidFill>
              </a:rPr>
              <a:t>cefalee</a:t>
            </a:r>
            <a:r>
              <a:rPr lang="ro-RO" dirty="0">
                <a:solidFill>
                  <a:srgbClr val="C00000"/>
                </a:solidFill>
              </a:rPr>
              <a:t>, greață, dureri abdominale</a:t>
            </a:r>
          </a:p>
          <a:p>
            <a:pPr algn="just">
              <a:spcBef>
                <a:spcPts val="0"/>
              </a:spcBef>
            </a:pPr>
            <a:r>
              <a:rPr lang="ro-RO" dirty="0" smtClean="0">
                <a:solidFill>
                  <a:srgbClr val="C00000"/>
                </a:solidFill>
              </a:rPr>
              <a:t>alterări </a:t>
            </a:r>
            <a:r>
              <a:rPr lang="ro-RO" dirty="0">
                <a:solidFill>
                  <a:srgbClr val="C00000"/>
                </a:solidFill>
              </a:rPr>
              <a:t>ale stării de conștiență, crize epileptice</a:t>
            </a:r>
          </a:p>
          <a:p>
            <a:pPr algn="just">
              <a:spcBef>
                <a:spcPts val="0"/>
              </a:spcBef>
            </a:pPr>
            <a:r>
              <a:rPr lang="ro-RO" dirty="0" smtClean="0">
                <a:solidFill>
                  <a:srgbClr val="C00000"/>
                </a:solidFill>
              </a:rPr>
              <a:t>slăbirea </a:t>
            </a:r>
            <a:r>
              <a:rPr lang="ro-RO" dirty="0">
                <a:solidFill>
                  <a:srgbClr val="C00000"/>
                </a:solidFill>
              </a:rPr>
              <a:t>sistemului imunitar, creșterea riscului infecțiilor</a:t>
            </a:r>
          </a:p>
          <a:p>
            <a:pPr algn="just">
              <a:spcBef>
                <a:spcPts val="0"/>
              </a:spcBef>
            </a:pPr>
            <a:r>
              <a:rPr lang="ro-RO" dirty="0" smtClean="0">
                <a:solidFill>
                  <a:srgbClr val="C00000"/>
                </a:solidFill>
              </a:rPr>
              <a:t>afectarea </a:t>
            </a:r>
            <a:r>
              <a:rPr lang="ro-RO" dirty="0">
                <a:solidFill>
                  <a:srgbClr val="C00000"/>
                </a:solidFill>
              </a:rPr>
              <a:t>funcțiilor ficatului până la pierderea acestora</a:t>
            </a:r>
          </a:p>
          <a:p>
            <a:pPr algn="just">
              <a:spcBef>
                <a:spcPts val="0"/>
              </a:spcBef>
            </a:pPr>
            <a:r>
              <a:rPr lang="ro-RO" dirty="0" smtClean="0">
                <a:solidFill>
                  <a:srgbClr val="C00000"/>
                </a:solidFill>
              </a:rPr>
              <a:t>crize</a:t>
            </a:r>
            <a:r>
              <a:rPr lang="ro-RO" dirty="0">
                <a:solidFill>
                  <a:srgbClr val="C00000"/>
                </a:solidFill>
              </a:rPr>
              <a:t>, atacuri </a:t>
            </a:r>
            <a:r>
              <a:rPr lang="ro-RO" dirty="0" smtClean="0">
                <a:solidFill>
                  <a:srgbClr val="C00000"/>
                </a:solidFill>
              </a:rPr>
              <a:t>cerebrale și </a:t>
            </a:r>
            <a:r>
              <a:rPr lang="ro-RO" dirty="0">
                <a:solidFill>
                  <a:srgbClr val="C00000"/>
                </a:solidFill>
              </a:rPr>
              <a:t>deteiorarea cerebrală extinsă, probleme de memorie, atenție, de natură decizională, confuzia mentală și afecțiuni permanente ale creierului</a:t>
            </a:r>
          </a:p>
          <a:p>
            <a:pPr algn="just">
              <a:spcBef>
                <a:spcPts val="0"/>
              </a:spcBef>
            </a:pPr>
            <a:r>
              <a:rPr lang="ro-RO" dirty="0" smtClean="0">
                <a:solidFill>
                  <a:srgbClr val="C00000"/>
                </a:solidFill>
              </a:rPr>
              <a:t>probleme </a:t>
            </a:r>
            <a:r>
              <a:rPr lang="ro-RO" dirty="0">
                <a:solidFill>
                  <a:srgbClr val="C00000"/>
                </a:solidFill>
              </a:rPr>
              <a:t>comporamentale: agresivitatea, paranoia, halucinațiile, dependența, judecata defectoasă, impulsivitatea, pierderea controlului.</a:t>
            </a:r>
          </a:p>
        </p:txBody>
      </p:sp>
    </p:spTree>
    <p:extLst>
      <p:ext uri="{BB962C8B-B14F-4D97-AF65-F5344CB8AC3E}">
        <p14:creationId xmlns:p14="http://schemas.microsoft.com/office/powerpoint/2010/main" val="370516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Factori de risc ai consumlui de alcool, tutun, droguri</a:t>
            </a:r>
            <a:endParaRPr lang="ro-RO" dirty="0"/>
          </a:p>
        </p:txBody>
      </p:sp>
      <p:sp>
        <p:nvSpPr>
          <p:cNvPr id="3" name="Content Placeholder 2"/>
          <p:cNvSpPr>
            <a:spLocks noGrp="1"/>
          </p:cNvSpPr>
          <p:nvPr>
            <p:ph idx="1"/>
          </p:nvPr>
        </p:nvSpPr>
        <p:spPr/>
        <p:txBody>
          <a:bodyPr>
            <a:normAutofit lnSpcReduction="10000"/>
          </a:bodyPr>
          <a:lstStyle/>
          <a:p>
            <a:pPr algn="just"/>
            <a:r>
              <a:rPr lang="ro-RO" sz="2400" dirty="0" smtClean="0"/>
              <a:t>proveniența </a:t>
            </a:r>
            <a:r>
              <a:rPr lang="ro-RO" sz="2400" dirty="0"/>
              <a:t>copiilor dintr-o familie care consumă alcool, tutun, droguri</a:t>
            </a:r>
          </a:p>
          <a:p>
            <a:pPr algn="just"/>
            <a:r>
              <a:rPr lang="ro-RO" sz="2400" dirty="0" smtClean="0"/>
              <a:t>influența </a:t>
            </a:r>
            <a:r>
              <a:rPr lang="ro-RO" sz="2400" dirty="0"/>
              <a:t>grupului de prieteni</a:t>
            </a:r>
          </a:p>
          <a:p>
            <a:pPr algn="just"/>
            <a:r>
              <a:rPr lang="ro-RO" sz="2400" dirty="0" smtClean="0"/>
              <a:t>eșecurile </a:t>
            </a:r>
            <a:r>
              <a:rPr lang="ro-RO" sz="2400" dirty="0"/>
              <a:t>școlare</a:t>
            </a:r>
          </a:p>
          <a:p>
            <a:pPr algn="just"/>
            <a:r>
              <a:rPr lang="ro-RO" sz="2400" dirty="0" smtClean="0"/>
              <a:t>metode </a:t>
            </a:r>
            <a:r>
              <a:rPr lang="ro-RO" sz="2400" dirty="0"/>
              <a:t>slabe de educare familială</a:t>
            </a:r>
          </a:p>
          <a:p>
            <a:pPr algn="just"/>
            <a:r>
              <a:rPr lang="ro-RO" sz="2400" dirty="0" smtClean="0"/>
              <a:t>atașamentul </a:t>
            </a:r>
            <a:r>
              <a:rPr lang="ro-RO" sz="2400" dirty="0"/>
              <a:t>și motivația scăzută pentru școală</a:t>
            </a:r>
          </a:p>
          <a:p>
            <a:pPr algn="just"/>
            <a:r>
              <a:rPr lang="ro-RO" sz="2400" dirty="0" smtClean="0"/>
              <a:t>labilitatea </a:t>
            </a:r>
            <a:r>
              <a:rPr lang="ro-RO" sz="2400" dirty="0"/>
              <a:t>psihică</a:t>
            </a:r>
          </a:p>
          <a:p>
            <a:pPr algn="just"/>
            <a:r>
              <a:rPr lang="ro-RO" sz="2400" dirty="0" smtClean="0"/>
              <a:t>lipsa </a:t>
            </a:r>
            <a:r>
              <a:rPr lang="ro-RO" sz="2400" dirty="0"/>
              <a:t>personalității</a:t>
            </a:r>
          </a:p>
          <a:p>
            <a:pPr algn="just"/>
            <a:r>
              <a:rPr lang="ro-RO" sz="2400" dirty="0" smtClean="0"/>
              <a:t>puterea </a:t>
            </a:r>
            <a:r>
              <a:rPr lang="ro-RO" sz="2400" dirty="0"/>
              <a:t>de atracție a mediului negativ.</a:t>
            </a:r>
          </a:p>
          <a:p>
            <a:endParaRPr lang="ro-RO" dirty="0"/>
          </a:p>
        </p:txBody>
      </p:sp>
    </p:spTree>
    <p:extLst>
      <p:ext uri="{BB962C8B-B14F-4D97-AF65-F5344CB8AC3E}">
        <p14:creationId xmlns:p14="http://schemas.microsoft.com/office/powerpoint/2010/main" val="3644436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170</TotalTime>
  <Words>1503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Rockwell</vt:lpstr>
      <vt:lpstr>Rockwell Condensed</vt:lpstr>
      <vt:lpstr>Wingdings</vt:lpstr>
      <vt:lpstr>Wood Type</vt:lpstr>
      <vt:lpstr>Provocărle tinereții și libertatea duhului</vt:lpstr>
      <vt:lpstr>I. Dependența:  1. alcool  2. tutun  3. droguri II. libertatea duhului</vt:lpstr>
      <vt:lpstr>I. Dependența</vt:lpstr>
      <vt:lpstr>1. Efectele consumului de alcool</vt:lpstr>
      <vt:lpstr>PowerPoint Presentation</vt:lpstr>
      <vt:lpstr>2. Efectele fumatului</vt:lpstr>
      <vt:lpstr>PowerPoint Presentation</vt:lpstr>
      <vt:lpstr>3. Efectele consumului de droguri</vt:lpstr>
      <vt:lpstr>Factori de risc ai consumlui de alcool, tutun, droguri</vt:lpstr>
      <vt:lpstr>REPERE biblice</vt:lpstr>
      <vt:lpstr>II. Libertatea duhului</vt:lpstr>
      <vt:lpstr>Libertatea și Tipurile ei </vt:lpstr>
      <vt:lpstr>Libertate și păcat</vt:lpstr>
      <vt:lpstr>Biserica, spațiul dezvoltării adevăratei libertăți</vt:lpstr>
      <vt:lpstr>În loc de 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Provocărle tinereții și libertatea duhului</dc:title>
  <dc:creator>tutuivioleta@gmail.com</dc:creator>
  <cp:lastModifiedBy>tutuivioleta@gmail.com</cp:lastModifiedBy>
  <cp:revision>23</cp:revision>
  <dcterms:created xsi:type="dcterms:W3CDTF">2019-08-19T07:15:44Z</dcterms:created>
  <dcterms:modified xsi:type="dcterms:W3CDTF">2019-08-20T08:33:15Z</dcterms:modified>
</cp:coreProperties>
</file>