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 id="269" r:id="rId15"/>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3E51004-BBAF-4DD6-9A62-E310F14384A0}" type="datetimeFigureOut">
              <a:rPr lang="ro-RO" smtClean="0"/>
              <a:t>02.10.2019</a:t>
            </a:fld>
            <a:endParaRPr lang="ro-RO"/>
          </a:p>
        </p:txBody>
      </p:sp>
      <p:sp>
        <p:nvSpPr>
          <p:cNvPr id="2" name="Footer Placeholder 1"/>
          <p:cNvSpPr>
            <a:spLocks noGrp="1"/>
          </p:cNvSpPr>
          <p:nvPr>
            <p:ph type="ftr" sz="quarter" idx="11"/>
          </p:nvPr>
        </p:nvSpPr>
        <p:spPr/>
        <p:txBody>
          <a:bodyPr/>
          <a:lstStyle/>
          <a:p>
            <a:endParaRPr lang="ro-RO"/>
          </a:p>
        </p:txBody>
      </p:sp>
      <p:sp>
        <p:nvSpPr>
          <p:cNvPr id="15" name="Slide Number Placeholder 14"/>
          <p:cNvSpPr>
            <a:spLocks noGrp="1"/>
          </p:cNvSpPr>
          <p:nvPr>
            <p:ph type="sldNum" sz="quarter" idx="12"/>
          </p:nvPr>
        </p:nvSpPr>
        <p:spPr>
          <a:xfrm>
            <a:off x="8229600" y="6473952"/>
            <a:ext cx="758952" cy="246888"/>
          </a:xfrm>
        </p:spPr>
        <p:txBody>
          <a:bodyPr/>
          <a:lstStyle/>
          <a:p>
            <a:fld id="{7F2ACB1F-95C0-4CE4-8540-C2B336983CF3}" type="slidenum">
              <a:rPr lang="ro-RO" smtClean="0"/>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E51004-BBAF-4DD6-9A62-E310F14384A0}" type="datetimeFigureOut">
              <a:rPr lang="ro-RO" smtClean="0"/>
              <a:t>02.10.2019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7F2ACB1F-95C0-4CE4-8540-C2B336983CF3}"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E51004-BBAF-4DD6-9A62-E310F14384A0}" type="datetimeFigureOut">
              <a:rPr lang="ro-RO" smtClean="0"/>
              <a:t>02.10.2019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7F2ACB1F-95C0-4CE4-8540-C2B336983CF3}"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3E51004-BBAF-4DD6-9A62-E310F14384A0}" type="datetimeFigureOut">
              <a:rPr lang="ro-RO" smtClean="0"/>
              <a:t>02.10.2019</a:t>
            </a:fld>
            <a:endParaRPr lang="ro-RO"/>
          </a:p>
        </p:txBody>
      </p:sp>
      <p:sp>
        <p:nvSpPr>
          <p:cNvPr id="19" name="Footer Placeholder 18"/>
          <p:cNvSpPr>
            <a:spLocks noGrp="1"/>
          </p:cNvSpPr>
          <p:nvPr>
            <p:ph type="ftr" sz="quarter" idx="11"/>
          </p:nvPr>
        </p:nvSpPr>
        <p:spPr>
          <a:xfrm>
            <a:off x="3581400" y="76200"/>
            <a:ext cx="2895600" cy="288925"/>
          </a:xfrm>
        </p:spPr>
        <p:txBody>
          <a:bodyPr/>
          <a:lstStyle/>
          <a:p>
            <a:endParaRPr lang="ro-RO"/>
          </a:p>
        </p:txBody>
      </p:sp>
      <p:sp>
        <p:nvSpPr>
          <p:cNvPr id="16" name="Slide Number Placeholder 15"/>
          <p:cNvSpPr>
            <a:spLocks noGrp="1"/>
          </p:cNvSpPr>
          <p:nvPr>
            <p:ph type="sldNum" sz="quarter" idx="12"/>
          </p:nvPr>
        </p:nvSpPr>
        <p:spPr>
          <a:xfrm>
            <a:off x="8229600" y="6473952"/>
            <a:ext cx="758952" cy="246888"/>
          </a:xfrm>
        </p:spPr>
        <p:txBody>
          <a:bodyPr/>
          <a:lstStyle/>
          <a:p>
            <a:fld id="{7F2ACB1F-95C0-4CE4-8540-C2B336983CF3}" type="slidenum">
              <a:rPr lang="ro-RO" smtClean="0"/>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F3E51004-BBAF-4DD6-9A62-E310F14384A0}" type="datetimeFigureOut">
              <a:rPr lang="ro-RO" smtClean="0"/>
              <a:t>02.10.2019</a:t>
            </a:fld>
            <a:endParaRPr lang="ro-RO"/>
          </a:p>
        </p:txBody>
      </p:sp>
      <p:sp>
        <p:nvSpPr>
          <p:cNvPr id="11" name="Footer Placeholder 10"/>
          <p:cNvSpPr>
            <a:spLocks noGrp="1"/>
          </p:cNvSpPr>
          <p:nvPr>
            <p:ph type="ftr" sz="quarter" idx="11"/>
          </p:nvPr>
        </p:nvSpPr>
        <p:spPr/>
        <p:txBody>
          <a:bodyPr/>
          <a:lstStyle/>
          <a:p>
            <a:endParaRPr lang="ro-RO"/>
          </a:p>
        </p:txBody>
      </p:sp>
      <p:sp>
        <p:nvSpPr>
          <p:cNvPr id="16" name="Slide Number Placeholder 15"/>
          <p:cNvSpPr>
            <a:spLocks noGrp="1"/>
          </p:cNvSpPr>
          <p:nvPr>
            <p:ph type="sldNum" sz="quarter" idx="12"/>
          </p:nvPr>
        </p:nvSpPr>
        <p:spPr/>
        <p:txBody>
          <a:bodyPr/>
          <a:lstStyle/>
          <a:p>
            <a:fld id="{7F2ACB1F-95C0-4CE4-8540-C2B336983CF3}" type="slidenum">
              <a:rPr lang="ro-RO" smtClean="0"/>
              <a:t>‹#›</a:t>
            </a:fld>
            <a:endParaRPr lang="ro-RO"/>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F3E51004-BBAF-4DD6-9A62-E310F14384A0}" type="datetimeFigureOut">
              <a:rPr lang="ro-RO" smtClean="0"/>
              <a:t>02.10.2019</a:t>
            </a:fld>
            <a:endParaRPr lang="ro-RO"/>
          </a:p>
        </p:txBody>
      </p:sp>
      <p:sp>
        <p:nvSpPr>
          <p:cNvPr id="10" name="Footer Placeholder 9"/>
          <p:cNvSpPr>
            <a:spLocks noGrp="1"/>
          </p:cNvSpPr>
          <p:nvPr>
            <p:ph type="ftr" sz="quarter" idx="11"/>
          </p:nvPr>
        </p:nvSpPr>
        <p:spPr/>
        <p:txBody>
          <a:bodyPr/>
          <a:lstStyle/>
          <a:p>
            <a:endParaRPr lang="ro-RO"/>
          </a:p>
        </p:txBody>
      </p:sp>
      <p:sp>
        <p:nvSpPr>
          <p:cNvPr id="31" name="Slide Number Placeholder 30"/>
          <p:cNvSpPr>
            <a:spLocks noGrp="1"/>
          </p:cNvSpPr>
          <p:nvPr>
            <p:ph type="sldNum" sz="quarter" idx="12"/>
          </p:nvPr>
        </p:nvSpPr>
        <p:spPr/>
        <p:txBody>
          <a:bodyPr/>
          <a:lstStyle/>
          <a:p>
            <a:fld id="{7F2ACB1F-95C0-4CE4-8540-C2B336983CF3}" type="slidenum">
              <a:rPr lang="ro-RO" smtClean="0"/>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F3E51004-BBAF-4DD6-9A62-E310F14384A0}" type="datetimeFigureOut">
              <a:rPr lang="ro-RO" smtClean="0"/>
              <a:t>02.10.2019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a:xfrm>
            <a:off x="8229600" y="6477000"/>
            <a:ext cx="762000" cy="246888"/>
          </a:xfrm>
        </p:spPr>
        <p:txBody>
          <a:bodyPr/>
          <a:lstStyle/>
          <a:p>
            <a:fld id="{7F2ACB1F-95C0-4CE4-8540-C2B336983CF3}" type="slidenum">
              <a:rPr lang="ro-RO" smtClean="0"/>
              <a:t>‹#›</a:t>
            </a:fld>
            <a:endParaRPr lang="ro-RO"/>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3E51004-BBAF-4DD6-9A62-E310F14384A0}" type="datetimeFigureOut">
              <a:rPr lang="ro-RO" smtClean="0"/>
              <a:t>02.10.2019</a:t>
            </a:fld>
            <a:endParaRPr lang="ro-RO"/>
          </a:p>
        </p:txBody>
      </p:sp>
      <p:sp>
        <p:nvSpPr>
          <p:cNvPr id="21" name="Footer Placeholder 20"/>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7F2ACB1F-95C0-4CE4-8540-C2B336983CF3}" type="slidenum">
              <a:rPr lang="ro-RO" smtClean="0"/>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3E51004-BBAF-4DD6-9A62-E310F14384A0}" type="datetimeFigureOut">
              <a:rPr lang="ro-RO" smtClean="0"/>
              <a:t>02.10.2019</a:t>
            </a:fld>
            <a:endParaRPr lang="ro-RO"/>
          </a:p>
        </p:txBody>
      </p:sp>
      <p:sp>
        <p:nvSpPr>
          <p:cNvPr id="24" name="Footer Placeholder 23"/>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7F2ACB1F-95C0-4CE4-8540-C2B336983CF3}"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3E51004-BBAF-4DD6-9A62-E310F14384A0}" type="datetimeFigureOut">
              <a:rPr lang="ro-RO" smtClean="0"/>
              <a:t>02.10.2019</a:t>
            </a:fld>
            <a:endParaRPr lang="ro-RO"/>
          </a:p>
        </p:txBody>
      </p:sp>
      <p:sp>
        <p:nvSpPr>
          <p:cNvPr id="29" name="Footer Placeholder 28"/>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7F2ACB1F-95C0-4CE4-8540-C2B336983CF3}" type="slidenum">
              <a:rPr lang="ro-RO" smtClean="0"/>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F3E51004-BBAF-4DD6-9A62-E310F14384A0}" type="datetimeFigureOut">
              <a:rPr lang="ro-RO" smtClean="0"/>
              <a:t>02.10.2019</a:t>
            </a:fld>
            <a:endParaRPr lang="ro-RO"/>
          </a:p>
        </p:txBody>
      </p:sp>
      <p:sp>
        <p:nvSpPr>
          <p:cNvPr id="5" name="Footer Placeholder 4"/>
          <p:cNvSpPr>
            <a:spLocks noGrp="1"/>
          </p:cNvSpPr>
          <p:nvPr>
            <p:ph type="ftr" sz="quarter" idx="11"/>
          </p:nvPr>
        </p:nvSpPr>
        <p:spPr/>
        <p:txBody>
          <a:bodyPr/>
          <a:lstStyle/>
          <a:p>
            <a:endParaRPr lang="ro-RO"/>
          </a:p>
        </p:txBody>
      </p:sp>
      <p:sp>
        <p:nvSpPr>
          <p:cNvPr id="31" name="Slide Number Placeholder 30"/>
          <p:cNvSpPr>
            <a:spLocks noGrp="1"/>
          </p:cNvSpPr>
          <p:nvPr>
            <p:ph type="sldNum" sz="quarter" idx="12"/>
          </p:nvPr>
        </p:nvSpPr>
        <p:spPr/>
        <p:txBody>
          <a:bodyPr/>
          <a:lstStyle/>
          <a:p>
            <a:fld id="{7F2ACB1F-95C0-4CE4-8540-C2B336983CF3}" type="slidenum">
              <a:rPr lang="ro-RO" smtClean="0"/>
              <a:t>‹#›</a:t>
            </a:fld>
            <a:endParaRPr lang="ro-RO"/>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3E51004-BBAF-4DD6-9A62-E310F14384A0}" type="datetimeFigureOut">
              <a:rPr lang="ro-RO" smtClean="0"/>
              <a:t>02.10.2019</a:t>
            </a:fld>
            <a:endParaRPr lang="ro-RO"/>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o-RO"/>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F2ACB1F-95C0-4CE4-8540-C2B336983CF3}" type="slidenum">
              <a:rPr lang="ro-RO" smtClean="0"/>
              <a:t>‹#›</a:t>
            </a:fld>
            <a:endParaRPr lang="ro-RO"/>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facebook.com/sharer.php?u=https://ziarullumina.ro/theologica/patristica/ispitele-nu-ne-fac-vulnerabili-ne-arata-cum-suntem-de-fapt-58392.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36912"/>
            <a:ext cx="8458200" cy="1222375"/>
          </a:xfrm>
        </p:spPr>
        <p:txBody>
          <a:bodyPr>
            <a:noAutofit/>
          </a:bodyPr>
          <a:lstStyle/>
          <a:p>
            <a:pPr algn="ctr"/>
            <a:r>
              <a:rPr lang="ro-RO" sz="4000" dirty="0" smtClean="0"/>
              <a:t>Scrierile Sfinților Părinți, despre ispite</a:t>
            </a:r>
            <a:endParaRPr lang="ro-RO"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70856"/>
            <a:ext cx="8435280" cy="5687144"/>
          </a:xfrm>
        </p:spPr>
        <p:txBody>
          <a:bodyPr>
            <a:normAutofit fontScale="92500" lnSpcReduction="20000"/>
          </a:bodyPr>
          <a:lstStyle/>
          <a:p>
            <a:pPr>
              <a:buNone/>
            </a:pPr>
            <a:r>
              <a:rPr lang="ro-RO" dirty="0" smtClean="0"/>
              <a:t>           </a:t>
            </a:r>
            <a:r>
              <a:rPr lang="vi-VN" dirty="0" smtClean="0"/>
              <a:t>Din </a:t>
            </a:r>
            <a:r>
              <a:rPr lang="vi-VN" dirty="0"/>
              <a:t>afară sunt ispitele ce vin prin cele cinci simţuri, care sunt ferestrele sufletului. Mai ales prin vedere, prin auzire şi prin vorbire. Despre ispitele ce intră în inimă, proorocul Isaia spune: „Doamne, a intrat moartea prin ferestrele noastre“. Despre ochi, zice Mântuitorul: „Cela ce caută spre femeie spre a o pofti pe ea, iată, a preacurvit cu dânsa întru inima sa“ (Matei 5, 28). Iar despre vorbire, Apostolul Iacob susţine categoric: „De nu greşeşte cineva în cuvânt, acesta este bărbat desăvârşit, puternic a-şi înfrâna şi tot trupul“ (Iacob 3, 2)</a:t>
            </a:r>
          </a:p>
          <a:p>
            <a:pPr>
              <a:buNone/>
            </a:pPr>
            <a:r>
              <a:rPr lang="vi-VN" dirty="0">
                <a:hlinkClick r:id="rId2"/>
              </a:rPr>
              <a:t/>
            </a:r>
            <a:br>
              <a:rPr lang="vi-VN" dirty="0">
                <a:hlinkClick r:id="rId2"/>
              </a:rPr>
            </a:br>
            <a:endParaRPr lang="ro-RO"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ro-RO" sz="2800" dirty="0" smtClean="0">
                <a:solidFill>
                  <a:schemeClr val="tx1"/>
                </a:solidFill>
                <a:latin typeface="Times New Roman" pitchFamily="18" charset="0"/>
                <a:cs typeface="Times New Roman" pitchFamily="18" charset="0"/>
              </a:rPr>
              <a:t>         </a:t>
            </a:r>
            <a:r>
              <a:rPr lang="vi-VN" sz="2800" dirty="0" smtClean="0">
                <a:solidFill>
                  <a:schemeClr val="tx1"/>
                </a:solidFill>
                <a:latin typeface="Times New Roman" pitchFamily="18" charset="0"/>
                <a:cs typeface="Times New Roman" pitchFamily="18" charset="0"/>
              </a:rPr>
              <a:t>Războiul </a:t>
            </a:r>
            <a:r>
              <a:rPr lang="vi-VN" sz="2800" dirty="0">
                <a:solidFill>
                  <a:schemeClr val="tx1"/>
                </a:solidFill>
                <a:latin typeface="Times New Roman" pitchFamily="18" charset="0"/>
                <a:cs typeface="Times New Roman" pitchFamily="18" charset="0"/>
              </a:rPr>
              <a:t>nevăzut este mult mai greu decât cel obişnuit, lupta e mult mai încrâncenată. Gândeşte-te numai de câtă vreme luptă </a:t>
            </a:r>
            <a:r>
              <a:rPr lang="vi-VN" sz="2800" dirty="0" smtClean="0">
                <a:solidFill>
                  <a:schemeClr val="tx1"/>
                </a:solidFill>
                <a:latin typeface="Times New Roman" pitchFamily="18" charset="0"/>
                <a:cs typeface="Times New Roman" pitchFamily="18" charset="0"/>
              </a:rPr>
              <a:t>diavolul</a:t>
            </a:r>
            <a:r>
              <a:rPr lang="vi-VN" sz="2800" dirty="0">
                <a:solidFill>
                  <a:schemeClr val="tx1"/>
                </a:solidFill>
                <a:latin typeface="Times New Roman" pitchFamily="18" charset="0"/>
                <a:cs typeface="Times New Roman" pitchFamily="18" charset="0"/>
              </a:rPr>
              <a:t>, pentru cine </a:t>
            </a:r>
            <a:r>
              <a:rPr lang="vi-VN" sz="2800" dirty="0" smtClean="0">
                <a:solidFill>
                  <a:schemeClr val="tx1"/>
                </a:solidFill>
                <a:latin typeface="Times New Roman" pitchFamily="18" charset="0"/>
                <a:cs typeface="Times New Roman" pitchFamily="18" charset="0"/>
              </a:rPr>
              <a:t>s</a:t>
            </a:r>
            <a:r>
              <a:rPr lang="ro-RO" sz="2800" dirty="0" smtClean="0">
                <a:solidFill>
                  <a:schemeClr val="tx1"/>
                </a:solidFill>
                <a:latin typeface="Times New Roman" pitchFamily="18" charset="0"/>
                <a:cs typeface="Times New Roman" pitchFamily="18" charset="0"/>
              </a:rPr>
              <a:t>e lupta si pazeste-te</a:t>
            </a:r>
            <a:endParaRPr lang="ro-RO" sz="2800" dirty="0" smtClean="0">
              <a:solidFill>
                <a:schemeClr val="tx1"/>
              </a:solidFill>
              <a:latin typeface="Times New Roman" pitchFamily="18" charset="0"/>
              <a:cs typeface="Times New Roman" pitchFamily="18" charset="0"/>
            </a:endParaRPr>
          </a:p>
          <a:p>
            <a:pPr>
              <a:buNone/>
            </a:pPr>
            <a:r>
              <a:rPr lang="ro-RO" sz="2800" b="1" i="1" dirty="0" smtClean="0">
                <a:solidFill>
                  <a:schemeClr val="tx1"/>
                </a:solidFill>
                <a:latin typeface="Times New Roman" pitchFamily="18" charset="0"/>
                <a:cs typeface="Times New Roman" pitchFamily="18" charset="0"/>
              </a:rPr>
              <a:t>                         </a:t>
            </a:r>
            <a:r>
              <a:rPr lang="vi-VN" sz="2400" b="1" i="1" dirty="0" smtClean="0">
                <a:solidFill>
                  <a:schemeClr val="tx1"/>
                </a:solidFill>
                <a:latin typeface="Times New Roman" pitchFamily="18" charset="0"/>
                <a:cs typeface="Times New Roman" pitchFamily="18" charset="0"/>
              </a:rPr>
              <a:t>Sfântul </a:t>
            </a:r>
            <a:r>
              <a:rPr lang="vi-VN" sz="2400" b="1" i="1" dirty="0">
                <a:solidFill>
                  <a:schemeClr val="tx1"/>
                </a:solidFill>
                <a:latin typeface="Times New Roman" pitchFamily="18" charset="0"/>
                <a:cs typeface="Times New Roman" pitchFamily="18" charset="0"/>
              </a:rPr>
              <a:t>Ioan Gură de Aur</a:t>
            </a:r>
            <a:r>
              <a:rPr lang="vi-VN" sz="2800" b="1" i="1" dirty="0">
                <a:solidFill>
                  <a:schemeClr val="tx1"/>
                </a:solidFill>
                <a:latin typeface="Times New Roman" pitchFamily="18" charset="0"/>
                <a:cs typeface="Times New Roman" pitchFamily="18" charset="0"/>
              </a:rPr>
              <a:t>,</a:t>
            </a:r>
            <a:r>
              <a:rPr lang="vi-VN" sz="2800" dirty="0">
                <a:solidFill>
                  <a:schemeClr val="tx1"/>
                </a:solidFill>
                <a:latin typeface="Times New Roman" pitchFamily="18" charset="0"/>
                <a:cs typeface="Times New Roman" pitchFamily="18" charset="0"/>
              </a:rPr>
              <a:t> </a:t>
            </a:r>
            <a:r>
              <a:rPr lang="ro-RO" sz="2800" dirty="0" smtClean="0">
                <a:solidFill>
                  <a:schemeClr val="tx1"/>
                </a:solidFill>
                <a:latin typeface="Times New Roman" pitchFamily="18" charset="0"/>
                <a:cs typeface="Times New Roman" pitchFamily="18" charset="0"/>
              </a:rPr>
              <a:t>(</a:t>
            </a:r>
            <a:r>
              <a:rPr lang="vi-VN" sz="2800" i="1" dirty="0" smtClean="0">
                <a:solidFill>
                  <a:schemeClr val="tx1"/>
                </a:solidFill>
                <a:latin typeface="Times New Roman" pitchFamily="18" charset="0"/>
                <a:cs typeface="Times New Roman" pitchFamily="18" charset="0"/>
              </a:rPr>
              <a:t>Diavolul </a:t>
            </a:r>
            <a:r>
              <a:rPr lang="vi-VN" sz="2800" i="1" dirty="0">
                <a:solidFill>
                  <a:schemeClr val="tx1"/>
                </a:solidFill>
                <a:latin typeface="Times New Roman" pitchFamily="18" charset="0"/>
                <a:cs typeface="Times New Roman" pitchFamily="18" charset="0"/>
              </a:rPr>
              <a:t>și </a:t>
            </a:r>
            <a:r>
              <a:rPr lang="vi-VN" sz="2800" i="1" dirty="0" smtClean="0">
                <a:solidFill>
                  <a:schemeClr val="tx1"/>
                </a:solidFill>
                <a:latin typeface="Times New Roman" pitchFamily="18" charset="0"/>
                <a:cs typeface="Times New Roman" pitchFamily="18" charset="0"/>
              </a:rPr>
              <a:t>magia</a:t>
            </a:r>
            <a:r>
              <a:rPr lang="ro-RO" sz="2800" dirty="0" smtClean="0">
                <a:solidFill>
                  <a:schemeClr val="tx1"/>
                </a:solidFill>
                <a:latin typeface="Times New Roman" pitchFamily="18" charset="0"/>
                <a:cs typeface="Times New Roman" pitchFamily="18" charset="0"/>
              </a:rPr>
              <a:t>)</a:t>
            </a:r>
            <a:r>
              <a:rPr lang="vi-VN" sz="2800" dirty="0" smtClean="0">
                <a:solidFill>
                  <a:schemeClr val="tx1"/>
                </a:solidFill>
                <a:latin typeface="Times New Roman" pitchFamily="18" charset="0"/>
                <a:cs typeface="Times New Roman" pitchFamily="18" charset="0"/>
              </a:rPr>
              <a:t> </a:t>
            </a:r>
            <a:r>
              <a:rPr lang="vi-VN" sz="2800" dirty="0">
                <a:solidFill>
                  <a:schemeClr val="tx1"/>
                </a:solidFill>
                <a:latin typeface="Times New Roman" pitchFamily="18" charset="0"/>
                <a:cs typeface="Times New Roman" pitchFamily="18" charset="0"/>
              </a:rPr>
              <a:t/>
            </a:r>
            <a:br>
              <a:rPr lang="vi-VN" sz="2800" dirty="0">
                <a:solidFill>
                  <a:schemeClr val="tx1"/>
                </a:solidFill>
                <a:latin typeface="Times New Roman" pitchFamily="18" charset="0"/>
                <a:cs typeface="Times New Roman" pitchFamily="18" charset="0"/>
              </a:rPr>
            </a:br>
            <a:endParaRPr lang="ro-RO" sz="2800" dirty="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363272" cy="6597352"/>
          </a:xfrm>
        </p:spPr>
        <p:txBody>
          <a:bodyPr>
            <a:normAutofit fontScale="85000" lnSpcReduction="10000"/>
          </a:bodyPr>
          <a:lstStyle/>
          <a:p>
            <a:pPr>
              <a:buNone/>
            </a:pPr>
            <a:r>
              <a:rPr lang="ro-RO" dirty="0" smtClean="0">
                <a:latin typeface="Times New Roman" pitchFamily="18" charset="0"/>
                <a:cs typeface="Times New Roman" pitchFamily="18" charset="0"/>
              </a:rPr>
              <a:t>          C</a:t>
            </a:r>
            <a:r>
              <a:rPr lang="vi-VN" dirty="0" smtClean="0">
                <a:latin typeface="Times New Roman" pitchFamily="18" charset="0"/>
                <a:cs typeface="Times New Roman" pitchFamily="18" charset="0"/>
              </a:rPr>
              <a:t>âtă </a:t>
            </a:r>
            <a:r>
              <a:rPr lang="vi-VN" dirty="0">
                <a:latin typeface="Times New Roman" pitchFamily="18" charset="0"/>
                <a:cs typeface="Times New Roman" pitchFamily="18" charset="0"/>
              </a:rPr>
              <a:t>vreme există război şi există oştirile răului, câtă </a:t>
            </a:r>
            <a:r>
              <a:rPr lang="vi-VN" dirty="0" smtClean="0">
                <a:latin typeface="Times New Roman" pitchFamily="18" charset="0"/>
                <a:cs typeface="Times New Roman" pitchFamily="18" charset="0"/>
              </a:rPr>
              <a:t>vreme</a:t>
            </a:r>
            <a:r>
              <a:rPr lang="ro-RO"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începătoriile </a:t>
            </a:r>
            <a:r>
              <a:rPr lang="vi-VN" dirty="0">
                <a:latin typeface="Times New Roman" pitchFamily="18" charset="0"/>
                <a:cs typeface="Times New Roman" pitchFamily="18" charset="0"/>
              </a:rPr>
              <a:t>sunt netrupeşti, câtă vreme există stăpânitori ai lumii acesteia şi duhurile răutăţii, spune-mi, cum poţi să petreci bine, gustând din dulceţile vieţii, nepăsător la toate acestea? De ce eşti împrăştiat</a:t>
            </a:r>
            <a:r>
              <a:rPr lang="vi-VN"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a:p>
            <a:pPr>
              <a:buNone/>
            </a:pPr>
            <a:r>
              <a:rPr lang="ro-RO"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Să-şi </a:t>
            </a:r>
            <a:r>
              <a:rPr lang="vi-VN" dirty="0">
                <a:latin typeface="Times New Roman" pitchFamily="18" charset="0"/>
                <a:cs typeface="Times New Roman" pitchFamily="18" charset="0"/>
              </a:rPr>
              <a:t>spună fiecare sieşi toate acestea, în fiece zi, ori de câte ori se mânie sau se lasă pradă dorinţelor materiale şi ori de câte ori va căuta viaţa deşartă, cea a desfătării trupului. Să asculte ce spune fericitul Pavel: „Căci lupta noastră nu este împotriva trupului şi a sângelui, ci împotriva începătoriilor, împotriva stăpâniilor întunericului...” (Efeseni 6, 12). Războiul acesta nevăzut este mult mai greu decât cel obişnuit, lupta e mult mai încrâncenată. Gândeşte-te numai de câtă vreme luptă diavolul, pentru cine se luptă şi păzeşte-te!</a:t>
            </a:r>
          </a:p>
          <a:p>
            <a:pPr>
              <a:buNone/>
            </a:pPr>
            <a:r>
              <a:rPr lang="ro-RO" i="1" dirty="0" smtClean="0">
                <a:latin typeface="Times New Roman" pitchFamily="18" charset="0"/>
                <a:cs typeface="Times New Roman" pitchFamily="18" charset="0"/>
              </a:rPr>
              <a:t>                   </a:t>
            </a:r>
            <a:r>
              <a:rPr lang="vi-VN" b="1" i="1" dirty="0" smtClean="0">
                <a:latin typeface="Times New Roman" pitchFamily="18" charset="0"/>
                <a:cs typeface="Times New Roman" pitchFamily="18" charset="0"/>
              </a:rPr>
              <a:t>Sfântul </a:t>
            </a:r>
            <a:r>
              <a:rPr lang="vi-VN" b="1" i="1" dirty="0">
                <a:latin typeface="Times New Roman" pitchFamily="18" charset="0"/>
                <a:cs typeface="Times New Roman" pitchFamily="18" charset="0"/>
              </a:rPr>
              <a:t>Ioan Gură de Aur</a:t>
            </a:r>
            <a:r>
              <a:rPr lang="vi-VN" dirty="0" smtClean="0">
                <a:latin typeface="Times New Roman" pitchFamily="18" charset="0"/>
                <a:cs typeface="Times New Roman" pitchFamily="18" charset="0"/>
              </a:rPr>
              <a:t>,</a:t>
            </a:r>
            <a:r>
              <a:rPr lang="ro-RO" dirty="0" smtClean="0">
                <a:latin typeface="Times New Roman" pitchFamily="18" charset="0"/>
                <a:cs typeface="Times New Roman" pitchFamily="18" charset="0"/>
              </a:rPr>
              <a:t>(</a:t>
            </a:r>
            <a:r>
              <a:rPr lang="vi-VN" i="1" dirty="0" smtClean="0">
                <a:latin typeface="Times New Roman" pitchFamily="18" charset="0"/>
                <a:cs typeface="Times New Roman" pitchFamily="18" charset="0"/>
              </a:rPr>
              <a:t>Diavolul </a:t>
            </a:r>
            <a:r>
              <a:rPr lang="vi-VN" i="1" dirty="0">
                <a:latin typeface="Times New Roman" pitchFamily="18" charset="0"/>
                <a:cs typeface="Times New Roman" pitchFamily="18" charset="0"/>
              </a:rPr>
              <a:t>și </a:t>
            </a:r>
            <a:r>
              <a:rPr lang="vi-VN" i="1" dirty="0" smtClean="0">
                <a:latin typeface="Times New Roman" pitchFamily="18" charset="0"/>
                <a:cs typeface="Times New Roman" pitchFamily="18" charset="0"/>
              </a:rPr>
              <a:t>magia</a:t>
            </a:r>
            <a:r>
              <a:rPr lang="ro-RO"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a:p>
            <a:endParaRPr lang="ro-RO"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988840"/>
            <a:ext cx="8229600" cy="4572000"/>
          </a:xfrm>
        </p:spPr>
        <p:txBody>
          <a:bodyPr/>
          <a:lstStyle/>
          <a:p>
            <a:pPr>
              <a:buNone/>
            </a:pPr>
            <a:r>
              <a:rPr lang="ro-RO" dirty="0" smtClean="0">
                <a:latin typeface="Times New Roman" pitchFamily="18" charset="0"/>
                <a:cs typeface="Times New Roman" pitchFamily="18" charset="0"/>
              </a:rPr>
              <a:t>    </a:t>
            </a:r>
          </a:p>
          <a:p>
            <a:pPr>
              <a:buNone/>
            </a:pPr>
            <a:r>
              <a:rPr lang="ro-RO"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Neştiinţa </a:t>
            </a:r>
            <a:r>
              <a:rPr lang="vi-VN" sz="2800" dirty="0">
                <a:latin typeface="Times New Roman" pitchFamily="18" charset="0"/>
                <a:cs typeface="Times New Roman" pitchFamily="18" charset="0"/>
              </a:rPr>
              <a:t>şi nepăsarea sunt proptelele păcatelor.</a:t>
            </a:r>
          </a:p>
          <a:p>
            <a:pPr>
              <a:buNone/>
            </a:pPr>
            <a:r>
              <a:rPr lang="ro-RO" sz="2800" dirty="0" smtClean="0">
                <a:latin typeface="Times New Roman" pitchFamily="18" charset="0"/>
                <a:cs typeface="Times New Roman" pitchFamily="18" charset="0"/>
              </a:rPr>
              <a:t>  </a:t>
            </a:r>
            <a:endParaRPr lang="vi-VN" sz="2800" dirty="0" smtClean="0">
              <a:latin typeface="Times New Roman" pitchFamily="18" charset="0"/>
              <a:cs typeface="Times New Roman" pitchFamily="18" charset="0"/>
            </a:endParaRPr>
          </a:p>
          <a:p>
            <a:pPr>
              <a:buNone/>
            </a:pPr>
            <a:r>
              <a:rPr lang="ro-RO"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Răul</a:t>
            </a:r>
            <a:r>
              <a:rPr lang="vi-VN" sz="2800" dirty="0">
                <a:latin typeface="Times New Roman" pitchFamily="18" charset="0"/>
                <a:cs typeface="Times New Roman" pitchFamily="18" charset="0"/>
              </a:rPr>
              <a:t> este lipsa </a:t>
            </a:r>
            <a:r>
              <a:rPr lang="vi-VN" sz="2800" dirty="0" smtClean="0">
                <a:latin typeface="Times New Roman" pitchFamily="18" charset="0"/>
                <a:cs typeface="Times New Roman" pitchFamily="18" charset="0"/>
              </a:rPr>
              <a:t>binelui, </a:t>
            </a:r>
            <a:r>
              <a:rPr lang="vi-VN" sz="2800" dirty="0">
                <a:latin typeface="Times New Roman" pitchFamily="18" charset="0"/>
                <a:cs typeface="Times New Roman" pitchFamily="18" charset="0"/>
              </a:rPr>
              <a:t>aşa </a:t>
            </a:r>
            <a:r>
              <a:rPr lang="vi-VN" sz="2800" dirty="0" smtClean="0">
                <a:latin typeface="Times New Roman" pitchFamily="18" charset="0"/>
                <a:cs typeface="Times New Roman" pitchFamily="18" charset="0"/>
              </a:rPr>
              <a:t>cum</a:t>
            </a:r>
            <a:r>
              <a:rPr lang="ro-RO"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întunericul</a:t>
            </a:r>
            <a:r>
              <a:rPr lang="vi-VN" sz="2800" dirty="0">
                <a:latin typeface="Times New Roman" pitchFamily="18" charset="0"/>
                <a:cs typeface="Times New Roman" pitchFamily="18" charset="0"/>
              </a:rPr>
              <a:t> este lipsa luminii.</a:t>
            </a:r>
          </a:p>
          <a:p>
            <a:pPr>
              <a:buNone/>
            </a:pPr>
            <a:r>
              <a:rPr lang="ro-RO" i="1" dirty="0" smtClean="0">
                <a:latin typeface="Times New Roman" pitchFamily="18" charset="0"/>
                <a:cs typeface="Times New Roman" pitchFamily="18" charset="0"/>
              </a:rPr>
              <a:t> </a:t>
            </a:r>
            <a:r>
              <a:rPr lang="ro-RO" i="1" dirty="0" smtClean="0">
                <a:latin typeface="Times New Roman" pitchFamily="18" charset="0"/>
                <a:cs typeface="Times New Roman" pitchFamily="18" charset="0"/>
              </a:rPr>
              <a:t>              </a:t>
            </a:r>
            <a:r>
              <a:rPr lang="vi-VN" i="1" dirty="0">
                <a:latin typeface="Times New Roman" pitchFamily="18" charset="0"/>
                <a:cs typeface="Times New Roman" pitchFamily="18" charset="0"/>
              </a:rPr>
              <a:t> </a:t>
            </a:r>
            <a:r>
              <a:rPr lang="ro-RO" i="1" dirty="0" smtClean="0">
                <a:latin typeface="Times New Roman" pitchFamily="18" charset="0"/>
                <a:cs typeface="Times New Roman" pitchFamily="18" charset="0"/>
              </a:rPr>
              <a:t>                  </a:t>
            </a:r>
          </a:p>
          <a:p>
            <a:pPr>
              <a:buNone/>
            </a:pPr>
            <a:r>
              <a:rPr lang="ro-RO" sz="2400" i="1" dirty="0" smtClean="0">
                <a:latin typeface="Times New Roman" pitchFamily="18" charset="0"/>
                <a:cs typeface="Times New Roman" pitchFamily="18" charset="0"/>
              </a:rPr>
              <a:t>                                                                </a:t>
            </a:r>
            <a:r>
              <a:rPr lang="vi-VN" sz="2400" b="1" i="1" dirty="0" smtClean="0">
                <a:latin typeface="Times New Roman" pitchFamily="18" charset="0"/>
                <a:cs typeface="Times New Roman" pitchFamily="18" charset="0"/>
              </a:rPr>
              <a:t>Sfântul Ioan</a:t>
            </a:r>
            <a:r>
              <a:rPr lang="ro-RO" sz="2400" b="1" i="1" dirty="0" smtClean="0">
                <a:latin typeface="Times New Roman" pitchFamily="18" charset="0"/>
                <a:cs typeface="Times New Roman" pitchFamily="18" charset="0"/>
              </a:rPr>
              <a:t> </a:t>
            </a:r>
            <a:r>
              <a:rPr lang="vi-VN" sz="2400" b="1" i="1" dirty="0" smtClean="0">
                <a:latin typeface="Times New Roman" pitchFamily="18" charset="0"/>
                <a:cs typeface="Times New Roman" pitchFamily="18" charset="0"/>
              </a:rPr>
              <a:t>Damaschin</a:t>
            </a:r>
            <a:endParaRPr lang="vi-VN" sz="2400" i="1" dirty="0">
              <a:latin typeface="Times New Roman" pitchFamily="18" charset="0"/>
              <a:cs typeface="Times New Roman" pitchFamily="18" charset="0"/>
            </a:endParaRPr>
          </a:p>
          <a:p>
            <a:pPr>
              <a:buNone/>
            </a:pPr>
            <a:endParaRPr lang="ro-RO"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340768"/>
            <a:ext cx="7772400" cy="1143000"/>
          </a:xfrm>
        </p:spPr>
        <p:txBody>
          <a:bodyPr>
            <a:normAutofit/>
          </a:bodyPr>
          <a:lstStyle/>
          <a:p>
            <a:pPr algn="ctr"/>
            <a:r>
              <a:rPr lang="ro-RO" sz="6600" dirty="0" smtClean="0">
                <a:solidFill>
                  <a:schemeClr val="tx1"/>
                </a:solidFill>
                <a:latin typeface="Times New Roman" pitchFamily="18" charset="0"/>
                <a:cs typeface="Times New Roman" pitchFamily="18" charset="0"/>
              </a:rPr>
              <a:t>Sfârșit</a:t>
            </a:r>
            <a:endParaRPr lang="ro-RO" sz="6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4653136"/>
            <a:ext cx="7772400" cy="1366664"/>
          </a:xfrm>
        </p:spPr>
        <p:txBody>
          <a:bodyPr>
            <a:normAutofit/>
          </a:bodyPr>
          <a:lstStyle/>
          <a:p>
            <a:pPr>
              <a:buNone/>
            </a:pPr>
            <a:r>
              <a:rPr lang="ro-RO" sz="2800" dirty="0" smtClean="0">
                <a:solidFill>
                  <a:schemeClr val="tx1"/>
                </a:solidFill>
              </a:rPr>
              <a:t>         Proiect realizat de Roșcan Elisabeta</a:t>
            </a:r>
            <a:endParaRPr lang="ro-RO"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52736"/>
            <a:ext cx="4690864" cy="5505475"/>
          </a:xfrm>
        </p:spPr>
        <p:txBody>
          <a:bodyPr>
            <a:normAutofit fontScale="92500" lnSpcReduction="20000"/>
          </a:bodyPr>
          <a:lstStyle/>
          <a:p>
            <a:pPr>
              <a:buNone/>
            </a:pPr>
            <a:r>
              <a:rPr lang="ro-RO"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De </a:t>
            </a:r>
            <a:r>
              <a:rPr lang="vi-VN" dirty="0">
                <a:latin typeface="Times New Roman" pitchFamily="18" charset="0"/>
                <a:cs typeface="Times New Roman" pitchFamily="18" charset="0"/>
              </a:rPr>
              <a:t>două feluri este ispita: sau strâmtorile vieţii încearcă inimile, vădind răbdarea lor, sau belşugul vieţii devine iaraşi chip de ispită. E deopotrivă de greu, atât să-ţi păstrezi sufletul neînjosit de greutăţi, cât şi să nu ţi-l jigneşti în situaţii înalte.</a:t>
            </a:r>
          </a:p>
          <a:p>
            <a:pPr>
              <a:buNone/>
            </a:pPr>
            <a:r>
              <a:rPr lang="ro-RO" dirty="0" smtClean="0">
                <a:latin typeface="Times New Roman" pitchFamily="18" charset="0"/>
                <a:cs typeface="Times New Roman" pitchFamily="18" charset="0"/>
              </a:rPr>
              <a:t>                  </a:t>
            </a:r>
            <a:r>
              <a:rPr lang="vi-VN" sz="2400" b="1" i="1" dirty="0" smtClean="0">
                <a:latin typeface="Times New Roman" pitchFamily="18" charset="0"/>
                <a:cs typeface="Times New Roman" pitchFamily="18" charset="0"/>
              </a:rPr>
              <a:t>Sfântul </a:t>
            </a:r>
            <a:r>
              <a:rPr lang="vi-VN" sz="2400" b="1" i="1" dirty="0">
                <a:latin typeface="Times New Roman" pitchFamily="18" charset="0"/>
                <a:cs typeface="Times New Roman" pitchFamily="18" charset="0"/>
              </a:rPr>
              <a:t>Vasile cel Mare</a:t>
            </a:r>
            <a:r>
              <a:rPr lang="vi-VN" dirty="0">
                <a:latin typeface="Times New Roman" pitchFamily="18" charset="0"/>
                <a:cs typeface="Times New Roman" pitchFamily="18" charset="0"/>
              </a:rPr>
              <a:t/>
            </a:r>
            <a:br>
              <a:rPr lang="vi-VN" dirty="0">
                <a:latin typeface="Times New Roman" pitchFamily="18" charset="0"/>
                <a:cs typeface="Times New Roman" pitchFamily="18" charset="0"/>
              </a:rPr>
            </a:br>
            <a:r>
              <a:rPr lang="vi-VN" dirty="0">
                <a:latin typeface="Times New Roman" pitchFamily="18" charset="0"/>
                <a:cs typeface="Times New Roman" pitchFamily="18" charset="0"/>
              </a:rPr>
              <a:t/>
            </a:r>
            <a:br>
              <a:rPr lang="vi-VN" dirty="0">
                <a:latin typeface="Times New Roman" pitchFamily="18" charset="0"/>
                <a:cs typeface="Times New Roman" pitchFamily="18" charset="0"/>
              </a:rPr>
            </a:br>
            <a:endParaRPr lang="vi-VN" dirty="0">
              <a:latin typeface="Times New Roman" pitchFamily="18" charset="0"/>
              <a:cs typeface="Times New Roman" pitchFamily="18" charset="0"/>
            </a:endParaRPr>
          </a:p>
          <a:p>
            <a:endParaRPr lang="ro-RO" dirty="0">
              <a:latin typeface="Times New Roman" pitchFamily="18" charset="0"/>
              <a:cs typeface="Times New Roman" pitchFamily="18" charset="0"/>
            </a:endParaRPr>
          </a:p>
        </p:txBody>
      </p:sp>
      <p:pic>
        <p:nvPicPr>
          <p:cNvPr id="11266" name="Picture 2" descr="Imagini pentru sfantul vasile cel mare despre ispita"/>
          <p:cNvPicPr>
            <a:picLocks noChangeAspect="1" noChangeArrowheads="1"/>
          </p:cNvPicPr>
          <p:nvPr/>
        </p:nvPicPr>
        <p:blipFill>
          <a:blip r:embed="rId2" cstate="print"/>
          <a:srcRect/>
          <a:stretch>
            <a:fillRect/>
          </a:stretch>
        </p:blipFill>
        <p:spPr bwMode="auto">
          <a:xfrm>
            <a:off x="4932040" y="1196752"/>
            <a:ext cx="3975900" cy="522000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4161656" cy="4572000"/>
          </a:xfrm>
        </p:spPr>
        <p:txBody>
          <a:bodyPr>
            <a:normAutofit lnSpcReduction="10000"/>
          </a:bodyPr>
          <a:lstStyle/>
          <a:p>
            <a:pPr fontAlgn="base">
              <a:buNone/>
            </a:pPr>
            <a:r>
              <a:rPr lang="ro-RO" dirty="0" smtClean="0"/>
              <a:t>        </a:t>
            </a:r>
            <a:r>
              <a:rPr lang="vi-VN" dirty="0" smtClean="0"/>
              <a:t>"Nu diavolul aduce pagubă oamenilor, ci totdeauna propria lor trândăvie doboară pe cei ce nu sunt cu luare aminte asupra lor."</a:t>
            </a:r>
          </a:p>
          <a:p>
            <a:pPr fontAlgn="base">
              <a:buNone/>
            </a:pPr>
            <a:r>
              <a:rPr lang="ro-RO" sz="2400" b="1" i="1" dirty="0" smtClean="0"/>
              <a:t>        </a:t>
            </a:r>
            <a:r>
              <a:rPr lang="vi-VN" sz="2400" b="1" i="1" dirty="0" smtClean="0"/>
              <a:t>Sfântul Ioan Gură de Aur</a:t>
            </a:r>
          </a:p>
          <a:p>
            <a:endParaRPr lang="ro-RO" dirty="0"/>
          </a:p>
        </p:txBody>
      </p:sp>
      <p:pic>
        <p:nvPicPr>
          <p:cNvPr id="10242" name="Picture 2" descr="Imagini pentru sf ioan gura de aur"/>
          <p:cNvPicPr>
            <a:picLocks noChangeAspect="1" noChangeArrowheads="1"/>
          </p:cNvPicPr>
          <p:nvPr/>
        </p:nvPicPr>
        <p:blipFill>
          <a:blip r:embed="rId2" cstate="print"/>
          <a:srcRect/>
          <a:stretch>
            <a:fillRect/>
          </a:stretch>
        </p:blipFill>
        <p:spPr bwMode="auto">
          <a:xfrm>
            <a:off x="5004048" y="1124744"/>
            <a:ext cx="3862800" cy="5220000"/>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52736"/>
            <a:ext cx="5148064" cy="5543128"/>
          </a:xfrm>
        </p:spPr>
        <p:txBody>
          <a:bodyPr>
            <a:normAutofit fontScale="85000" lnSpcReduction="20000"/>
          </a:bodyPr>
          <a:lstStyle/>
          <a:p>
            <a:pPr>
              <a:buNone/>
            </a:pPr>
            <a:r>
              <a:rPr lang="ro-RO" dirty="0" smtClean="0"/>
              <a:t>         “</a:t>
            </a:r>
            <a:r>
              <a:rPr lang="vi-VN" dirty="0" smtClean="0"/>
              <a:t> </a:t>
            </a:r>
            <a:r>
              <a:rPr lang="ro-RO" dirty="0" smtClean="0"/>
              <a:t>D</a:t>
            </a:r>
            <a:r>
              <a:rPr lang="vi-VN" dirty="0" smtClean="0"/>
              <a:t>iavolul </a:t>
            </a:r>
            <a:r>
              <a:rPr lang="vi-VN" dirty="0"/>
              <a:t>nu poate să se apropie de om ori să-i aducă ispite, dacă Dumnezeu nu îngăduie, şi dacă omul nu se leneveşte, sau de nu-l dezleagă Dumnezeu spre gânduri murdare, prin părere de sine şi prin mândrie; sau printr-un gând de îndoială şi prin împrăştierea sufletească. Pe aceştia îi cere diavolul să-i </a:t>
            </a:r>
            <a:r>
              <a:rPr lang="vi-VN" dirty="0" smtClean="0"/>
              <a:t>ispitească</a:t>
            </a:r>
            <a:r>
              <a:rPr lang="ro-RO" dirty="0" smtClean="0"/>
              <a:t>.”</a:t>
            </a:r>
            <a:endParaRPr lang="ro-RO" dirty="0" smtClean="0"/>
          </a:p>
          <a:p>
            <a:pPr>
              <a:buNone/>
            </a:pPr>
            <a:r>
              <a:rPr lang="ro-RO" dirty="0" smtClean="0"/>
              <a:t>                         </a:t>
            </a:r>
            <a:r>
              <a:rPr lang="vi-VN" dirty="0" smtClean="0"/>
              <a:t> </a:t>
            </a:r>
            <a:r>
              <a:rPr lang="vi-VN" b="1" i="1" dirty="0" smtClean="0"/>
              <a:t>Sfântul Isaac Sirul </a:t>
            </a:r>
            <a:endParaRPr lang="ro-RO" b="1" i="1" dirty="0" smtClean="0"/>
          </a:p>
          <a:p>
            <a:pPr>
              <a:buNone/>
            </a:pPr>
            <a:r>
              <a:rPr lang="ro-RO" b="1" i="1" dirty="0" smtClean="0"/>
              <a:t> </a:t>
            </a:r>
            <a:r>
              <a:rPr lang="ro-RO" b="1" i="1" dirty="0" smtClean="0"/>
              <a:t>                                 </a:t>
            </a:r>
            <a:r>
              <a:rPr lang="vi-VN" sz="1800" dirty="0" smtClean="0"/>
              <a:t>(</a:t>
            </a:r>
            <a:r>
              <a:rPr lang="vi-VN" sz="1800" dirty="0" smtClean="0"/>
              <a:t>Cuvinte despre nevoinţă, cuv. 51, în Filocalia, vol. X) </a:t>
            </a:r>
            <a:endParaRPr lang="ro-RO" b="1" i="1" dirty="0"/>
          </a:p>
        </p:txBody>
      </p:sp>
      <p:pic>
        <p:nvPicPr>
          <p:cNvPr id="9218" name="Picture 2" descr="Imagini pentru Sfântul Isaac Sirul"/>
          <p:cNvPicPr>
            <a:picLocks noChangeAspect="1" noChangeArrowheads="1"/>
          </p:cNvPicPr>
          <p:nvPr/>
        </p:nvPicPr>
        <p:blipFill>
          <a:blip r:embed="rId2" cstate="print"/>
          <a:srcRect/>
          <a:stretch>
            <a:fillRect/>
          </a:stretch>
        </p:blipFill>
        <p:spPr bwMode="auto">
          <a:xfrm>
            <a:off x="5004048" y="1196752"/>
            <a:ext cx="3922468" cy="5220000"/>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700808"/>
            <a:ext cx="7772400" cy="3096344"/>
          </a:xfrm>
        </p:spPr>
        <p:txBody>
          <a:bodyPr>
            <a:normAutofit/>
          </a:bodyPr>
          <a:lstStyle/>
          <a:p>
            <a:pPr>
              <a:buNone/>
            </a:pPr>
            <a:r>
              <a:rPr lang="ro-RO" sz="2800" dirty="0" smtClean="0">
                <a:latin typeface="Times New Roman" pitchFamily="18" charset="0"/>
                <a:cs typeface="Times New Roman" pitchFamily="18" charset="0"/>
              </a:rPr>
              <a:t>          De</a:t>
            </a:r>
            <a:r>
              <a:rPr lang="ro-RO" sz="2800" dirty="0" smtClean="0"/>
              <a:t> </a:t>
            </a:r>
            <a:r>
              <a:rPr lang="vi-VN" sz="2800" dirty="0" smtClean="0"/>
              <a:t>la </a:t>
            </a:r>
            <a:r>
              <a:rPr lang="vi-VN" sz="2800" dirty="0"/>
              <a:t>Avva Ammona (sec. IV), ucenicul marelui Antonie </a:t>
            </a:r>
            <a:r>
              <a:rPr lang="vi-VN" sz="2800" dirty="0" smtClean="0"/>
              <a:t>aflăm </a:t>
            </a:r>
            <a:r>
              <a:rPr lang="vi-VN" sz="2800" dirty="0"/>
              <a:t>că </a:t>
            </a:r>
            <a:r>
              <a:rPr lang="vi-VN" sz="2800" dirty="0" smtClean="0"/>
              <a:t>„</a:t>
            </a:r>
            <a:r>
              <a:rPr lang="vi-VN" sz="2800" dirty="0"/>
              <a:t>Se spune despre copaci că, atunci când se clatină de vânturi, se adâncesc şi se înalţă mai mult. La fel se întâmplă şi cu drepţii“, căci ispitele sunt îngăduite de Dumnezeu pentru antrenament, iar nu pentru prăbuşire. </a:t>
            </a:r>
            <a:endParaRPr lang="ro-RO"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ro-RO" sz="2800" dirty="0" smtClean="0"/>
              <a:t>           </a:t>
            </a:r>
            <a:r>
              <a:rPr lang="vi-VN" sz="2800" dirty="0" smtClean="0"/>
              <a:t>Sfinţii </a:t>
            </a:r>
            <a:r>
              <a:rPr lang="vi-VN" sz="2800" dirty="0" smtClean="0"/>
              <a:t>susţin cu fermitate că ispitele nu ne fac vulnerabili, ci ne arată cum suntem de fapt. Cine priveşte lucrurile superficial şi nu are o orientare fermă în săvârşirea binelui, acela cade în păcat şi se aruncă pe sine în pierzare, chiar şi fără intervenţia diavolului, spune Sfântul Ioan Gură de Aur în Omilii la Postul Mare.</a:t>
            </a:r>
            <a:endParaRPr lang="ro-RO" sz="2800" dirty="0" smtClean="0"/>
          </a:p>
          <a:p>
            <a:endParaRPr lang="ro-RO"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80728"/>
            <a:ext cx="7772400" cy="2952328"/>
          </a:xfrm>
        </p:spPr>
        <p:txBody>
          <a:bodyPr/>
          <a:lstStyle/>
          <a:p>
            <a:pPr>
              <a:buNone/>
            </a:pPr>
            <a:r>
              <a:rPr lang="ro-RO" dirty="0" smtClean="0">
                <a:latin typeface="Times New Roman" pitchFamily="18" charset="0"/>
                <a:cs typeface="Times New Roman" pitchFamily="18" charset="0"/>
              </a:rPr>
              <a:t>        Sfântul Ioan G</a:t>
            </a:r>
            <a:r>
              <a:rPr lang="vi-VN" dirty="0" smtClean="0">
                <a:latin typeface="Times New Roman" pitchFamily="18" charset="0"/>
                <a:cs typeface="Times New Roman" pitchFamily="18" charset="0"/>
              </a:rPr>
              <a:t>ură </a:t>
            </a:r>
            <a:r>
              <a:rPr lang="vi-VN" dirty="0">
                <a:latin typeface="Times New Roman" pitchFamily="18" charset="0"/>
                <a:cs typeface="Times New Roman" pitchFamily="18" charset="0"/>
              </a:rPr>
              <a:t>de </a:t>
            </a:r>
            <a:r>
              <a:rPr lang="vi-VN" dirty="0" smtClean="0">
                <a:latin typeface="Times New Roman" pitchFamily="18" charset="0"/>
                <a:cs typeface="Times New Roman" pitchFamily="18" charset="0"/>
              </a:rPr>
              <a:t>Aur</a:t>
            </a:r>
            <a:r>
              <a:rPr lang="ro-RO"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precizează</a:t>
            </a:r>
            <a:r>
              <a:rPr lang="vi-VN" dirty="0">
                <a:latin typeface="Times New Roman" pitchFamily="18" charset="0"/>
                <a:cs typeface="Times New Roman" pitchFamily="18" charset="0"/>
              </a:rPr>
              <a:t>: „Noi admitem că Satana ne ademeneşte la foarte multe păcate; însă la cele mai multe noi înşine ne dedăm, prin trândăvia şi lenevirea </a:t>
            </a:r>
            <a:r>
              <a:rPr lang="vi-VN" dirty="0" smtClean="0">
                <a:latin typeface="Times New Roman" pitchFamily="18" charset="0"/>
                <a:cs typeface="Times New Roman" pitchFamily="18" charset="0"/>
              </a:rPr>
              <a:t>noastr</a:t>
            </a:r>
            <a:r>
              <a:rPr lang="ro-RO" dirty="0" smtClean="0">
                <a:latin typeface="Times New Roman" pitchFamily="18" charset="0"/>
                <a:cs typeface="Times New Roman" pitchFamily="18" charset="0"/>
              </a:rPr>
              <a:t>ă.”</a:t>
            </a:r>
            <a:endParaRPr lang="ro-RO" dirty="0">
              <a:latin typeface="Times New Roman" pitchFamily="18" charset="0"/>
              <a:cs typeface="Times New Roman" pitchFamily="18" charset="0"/>
            </a:endParaRPr>
          </a:p>
        </p:txBody>
      </p:sp>
      <p:pic>
        <p:nvPicPr>
          <p:cNvPr id="7170" name="Picture 2" descr="Imagini pentru sfantul ioan gura de aur"/>
          <p:cNvPicPr>
            <a:picLocks noChangeAspect="1" noChangeArrowheads="1"/>
          </p:cNvPicPr>
          <p:nvPr/>
        </p:nvPicPr>
        <p:blipFill>
          <a:blip r:embed="rId2" cstate="print"/>
          <a:srcRect/>
          <a:stretch>
            <a:fillRect/>
          </a:stretch>
        </p:blipFill>
        <p:spPr bwMode="auto">
          <a:xfrm>
            <a:off x="1331640" y="3284984"/>
            <a:ext cx="6549740" cy="3573016"/>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ro-RO" dirty="0" smtClean="0"/>
              <a:t> </a:t>
            </a:r>
            <a:r>
              <a:rPr lang="ro-RO" dirty="0" smtClean="0"/>
              <a:t>       </a:t>
            </a:r>
            <a:r>
              <a:rPr lang="vi-VN" dirty="0" smtClean="0"/>
              <a:t> </a:t>
            </a:r>
            <a:r>
              <a:rPr lang="ro-RO" dirty="0" smtClean="0"/>
              <a:t>A</a:t>
            </a:r>
            <a:r>
              <a:rPr lang="vi-VN" dirty="0" smtClean="0"/>
              <a:t>vva </a:t>
            </a:r>
            <a:r>
              <a:rPr lang="vi-VN" dirty="0"/>
              <a:t>Amona, „deodată năvălesc asupra ticălosului suflet, îl înhaţă ca pe o vrăbiuţă şi, după ce pun stăpânire pe el, îl înjosesc fără milă cu orice fel de păcat. Îl înjosesc cu păcate mai rele ca cele ce le-a făcut mai înainte şi pentru care a cerut iertare“ (Cuvinte filocalice).</a:t>
            </a:r>
            <a:endParaRPr lang="ro-RO"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24744"/>
            <a:ext cx="5385792" cy="5111080"/>
          </a:xfrm>
        </p:spPr>
        <p:txBody>
          <a:bodyPr>
            <a:normAutofit fontScale="85000" lnSpcReduction="10000"/>
          </a:bodyPr>
          <a:lstStyle/>
          <a:p>
            <a:pPr>
              <a:buNone/>
            </a:pPr>
            <a:r>
              <a:rPr lang="ro-RO" dirty="0" smtClean="0"/>
              <a:t>        C</a:t>
            </a:r>
            <a:r>
              <a:rPr lang="vi-VN" dirty="0" smtClean="0"/>
              <a:t>um </a:t>
            </a:r>
            <a:r>
              <a:rPr lang="vi-VN" dirty="0"/>
              <a:t>spune Domnul: „Iar ce iese din gură, vine din inimă, şi acestea spurcă pe om. Căci din inimă ies gândurile cele rele, uciderile, desfrânările, mărturiile mincinoase, hulele...“ (Matei 15, 18-19). De aceea şi proorocul David se ruga, zicând: „Inimă curată zideşte întru mine, Dumnezeule, şi Duh drept înnoieşte întru cele dinăuntru ale mele“ (Psalm 50, 11).</a:t>
            </a:r>
            <a:endParaRPr lang="ro-RO" dirty="0"/>
          </a:p>
        </p:txBody>
      </p:sp>
      <p:pic>
        <p:nvPicPr>
          <p:cNvPr id="5122" name="Picture 2" descr="Imagini pentru iisus"/>
          <p:cNvPicPr>
            <a:picLocks noChangeAspect="1" noChangeArrowheads="1"/>
          </p:cNvPicPr>
          <p:nvPr/>
        </p:nvPicPr>
        <p:blipFill>
          <a:blip r:embed="rId2" cstate="print"/>
          <a:srcRect/>
          <a:stretch>
            <a:fillRect/>
          </a:stretch>
        </p:blipFill>
        <p:spPr bwMode="auto">
          <a:xfrm>
            <a:off x="5292080" y="1124744"/>
            <a:ext cx="3647403" cy="5220000"/>
          </a:xfrm>
          <a:prstGeom prst="rect">
            <a:avLst/>
          </a:prstGeom>
          <a:ln>
            <a:noFill/>
          </a:ln>
          <a:effectLst>
            <a:softEdge rad="112500"/>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99</TotalTime>
  <Words>822</Words>
  <Application>Microsoft Office PowerPoint</Application>
  <PresentationFormat>On-screen Show (4:3)</PresentationFormat>
  <Paragraphs>28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Trek</vt:lpstr>
      <vt:lpstr>Scrierile Sfinților Părinți, despre ispite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Sfârșit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Elisabeta</dc:creator>
  <cp:lastModifiedBy>Elisabeta</cp:lastModifiedBy>
  <cp:revision>10</cp:revision>
  <dcterms:created xsi:type="dcterms:W3CDTF">2019-10-02T18:29:51Z</dcterms:created>
  <dcterms:modified xsi:type="dcterms:W3CDTF">2019-10-02T20:08:55Z</dcterms:modified>
</cp:coreProperties>
</file>