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3" r:id="rId11"/>
  </p:sldIdLst>
  <p:sldSz cx="9906000" cy="6858000" type="A4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0000"/>
    <a:srgbClr val="008000"/>
    <a:srgbClr val="00FF00"/>
    <a:srgbClr val="FDB913"/>
    <a:srgbClr val="00375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17" autoAdjust="0"/>
    <p:restoredTop sz="97109" autoAdjust="0"/>
  </p:normalViewPr>
  <p:slideViewPr>
    <p:cSldViewPr snapToGrid="0" snapToObjects="1">
      <p:cViewPr>
        <p:scale>
          <a:sx n="100" d="100"/>
          <a:sy n="100" d="100"/>
        </p:scale>
        <p:origin x="-780" y="-3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A4B4AA2-7F39-447A-8CDB-A162730252D3}" type="datetime1">
              <a:rPr lang="en-US"/>
              <a:pPr>
                <a:defRPr/>
              </a:pPr>
              <a:t>1/21/2013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05E8FC6-181A-4510-B354-365CFA0C732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F46E954-A0F8-4FD9-971E-90E2098E2F6D}" type="datetime1">
              <a:rPr lang="en-US"/>
              <a:pPr>
                <a:defRPr/>
              </a:pPr>
              <a:t>1/21/2013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90372A8-1990-40D9-857A-FF8C52ECFDF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643" y="2130426"/>
            <a:ext cx="9452714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643" y="3886200"/>
            <a:ext cx="945271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Vertrauliches Dokument – für externe Nutzung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2CB3D-52D6-442C-966C-1F3B8B648D05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©EBS Romania S.R.L.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7013" y="1150938"/>
            <a:ext cx="9451975" cy="5103812"/>
          </a:xfr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27013" y="6505575"/>
            <a:ext cx="3716337" cy="1952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Vertrauliches Dokument – für externe Nutzung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7967663" y="6505575"/>
            <a:ext cx="1711325" cy="1952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699C0-075E-4F6B-9FCE-0BC648FC0266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4013200" y="6505575"/>
            <a:ext cx="1879600" cy="1952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©EBS Romania S.R.L.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27013" y="1150938"/>
            <a:ext cx="4649787" cy="5103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9200" y="1150938"/>
            <a:ext cx="4649788" cy="5103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227013" y="6505575"/>
            <a:ext cx="3716337" cy="1952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Vertrauliches Dokument – für externe Nutzung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7967663" y="6505575"/>
            <a:ext cx="1711325" cy="1952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9895E-C0FB-40F8-A7AD-3907AA9767B7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4013200" y="6505575"/>
            <a:ext cx="1879600" cy="1952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©EBS Romania S.R.L.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Flower 20120217.pn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073900" y="2946400"/>
            <a:ext cx="2832100" cy="39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 userDrawn="1"/>
        </p:nvSpPr>
        <p:spPr>
          <a:xfrm>
            <a:off x="0" y="182563"/>
            <a:ext cx="9906000" cy="720725"/>
          </a:xfrm>
          <a:prstGeom prst="rect">
            <a:avLst/>
          </a:prstGeom>
          <a:solidFill>
            <a:srgbClr val="FDB9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438900"/>
            <a:ext cx="9906000" cy="323850"/>
          </a:xfrm>
          <a:prstGeom prst="rect">
            <a:avLst/>
          </a:prstGeom>
          <a:solidFill>
            <a:srgbClr val="0037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7013" y="1150938"/>
            <a:ext cx="9451975" cy="510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7013" y="6505575"/>
            <a:ext cx="3716337" cy="1952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lang="en-US" sz="8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>
              <a:defRPr/>
            </a:pPr>
            <a:r>
              <a:t>Vertrauliches Dokument – für externe Nutzung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7663" y="6505575"/>
            <a:ext cx="1711325" cy="1952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pPr>
              <a:defRPr/>
            </a:pPr>
            <a:fld id="{48132098-9296-4213-8B29-BE791C24DE1C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13200" y="6505575"/>
            <a:ext cx="1879600" cy="1952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pPr>
              <a:defRPr/>
            </a:pPr>
            <a:r>
              <a:rPr lang="en-US"/>
              <a:t>Copyright ©EBS Romania S.R.L.</a:t>
            </a:r>
          </a:p>
        </p:txBody>
      </p:sp>
      <p:pic>
        <p:nvPicPr>
          <p:cNvPr id="1033" name="Picture 12" descr="Logo print_20120201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8347075" y="274638"/>
            <a:ext cx="1331913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Myriad Pro"/>
          <a:ea typeface="Myriad Pro"/>
          <a:cs typeface="Myriad Pro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Pro"/>
          <a:ea typeface="Myriad Pro"/>
          <a:cs typeface="Myriad Pro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Pro"/>
          <a:ea typeface="Myriad Pro"/>
          <a:cs typeface="Myriad Pro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Pro"/>
          <a:ea typeface="Myriad Pro"/>
          <a:cs typeface="Myriad Pro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Pro"/>
          <a:ea typeface="Myriad Pro"/>
          <a:cs typeface="Myriad Pro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Pro"/>
          <a:ea typeface="Myriad Pro"/>
          <a:cs typeface="Myriad Pro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Pro"/>
          <a:ea typeface="Myriad Pro"/>
          <a:cs typeface="Myriad Pro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Pro"/>
          <a:ea typeface="Myriad Pro"/>
          <a:cs typeface="Myriad Pro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Pro"/>
          <a:ea typeface="Myriad Pro"/>
          <a:cs typeface="Myriad Pro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Myriad Pro"/>
          <a:ea typeface="Myriad Pro"/>
          <a:cs typeface="Myriad Pro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Myriad Pro"/>
          <a:ea typeface="Myriad Pro"/>
          <a:cs typeface="Myriad Pro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Myriad Pro"/>
          <a:ea typeface="Myriad Pro"/>
          <a:cs typeface="Myriad Pro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Myriad Pro"/>
          <a:ea typeface="Myriad Pro"/>
          <a:cs typeface="Myriad Pro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Myriad Pro"/>
          <a:ea typeface="Myriad Pro"/>
          <a:cs typeface="Myriad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57163" y="350838"/>
            <a:ext cx="4337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de-DE" b="1"/>
              <a:t>deTouro KT und LE Automation Demo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540000" y="1758950"/>
            <a:ext cx="55054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914400"/>
            <a:r>
              <a:rPr lang="de-DE" sz="3200"/>
              <a:t>Willkommen auf der deTouro </a:t>
            </a:r>
          </a:p>
          <a:p>
            <a:pPr algn="ctr" defTabSz="914400"/>
            <a:r>
              <a:rPr lang="de-DE" sz="3200"/>
              <a:t>UI Test Automation Demo </a:t>
            </a:r>
          </a:p>
        </p:txBody>
      </p:sp>
      <p:pic>
        <p:nvPicPr>
          <p:cNvPr id="13318" name="Picture 6" descr="ZHP Logo-Vorl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8875" y="1909763"/>
            <a:ext cx="1381125" cy="314325"/>
          </a:xfrm>
          <a:prstGeom prst="rect">
            <a:avLst/>
          </a:prstGeom>
          <a:noFill/>
        </p:spPr>
      </p:pic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3165475" y="3402013"/>
            <a:ext cx="3897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 sz="2400">
                <a:solidFill>
                  <a:srgbClr val="003751"/>
                </a:solidFill>
              </a:rPr>
              <a:t>Mein Name ist Vlad Maniac</a:t>
            </a:r>
            <a:endParaRPr lang="de-DE" sz="2400">
              <a:solidFill>
                <a:srgbClr val="00375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28600" y="388938"/>
            <a:ext cx="4337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de-DE" b="1"/>
              <a:t>deTouro KT und LE Automation Demo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792413" y="2463800"/>
            <a:ext cx="44545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914400"/>
            <a:r>
              <a:rPr lang="de-DE" sz="2400"/>
              <a:t>Ich warte gerne auf Ihre Fragen</a:t>
            </a:r>
          </a:p>
          <a:p>
            <a:pPr algn="ctr" defTabSz="914400"/>
            <a:r>
              <a:rPr lang="de-DE" sz="2400"/>
              <a:t>…</a:t>
            </a:r>
          </a:p>
          <a:p>
            <a:pPr algn="ctr" defTabSz="914400"/>
            <a:endParaRPr lang="de-DE" sz="2400"/>
          </a:p>
          <a:p>
            <a:pPr algn="ctr" defTabSz="914400"/>
            <a:r>
              <a:rPr lang="de-DE" sz="2400"/>
              <a:t>Danke!</a:t>
            </a:r>
          </a:p>
        </p:txBody>
      </p:sp>
      <p:pic>
        <p:nvPicPr>
          <p:cNvPr id="14342" name="Picture 6" descr="ZHP Logo-Vorl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44975" y="2149475"/>
            <a:ext cx="1381125" cy="314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ctrTitle"/>
          </p:nvPr>
        </p:nvSpPr>
        <p:spPr bwMode="auto">
          <a:xfrm>
            <a:off x="227013" y="1152525"/>
            <a:ext cx="9451975" cy="3794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400" u="sng" smtClean="0">
                <a:latin typeface="Arial" charset="0"/>
                <a:cs typeface="Arial" charset="0"/>
              </a:rPr>
              <a:t>Beschreibung</a:t>
            </a:r>
          </a:p>
        </p:txBody>
      </p:sp>
      <p:sp>
        <p:nvSpPr>
          <p:cNvPr id="5122" name="Subtitle 2"/>
          <p:cNvSpPr>
            <a:spLocks noGrp="1"/>
          </p:cNvSpPr>
          <p:nvPr>
            <p:ph type="subTitle" idx="1"/>
          </p:nvPr>
        </p:nvSpPr>
        <p:spPr>
          <a:xfrm>
            <a:off x="227013" y="1647825"/>
            <a:ext cx="9451975" cy="384175"/>
          </a:xfrm>
        </p:spPr>
        <p:txBody>
          <a:bodyPr/>
          <a:lstStyle/>
          <a:p>
            <a:pPr algn="l" eaLnBrk="1" hangingPunct="1"/>
            <a:r>
              <a:rPr lang="en-US" sz="1800" smtClean="0">
                <a:solidFill>
                  <a:srgbClr val="003751"/>
                </a:solidFill>
                <a:latin typeface="Arial" charset="0"/>
                <a:cs typeface="Arial" charset="0"/>
              </a:rPr>
              <a:t>Wir schlagen einen Windmill Testing Framework Tool, mit folgenden Angaben vor:</a:t>
            </a:r>
          </a:p>
          <a:p>
            <a:pPr marL="742950" lvl="1" indent="-285750" algn="l" eaLnBrk="1" hangingPunct="1">
              <a:buFont typeface="Arial" charset="0"/>
              <a:buChar char="–"/>
            </a:pPr>
            <a:r>
              <a:rPr lang="en-US" sz="1800" b="1" i="1" smtClean="0">
                <a:solidFill>
                  <a:srgbClr val="003751"/>
                </a:solidFill>
                <a:latin typeface="Arial" charset="0"/>
                <a:cs typeface="Arial" charset="0"/>
              </a:rPr>
              <a:t>XUL Runner</a:t>
            </a:r>
          </a:p>
          <a:p>
            <a:pPr marL="742950" lvl="1" indent="-285750" algn="l" eaLnBrk="1" hangingPunct="1">
              <a:buFont typeface="Arial" charset="0"/>
              <a:buChar char="–"/>
            </a:pPr>
            <a:r>
              <a:rPr lang="en-US" sz="1800" b="1" i="1" smtClean="0">
                <a:solidFill>
                  <a:srgbClr val="003751"/>
                </a:solidFill>
                <a:latin typeface="Arial" charset="0"/>
                <a:cs typeface="Arial" charset="0"/>
              </a:rPr>
              <a:t>XPCOM layer</a:t>
            </a:r>
          </a:p>
          <a:p>
            <a:pPr marL="742950" lvl="1" indent="-285750" algn="l" eaLnBrk="1" hangingPunct="1">
              <a:buFont typeface="Arial" charset="0"/>
              <a:buChar char="–"/>
            </a:pPr>
            <a:r>
              <a:rPr lang="en-US" sz="1800" b="1" i="1" smtClean="0">
                <a:solidFill>
                  <a:srgbClr val="003751"/>
                </a:solidFill>
                <a:latin typeface="Arial" charset="0"/>
                <a:cs typeface="Arial" charset="0"/>
              </a:rPr>
              <a:t>Full access to Mozilla Firefox backend API</a:t>
            </a:r>
          </a:p>
          <a:p>
            <a:pPr marL="742950" lvl="1" indent="-285750" algn="l" eaLnBrk="1" hangingPunct="1">
              <a:buFont typeface="Arial" charset="0"/>
              <a:buChar char="–"/>
            </a:pPr>
            <a:r>
              <a:rPr lang="en-US" sz="1800" b="1" i="1" smtClean="0">
                <a:solidFill>
                  <a:srgbClr val="003751"/>
                </a:solidFill>
                <a:latin typeface="Arial" charset="0"/>
                <a:cs typeface="Arial" charset="0"/>
              </a:rPr>
              <a:t>Multiple types of testing</a:t>
            </a:r>
          </a:p>
        </p:txBody>
      </p:sp>
      <p:sp>
        <p:nvSpPr>
          <p:cNvPr id="512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smtClean="0">
                <a:ea typeface="Myriad Pro"/>
              </a:rPr>
              <a:t>Vertrauliches Dokument – für externe Nutzung</a:t>
            </a:r>
          </a:p>
        </p:txBody>
      </p:sp>
      <p:sp>
        <p:nvSpPr>
          <p:cNvPr id="5124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ea typeface="Myriad Pro"/>
              </a:rPr>
              <a:t>Copyright ©EBS Romania S.R.L.</a:t>
            </a:r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C9D068A-2B0C-4A27-BE30-9F9E9E5DEEF6}" type="slidenum">
              <a:rPr lang="en-US" smtClean="0">
                <a:ea typeface="Myriad Pro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mtClean="0">
              <a:ea typeface="Myriad Pro"/>
            </a:endParaRPr>
          </a:p>
        </p:txBody>
      </p:sp>
      <p:sp>
        <p:nvSpPr>
          <p:cNvPr id="5126" name="TextBox 8"/>
          <p:cNvSpPr txBox="1">
            <a:spLocks noChangeArrowheads="1"/>
          </p:cNvSpPr>
          <p:nvPr/>
        </p:nvSpPr>
        <p:spPr bwMode="auto">
          <a:xfrm>
            <a:off x="219075" y="350838"/>
            <a:ext cx="74469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/>
              <a:t>deTouro KT und LE Automation Demo</a:t>
            </a:r>
          </a:p>
        </p:txBody>
      </p:sp>
      <p:sp>
        <p:nvSpPr>
          <p:cNvPr id="5127" name="Rectangle 10"/>
          <p:cNvSpPr>
            <a:spLocks noChangeArrowheads="1"/>
          </p:cNvSpPr>
          <p:nvPr/>
        </p:nvSpPr>
        <p:spPr bwMode="auto">
          <a:xfrm>
            <a:off x="369888" y="3429000"/>
            <a:ext cx="95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u="sng"/>
              <a:t>Mozmill</a:t>
            </a:r>
            <a:endParaRPr lang="de-DE" u="sng"/>
          </a:p>
        </p:txBody>
      </p:sp>
      <p:sp>
        <p:nvSpPr>
          <p:cNvPr id="5128" name="Subtitle 2"/>
          <p:cNvSpPr>
            <a:spLocks/>
          </p:cNvSpPr>
          <p:nvPr/>
        </p:nvSpPr>
        <p:spPr bwMode="auto">
          <a:xfrm>
            <a:off x="227013" y="3886200"/>
            <a:ext cx="94519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>
                <a:solidFill>
                  <a:srgbClr val="003751"/>
                </a:solidFill>
                <a:ea typeface="Myriad Pro"/>
                <a:cs typeface="Myriad Pro"/>
              </a:rPr>
              <a:t>Technologien: 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i="1">
                <a:solidFill>
                  <a:srgbClr val="003751"/>
                </a:solidFill>
                <a:ea typeface="Myriad Pro"/>
                <a:cs typeface="Myriad Pro"/>
              </a:rPr>
              <a:t>Tests:</a:t>
            </a:r>
            <a:r>
              <a:rPr lang="en-US" b="1" i="1">
                <a:solidFill>
                  <a:srgbClr val="003751"/>
                </a:solidFill>
                <a:ea typeface="Myriad Pro"/>
                <a:cs typeface="Myriad Pro"/>
              </a:rPr>
              <a:t> javascript core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i="1">
                <a:solidFill>
                  <a:srgbClr val="003751"/>
                </a:solidFill>
                <a:ea typeface="Myriad Pro"/>
                <a:cs typeface="Myriad Pro"/>
              </a:rPr>
              <a:t>Test API:</a:t>
            </a:r>
            <a:r>
              <a:rPr lang="en-US" b="1" i="1">
                <a:solidFill>
                  <a:srgbClr val="003751"/>
                </a:solidFill>
                <a:ea typeface="Myriad Pro"/>
                <a:cs typeface="Myriad Pro"/>
              </a:rPr>
              <a:t> javascript core, underscore.js framework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i="1">
                <a:solidFill>
                  <a:srgbClr val="003751"/>
                </a:solidFill>
                <a:ea typeface="Myriad Pro"/>
                <a:cs typeface="Myriad Pro"/>
              </a:rPr>
              <a:t>Testrun scripts and CI capabilities:</a:t>
            </a:r>
            <a:r>
              <a:rPr lang="en-US" b="1" i="1">
                <a:solidFill>
                  <a:srgbClr val="003751"/>
                </a:solidFill>
                <a:ea typeface="Myriad Pro"/>
                <a:cs typeface="Myriad Pro"/>
              </a:rPr>
              <a:t> Python recommended, Perl or other supported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i="1">
                <a:solidFill>
                  <a:srgbClr val="003751"/>
                </a:solidFill>
                <a:ea typeface="Myriad Pro"/>
                <a:cs typeface="Myriad Pro"/>
              </a:rPr>
              <a:t>Tool:</a:t>
            </a:r>
            <a:r>
              <a:rPr lang="en-US" b="1" i="1">
                <a:solidFill>
                  <a:srgbClr val="003751"/>
                </a:solidFill>
                <a:ea typeface="Myriad Pro"/>
                <a:cs typeface="Myriad Pro"/>
              </a:rPr>
              <a:t> javascript core, xul runner, web technologies compatible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4"/>
          <p:cNvSpPr>
            <a:spLocks noChangeArrowheads="1"/>
          </p:cNvSpPr>
          <p:nvPr/>
        </p:nvSpPr>
        <p:spPr bwMode="auto">
          <a:xfrm>
            <a:off x="227013" y="334963"/>
            <a:ext cx="433705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de-DE" b="1"/>
              <a:t>deTouro KT und LE Automation Demo</a:t>
            </a:r>
          </a:p>
          <a:p>
            <a:pPr defTabSz="914400"/>
            <a:endParaRPr lang="de-DE" sz="2000" b="1"/>
          </a:p>
        </p:txBody>
      </p:sp>
      <p:sp>
        <p:nvSpPr>
          <p:cNvPr id="6146" name="Rectangle 5"/>
          <p:cNvSpPr>
            <a:spLocks noChangeArrowheads="1"/>
          </p:cNvSpPr>
          <p:nvPr/>
        </p:nvSpPr>
        <p:spPr bwMode="auto">
          <a:xfrm>
            <a:off x="322263" y="1012825"/>
            <a:ext cx="3867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de-DE" u="sng"/>
              <a:t>Die Ziele der UI Testing Automation:</a:t>
            </a:r>
          </a:p>
        </p:txBody>
      </p:sp>
      <p:sp>
        <p:nvSpPr>
          <p:cNvPr id="6147" name="Rectangle 6"/>
          <p:cNvSpPr>
            <a:spLocks noChangeArrowheads="1"/>
          </p:cNvSpPr>
          <p:nvPr/>
        </p:nvSpPr>
        <p:spPr bwMode="auto">
          <a:xfrm>
            <a:off x="423863" y="1470025"/>
            <a:ext cx="9378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b="1">
                <a:solidFill>
                  <a:srgbClr val="003751"/>
                </a:solidFill>
              </a:rPr>
              <a:t>Anfangsziele: </a:t>
            </a:r>
            <a:r>
              <a:rPr lang="en-US">
                <a:solidFill>
                  <a:srgbClr val="003751"/>
                </a:solidFill>
              </a:rPr>
              <a:t>Schneller Testing für Acceptans Testruns für eine Basis Qualitätssicherung </a:t>
            </a:r>
          </a:p>
          <a:p>
            <a:pPr defTabSz="914400"/>
            <a:r>
              <a:rPr lang="en-US">
                <a:solidFill>
                  <a:srgbClr val="003751"/>
                </a:solidFill>
              </a:rPr>
              <a:t>                        der Produkte</a:t>
            </a:r>
            <a:endParaRPr lang="de-DE">
              <a:solidFill>
                <a:srgbClr val="003751"/>
              </a:solidFill>
            </a:endParaRPr>
          </a:p>
        </p:txBody>
      </p:sp>
      <p:sp>
        <p:nvSpPr>
          <p:cNvPr id="6148" name="Rectangle 7"/>
          <p:cNvSpPr>
            <a:spLocks noChangeArrowheads="1"/>
          </p:cNvSpPr>
          <p:nvPr/>
        </p:nvSpPr>
        <p:spPr bwMode="auto">
          <a:xfrm>
            <a:off x="398463" y="2301875"/>
            <a:ext cx="89598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b="1">
                <a:solidFill>
                  <a:srgbClr val="003751"/>
                </a:solidFill>
              </a:rPr>
              <a:t>Zukunftsziele: </a:t>
            </a:r>
            <a:r>
              <a:rPr lang="en-US">
                <a:solidFill>
                  <a:srgbClr val="003751"/>
                </a:solidFill>
              </a:rPr>
              <a:t>Schneller Testing für Basis und voll-funktionelle Testruns für die</a:t>
            </a:r>
          </a:p>
          <a:p>
            <a:pPr defTabSz="914400"/>
            <a:r>
              <a:rPr lang="en-US">
                <a:solidFill>
                  <a:srgbClr val="003751"/>
                </a:solidFill>
              </a:rPr>
              <a:t>                         Gewährleistung des Qualitätsstandards der Produkte unter einem</a:t>
            </a:r>
          </a:p>
          <a:p>
            <a:pPr defTabSz="914400"/>
            <a:r>
              <a:rPr lang="en-US">
                <a:solidFill>
                  <a:srgbClr val="003751"/>
                </a:solidFill>
              </a:rPr>
              <a:t>                         starken, robusten, anpassbaren und wiederverwendbaren Testrahmen.</a:t>
            </a:r>
          </a:p>
          <a:p>
            <a:pPr defTabSz="914400"/>
            <a:r>
              <a:rPr lang="en-US">
                <a:solidFill>
                  <a:srgbClr val="003751"/>
                </a:solidFill>
              </a:rPr>
              <a:t>                         Die Unterstützung beim Stresstests und den Umwelt Integrationstest.</a:t>
            </a:r>
          </a:p>
        </p:txBody>
      </p:sp>
      <p:sp>
        <p:nvSpPr>
          <p:cNvPr id="6149" name="Rectangle 8"/>
          <p:cNvSpPr>
            <a:spLocks noChangeArrowheads="1"/>
          </p:cNvSpPr>
          <p:nvPr/>
        </p:nvSpPr>
        <p:spPr bwMode="auto">
          <a:xfrm>
            <a:off x="4189413" y="3787775"/>
            <a:ext cx="56134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de-DE" b="1">
                <a:solidFill>
                  <a:srgbClr val="003751"/>
                </a:solidFill>
              </a:rPr>
              <a:t>Produkt-Wartung: </a:t>
            </a:r>
            <a:r>
              <a:rPr lang="de-DE">
                <a:solidFill>
                  <a:srgbClr val="003751"/>
                </a:solidFill>
              </a:rPr>
              <a:t>Für eine langfristige Anwendung der Qualität mit guten Testabdeckung auf Regressionstests und mit wenig Ressourcen. Automation ist sehr billig für die langfristige Beurtleilung.</a:t>
            </a:r>
          </a:p>
        </p:txBody>
      </p:sp>
      <p:pic>
        <p:nvPicPr>
          <p:cNvPr id="6150" name="Picture 9" descr="ast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2263" y="3492500"/>
            <a:ext cx="3671887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5"/>
          <p:cNvSpPr>
            <a:spLocks noChangeArrowheads="1"/>
          </p:cNvSpPr>
          <p:nvPr/>
        </p:nvSpPr>
        <p:spPr bwMode="auto">
          <a:xfrm>
            <a:off x="180975" y="339725"/>
            <a:ext cx="480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de-DE" sz="2000" b="1"/>
              <a:t>deTouro KT und LE Automation Demo</a:t>
            </a:r>
          </a:p>
        </p:txBody>
      </p:sp>
      <p:sp>
        <p:nvSpPr>
          <p:cNvPr id="7170" name="Rectangle 6"/>
          <p:cNvSpPr>
            <a:spLocks noChangeArrowheads="1"/>
          </p:cNvSpPr>
          <p:nvPr/>
        </p:nvSpPr>
        <p:spPr bwMode="auto">
          <a:xfrm>
            <a:off x="280988" y="1036638"/>
            <a:ext cx="3765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de-DE" u="sng"/>
              <a:t>Anwendung unter Test and Mozmill</a:t>
            </a:r>
          </a:p>
        </p:txBody>
      </p:sp>
      <p:sp>
        <p:nvSpPr>
          <p:cNvPr id="7171" name="Rectangle 7"/>
          <p:cNvSpPr>
            <a:spLocks noChangeArrowheads="1"/>
          </p:cNvSpPr>
          <p:nvPr/>
        </p:nvSpPr>
        <p:spPr bwMode="auto">
          <a:xfrm>
            <a:off x="428625" y="1870075"/>
            <a:ext cx="9105900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>
                <a:solidFill>
                  <a:srgbClr val="003751"/>
                </a:solidFill>
              </a:rPr>
              <a:t>Diese Anwendung wird auf DeTouro sowohl auf KT und Le getestet</a:t>
            </a:r>
          </a:p>
          <a:p>
            <a:pPr defTabSz="914400"/>
            <a:r>
              <a:rPr lang="en-US">
                <a:solidFill>
                  <a:srgbClr val="003751"/>
                </a:solidFill>
              </a:rPr>
              <a:t>	kompatibel mit den Mozilla Firefox. </a:t>
            </a:r>
          </a:p>
          <a:p>
            <a:pPr defTabSz="914400"/>
            <a:r>
              <a:rPr lang="en-US" i="1">
                <a:solidFill>
                  <a:srgbClr val="003751"/>
                </a:solidFill>
              </a:rPr>
              <a:t>.</a:t>
            </a:r>
          </a:p>
          <a:p>
            <a:pPr marL="742950" lvl="1" indent="-285750" defTabSz="914400">
              <a:buFontTx/>
              <a:buChar char="•"/>
            </a:pPr>
            <a:r>
              <a:rPr lang="en-US" i="1">
                <a:solidFill>
                  <a:srgbClr val="003751"/>
                </a:solidFill>
              </a:rPr>
              <a:t>Mozmill ist die beste Wahl, da es das Tool von Mozilla fur die</a:t>
            </a:r>
          </a:p>
          <a:p>
            <a:pPr marL="742950" lvl="1" indent="-285750" defTabSz="914400"/>
            <a:r>
              <a:rPr lang="en-US" i="1">
                <a:solidFill>
                  <a:srgbClr val="003751"/>
                </a:solidFill>
              </a:rPr>
              <a:t>    Automatisierung Tests empfohlen unter Gecko-Plattform und XUL Runner </a:t>
            </a:r>
          </a:p>
          <a:p>
            <a:pPr marL="742950" lvl="1" indent="-285750" defTabSz="914400"/>
            <a:r>
              <a:rPr lang="en-US" i="1">
                <a:solidFill>
                  <a:srgbClr val="003751"/>
                </a:solidFill>
              </a:rPr>
              <a:t>    Anwendungen ist.</a:t>
            </a:r>
          </a:p>
          <a:p>
            <a:pPr defTabSz="914400"/>
            <a:endParaRPr lang="en-US" i="1">
              <a:solidFill>
                <a:srgbClr val="003751"/>
              </a:solidFill>
            </a:endParaRPr>
          </a:p>
          <a:p>
            <a:pPr defTabSz="914400"/>
            <a:endParaRPr lang="en-US">
              <a:solidFill>
                <a:srgbClr val="003751"/>
              </a:solidFill>
            </a:endParaRPr>
          </a:p>
          <a:p>
            <a:pPr defTabSz="914400"/>
            <a:r>
              <a:rPr lang="en-US">
                <a:solidFill>
                  <a:srgbClr val="003751"/>
                </a:solidFill>
              </a:rPr>
              <a:t>Als Datenmanipulation orientierte Anwendung, muss DeTouro ständig</a:t>
            </a:r>
            <a:r>
              <a:rPr lang="en-US"/>
              <a:t> </a:t>
            </a:r>
            <a:r>
              <a:rPr lang="en-US">
                <a:solidFill>
                  <a:srgbClr val="003751"/>
                </a:solidFill>
              </a:rPr>
              <a:t>für Speickerlecks und Datenverlust Mängel geprüft werden.  </a:t>
            </a:r>
          </a:p>
          <a:p>
            <a:pPr defTabSz="914400"/>
            <a:endParaRPr lang="en-US">
              <a:solidFill>
                <a:srgbClr val="003751"/>
              </a:solidFill>
            </a:endParaRPr>
          </a:p>
          <a:p>
            <a:pPr defTabSz="914400"/>
            <a:r>
              <a:rPr lang="en-US">
                <a:solidFill>
                  <a:srgbClr val="003751"/>
                </a:solidFill>
              </a:rPr>
              <a:t>Mozmill hilft hier mit </a:t>
            </a:r>
          </a:p>
          <a:p>
            <a:pPr marL="742950" lvl="1" indent="-285750" defTabSz="914400">
              <a:buFontTx/>
              <a:buChar char="•"/>
            </a:pPr>
            <a:r>
              <a:rPr lang="en-US">
                <a:solidFill>
                  <a:srgbClr val="003751"/>
                </a:solidFill>
              </a:rPr>
              <a:t>Härtetest API</a:t>
            </a:r>
            <a:endParaRPr lang="de-DE">
              <a:solidFill>
                <a:srgbClr val="00375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4"/>
          <p:cNvSpPr>
            <a:spLocks noChangeArrowheads="1"/>
          </p:cNvSpPr>
          <p:nvPr/>
        </p:nvSpPr>
        <p:spPr bwMode="auto">
          <a:xfrm>
            <a:off x="200025" y="368300"/>
            <a:ext cx="480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de-DE" sz="2000" b="1"/>
              <a:t>deTouro KT und LE Automation Demo</a:t>
            </a:r>
          </a:p>
        </p:txBody>
      </p:sp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4090988" y="1808163"/>
            <a:ext cx="467518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4000">
                <a:solidFill>
                  <a:srgbClr val="003751"/>
                </a:solidFill>
              </a:rPr>
              <a:t>Also, wie soll ein</a:t>
            </a:r>
          </a:p>
          <a:p>
            <a:pPr algn="ctr" defTabSz="914400"/>
            <a:r>
              <a:rPr lang="en-US" sz="4000">
                <a:solidFill>
                  <a:srgbClr val="003751"/>
                </a:solidFill>
              </a:rPr>
              <a:t>automatisierter Test</a:t>
            </a:r>
          </a:p>
          <a:p>
            <a:pPr algn="ctr" defTabSz="914400"/>
            <a:r>
              <a:rPr lang="en-US" sz="4000">
                <a:solidFill>
                  <a:srgbClr val="003751"/>
                </a:solidFill>
              </a:rPr>
              <a:t>aussehen?</a:t>
            </a:r>
          </a:p>
        </p:txBody>
      </p:sp>
      <p:pic>
        <p:nvPicPr>
          <p:cNvPr id="8195" name="Picture 6" descr="Confus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5675" y="1146175"/>
            <a:ext cx="2405063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27013" y="349250"/>
            <a:ext cx="480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de-DE" sz="2000" b="1"/>
              <a:t>deTouro KT und LE Automation Demo</a:t>
            </a:r>
          </a:p>
        </p:txBody>
      </p:sp>
      <p:sp>
        <p:nvSpPr>
          <p:cNvPr id="10246" name="Rectangle 6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sz="2000" smtClean="0"/>
              <a:t>Manuelle Testfall-Struktur: </a:t>
            </a:r>
          </a:p>
          <a:p>
            <a:pPr lvl="1"/>
            <a:r>
              <a:rPr lang="en-US" sz="2000" smtClean="0">
                <a:solidFill>
                  <a:srgbClr val="003751"/>
                </a:solidFill>
              </a:rPr>
              <a:t>Test Voraussetzungen</a:t>
            </a:r>
          </a:p>
          <a:p>
            <a:pPr lvl="1"/>
            <a:r>
              <a:rPr lang="en-US" sz="2000" smtClean="0">
                <a:solidFill>
                  <a:srgbClr val="003751"/>
                </a:solidFill>
              </a:rPr>
              <a:t>Schritte zum Reproduzieren</a:t>
            </a:r>
          </a:p>
          <a:p>
            <a:pPr lvl="1"/>
            <a:r>
              <a:rPr lang="en-US" sz="2000" smtClean="0">
                <a:solidFill>
                  <a:srgbClr val="003751"/>
                </a:solidFill>
              </a:rPr>
              <a:t>Beschriebung des Erwartetes Ergebnis</a:t>
            </a:r>
          </a:p>
          <a:p>
            <a:pPr lvl="1"/>
            <a:r>
              <a:rPr lang="en-US" sz="2000" smtClean="0">
                <a:solidFill>
                  <a:srgbClr val="003751"/>
                </a:solidFill>
              </a:rPr>
              <a:t>Beschriebung des Tatsächlichen Ergebnis</a:t>
            </a:r>
          </a:p>
          <a:p>
            <a:pPr lvl="1"/>
            <a:r>
              <a:rPr lang="en-US" sz="2000" smtClean="0">
                <a:solidFill>
                  <a:srgbClr val="003751"/>
                </a:solidFill>
              </a:rPr>
              <a:t>Testergebnis (Pass/Fail/Kann nicht testen)</a:t>
            </a:r>
            <a:endParaRPr lang="de-DE" sz="2000" smtClean="0">
              <a:solidFill>
                <a:srgbClr val="003751"/>
              </a:solidFill>
            </a:endParaRPr>
          </a:p>
        </p:txBody>
      </p:sp>
      <p:sp>
        <p:nvSpPr>
          <p:cNvPr id="10247" name="Rectangle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sz="2000" smtClean="0"/>
              <a:t>Automatisierte Test Case-Struktur:</a:t>
            </a:r>
          </a:p>
          <a:p>
            <a:pPr lvl="1"/>
            <a:r>
              <a:rPr lang="en-US" sz="2000" smtClean="0">
                <a:solidFill>
                  <a:srgbClr val="003751"/>
                </a:solidFill>
              </a:rPr>
              <a:t>setupModule</a:t>
            </a:r>
          </a:p>
          <a:p>
            <a:pPr lvl="1"/>
            <a:r>
              <a:rPr lang="en-US" sz="2000" smtClean="0">
                <a:solidFill>
                  <a:srgbClr val="003751"/>
                </a:solidFill>
              </a:rPr>
              <a:t>testMethod</a:t>
            </a:r>
          </a:p>
          <a:p>
            <a:pPr lvl="1"/>
            <a:r>
              <a:rPr lang="en-US" sz="2000" smtClean="0">
                <a:solidFill>
                  <a:srgbClr val="003751"/>
                </a:solidFill>
              </a:rPr>
              <a:t>teardownModule</a:t>
            </a:r>
          </a:p>
          <a:p>
            <a:pPr lvl="1"/>
            <a:r>
              <a:rPr lang="en-US" sz="2000" smtClean="0">
                <a:solidFill>
                  <a:srgbClr val="003751"/>
                </a:solidFill>
              </a:rPr>
              <a:t>Ergebnis Konsole (Prüfbericht)</a:t>
            </a:r>
          </a:p>
          <a:p>
            <a:pPr lvl="1">
              <a:buFont typeface="Arial" charset="0"/>
              <a:buNone/>
            </a:pPr>
            <a:endParaRPr lang="de-DE" sz="2000" smtClean="0">
              <a:solidFill>
                <a:srgbClr val="00375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19063" y="354013"/>
            <a:ext cx="480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de-DE" sz="2000" b="1"/>
              <a:t>deTouro KT und LE Automation Demo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239713" y="1069975"/>
            <a:ext cx="793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de-DE" u="sng"/>
              <a:t>Demo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342900" y="1436688"/>
            <a:ext cx="5127625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3751"/>
                </a:solidFill>
              </a:rPr>
              <a:t>KT</a:t>
            </a:r>
          </a:p>
          <a:p>
            <a:pPr lvl="1" defTabSz="914400">
              <a:buFontTx/>
              <a:buChar char="•"/>
            </a:pPr>
            <a:r>
              <a:rPr lang="en-US">
                <a:solidFill>
                  <a:srgbClr val="003751"/>
                </a:solidFill>
              </a:rPr>
              <a:t> öffnen von deTouro KT durch ebs.hmm.lan</a:t>
            </a:r>
          </a:p>
          <a:p>
            <a:pPr lvl="1" defTabSz="914400">
              <a:buFontTx/>
              <a:buChar char="•"/>
            </a:pPr>
            <a:r>
              <a:rPr lang="en-US">
                <a:solidFill>
                  <a:srgbClr val="003751"/>
                </a:solidFill>
              </a:rPr>
              <a:t> einfügen der KTAs</a:t>
            </a:r>
          </a:p>
          <a:p>
            <a:pPr lvl="1" defTabSz="914400">
              <a:buFontTx/>
              <a:buChar char="•"/>
            </a:pPr>
            <a:r>
              <a:rPr lang="en-US">
                <a:solidFill>
                  <a:srgbClr val="003751"/>
                </a:solidFill>
              </a:rPr>
              <a:t> suche nach “elke”</a:t>
            </a:r>
          </a:p>
          <a:p>
            <a:pPr lvl="1" defTabSz="914400">
              <a:buFontTx/>
              <a:buChar char="•"/>
            </a:pPr>
            <a:r>
              <a:rPr lang="en-US">
                <a:solidFill>
                  <a:srgbClr val="003751"/>
                </a:solidFill>
              </a:rPr>
              <a:t> Überprüfung der Ergebnisse	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342900" y="2901950"/>
            <a:ext cx="495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lang="en-US">
                <a:solidFill>
                  <a:srgbClr val="003751"/>
                </a:solidFill>
              </a:rPr>
              <a:t>	</a:t>
            </a:r>
            <a:endParaRPr lang="de-DE">
              <a:solidFill>
                <a:srgbClr val="003751"/>
              </a:solidFill>
            </a:endParaRP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342900" y="3001963"/>
            <a:ext cx="4953000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lang="en-US">
                <a:solidFill>
                  <a:srgbClr val="003751"/>
                </a:solidFill>
              </a:rPr>
              <a:t>LE</a:t>
            </a:r>
          </a:p>
          <a:p>
            <a:pPr lvl="1" defTabSz="914400">
              <a:buFontTx/>
              <a:buChar char="•"/>
            </a:pPr>
            <a:r>
              <a:rPr lang="de-DE">
                <a:solidFill>
                  <a:srgbClr val="003751"/>
                </a:solidFill>
              </a:rPr>
              <a:t> </a:t>
            </a:r>
            <a:r>
              <a:rPr lang="en-US">
                <a:solidFill>
                  <a:srgbClr val="003751"/>
                </a:solidFill>
              </a:rPr>
              <a:t>öffnen von deTouro LE durch ebs.hmm.lan</a:t>
            </a:r>
          </a:p>
          <a:p>
            <a:pPr lvl="1" defTabSz="914400">
              <a:buFontTx/>
              <a:buChar char="•"/>
            </a:pPr>
            <a:r>
              <a:rPr lang="en-US">
                <a:solidFill>
                  <a:srgbClr val="003751"/>
                </a:solidFill>
              </a:rPr>
              <a:t> loggen Sie sich mit “hardcoded” Anmeldeinformationen ein.</a:t>
            </a:r>
          </a:p>
          <a:p>
            <a:pPr lvl="1" defTabSz="914400">
              <a:buFontTx/>
              <a:buChar char="•"/>
            </a:pPr>
            <a:r>
              <a:rPr lang="en-US">
                <a:solidFill>
                  <a:srgbClr val="003751"/>
                </a:solidFill>
              </a:rPr>
              <a:t> warten bis zum Ende der Tastatur-Ereignisse</a:t>
            </a:r>
          </a:p>
          <a:p>
            <a:pPr lvl="1" defTabSz="914400">
              <a:buFontTx/>
              <a:buChar char="•"/>
            </a:pPr>
            <a:r>
              <a:rPr lang="en-US">
                <a:solidFill>
                  <a:srgbClr val="003751"/>
                </a:solidFill>
              </a:rPr>
              <a:t> Überprüfung von Benutzernamen und Passwort</a:t>
            </a:r>
          </a:p>
          <a:p>
            <a:pPr lvl="1" defTabSz="914400">
              <a:buFontTx/>
              <a:buChar char="•"/>
            </a:pPr>
            <a:r>
              <a:rPr lang="en-US">
                <a:solidFill>
                  <a:srgbClr val="003751"/>
                </a:solidFill>
              </a:rPr>
              <a:t> entfernen von Firefox Kennwortsdaten Benachrichtigung</a:t>
            </a:r>
            <a:endParaRPr lang="de-DE"/>
          </a:p>
          <a:p>
            <a:pPr lvl="1" defTabSz="914400"/>
            <a:endParaRPr lang="de-DE">
              <a:solidFill>
                <a:srgbClr val="003751"/>
              </a:solidFill>
            </a:endParaRPr>
          </a:p>
        </p:txBody>
      </p:sp>
      <p:pic>
        <p:nvPicPr>
          <p:cNvPr id="12297" name="Picture 9" descr="ef5d3da0461739d681ab5e783ef86ef5-bpfu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4250" y="1724025"/>
            <a:ext cx="1428750" cy="1428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84150" y="344488"/>
            <a:ext cx="480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de-DE" sz="2000" b="1"/>
              <a:t>deTouro KT und LE Automation Demo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984750" y="1638300"/>
            <a:ext cx="443865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/>
            <a:r>
              <a:rPr lang="en-US" sz="4000">
                <a:solidFill>
                  <a:srgbClr val="003751"/>
                </a:solidFill>
              </a:rPr>
              <a:t>OK,OK aber wie sehe</a:t>
            </a:r>
          </a:p>
          <a:p>
            <a:pPr algn="ctr" defTabSz="914400"/>
            <a:r>
              <a:rPr lang="en-US" sz="4000">
                <a:solidFill>
                  <a:srgbClr val="003751"/>
                </a:solidFill>
              </a:rPr>
              <a:t>ich die Testergebnisse?</a:t>
            </a:r>
          </a:p>
        </p:txBody>
      </p:sp>
      <p:pic>
        <p:nvPicPr>
          <p:cNvPr id="15366" name="Picture 6" descr="arro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3175" y="4664075"/>
            <a:ext cx="1924050" cy="1462088"/>
          </a:xfrm>
          <a:prstGeom prst="rect">
            <a:avLst/>
          </a:prstGeom>
          <a:noFill/>
        </p:spPr>
      </p:pic>
      <p:pic>
        <p:nvPicPr>
          <p:cNvPr id="15367" name="Picture 7" descr="results-learn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1850" y="1806575"/>
            <a:ext cx="428625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84150" y="344488"/>
            <a:ext cx="480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2000" b="1"/>
              <a:t>deTouro KT und LE Automation Demo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803275" y="1638300"/>
            <a:ext cx="4438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de-DE" sz="4000">
              <a:solidFill>
                <a:srgbClr val="003751"/>
              </a:solidFill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803275" y="1119188"/>
            <a:ext cx="8156575" cy="243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de-DE"/>
              <a:t>Pass Ergebnisse Beispiel: </a:t>
            </a:r>
          </a:p>
          <a:p>
            <a:pPr algn="ctr"/>
            <a:endParaRPr lang="de-DE"/>
          </a:p>
          <a:p>
            <a:pPr algn="ctr"/>
            <a:r>
              <a:rPr lang="de-DE" sz="1000">
                <a:latin typeface="Consolas" pitchFamily="49" charset="0"/>
              </a:rPr>
              <a:t>TEST-START | c:\Users\ebs.vmaniac\vlad\mozmill-tests\tests\detouro\testKTDemo.js | setupModule</a:t>
            </a:r>
          </a:p>
          <a:p>
            <a:pPr algn="ctr"/>
            <a:r>
              <a:rPr lang="de-DE" sz="1000">
                <a:latin typeface="Consolas" pitchFamily="49" charset="0"/>
              </a:rPr>
              <a:t>TEST-PASS | c:\Users\ebs.vmaniac\vlad\mozmill-tests\tests\detouro\testKTDemo.js | testKTDemo.js::setupModule</a:t>
            </a:r>
          </a:p>
          <a:p>
            <a:pPr algn="ctr"/>
            <a:r>
              <a:rPr lang="de-DE" sz="1000">
                <a:latin typeface="Consolas" pitchFamily="49" charset="0"/>
              </a:rPr>
              <a:t>TEST-START | c:\Users\ebs.vmaniac\vlad\mozmill-tests\tests\detouro\testKTDemo.js | testKT</a:t>
            </a:r>
          </a:p>
          <a:p>
            <a:pPr algn="ctr"/>
            <a:r>
              <a:rPr lang="de-DE" sz="1000">
                <a:latin typeface="Consolas" pitchFamily="49" charset="0"/>
              </a:rPr>
              <a:t>TEST-PASS | c:\Users\ebs.vmaniac\vlad\mozmill-tests\tests\detouro\testKTDemo.js | testKTDemo.js::testKT</a:t>
            </a:r>
          </a:p>
          <a:p>
            <a:pPr algn="ctr"/>
            <a:r>
              <a:rPr lang="de-DE" sz="1000">
                <a:latin typeface="Consolas" pitchFamily="49" charset="0"/>
              </a:rPr>
              <a:t>TEST-START | c:\Users\ebs.vmaniac\vlad\mozmill-tests\tests\detouro\testKTDemo.js | teardownModule</a:t>
            </a:r>
          </a:p>
          <a:p>
            <a:pPr algn="ctr"/>
            <a:r>
              <a:rPr lang="de-DE" sz="1000">
                <a:latin typeface="Consolas" pitchFamily="49" charset="0"/>
              </a:rPr>
              <a:t>TEST-PASS | c:\Users\ebs.vmaniac\vlad\mozmill-tests\tests\detouro\testKTDemo.js | testKTDemo.js::teardownModule</a:t>
            </a:r>
          </a:p>
          <a:p>
            <a:pPr algn="ctr"/>
            <a:r>
              <a:rPr lang="de-DE" sz="1000" b="1" u="sng">
                <a:solidFill>
                  <a:srgbClr val="008000"/>
                </a:solidFill>
                <a:latin typeface="Consolas" pitchFamily="49" charset="0"/>
              </a:rPr>
              <a:t>INFO Passed: 3</a:t>
            </a:r>
          </a:p>
          <a:p>
            <a:pPr algn="ctr"/>
            <a:r>
              <a:rPr lang="de-DE" sz="1000">
                <a:latin typeface="Consolas" pitchFamily="49" charset="0"/>
              </a:rPr>
              <a:t>INFO Failed: 0</a:t>
            </a:r>
          </a:p>
          <a:p>
            <a:pPr algn="ctr"/>
            <a:r>
              <a:rPr lang="de-DE" sz="1000">
                <a:latin typeface="Consolas" pitchFamily="49" charset="0"/>
              </a:rPr>
              <a:t>INFO Skipped: 0</a:t>
            </a:r>
          </a:p>
          <a:p>
            <a:pPr algn="ctr"/>
            <a:endParaRPr lang="de-DE" sz="1000">
              <a:latin typeface="Consolas" pitchFamily="49" charset="0"/>
            </a:endParaRPr>
          </a:p>
          <a:p>
            <a:pPr algn="ctr"/>
            <a:r>
              <a:rPr lang="en-US"/>
              <a:t> 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906463" y="3630613"/>
            <a:ext cx="8156575" cy="228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de-DE"/>
              <a:t>Fail Ergebnisse Beispiel: </a:t>
            </a:r>
          </a:p>
          <a:p>
            <a:pPr algn="ctr"/>
            <a:endParaRPr lang="de-DE"/>
          </a:p>
          <a:p>
            <a:pPr algn="ctr"/>
            <a:r>
              <a:rPr lang="de-DE" sz="1000">
                <a:latin typeface="Consolas" pitchFamily="49" charset="0"/>
              </a:rPr>
              <a:t>TEST-START | c:\Users\ebs.vmaniac\vlad\mozmill-tests\tests\detouro\testKTDemo.js | setupModule</a:t>
            </a:r>
          </a:p>
          <a:p>
            <a:pPr algn="ctr"/>
            <a:r>
              <a:rPr lang="de-DE" sz="1000">
                <a:latin typeface="Consolas" pitchFamily="49" charset="0"/>
              </a:rPr>
              <a:t>TEST-PASS | c:\Users\ebs.vmaniac\vlad\mozmill-tests\tests\detouro\testKTDemo.js | testKTDemo.js::setupModule</a:t>
            </a:r>
          </a:p>
          <a:p>
            <a:pPr algn="ctr"/>
            <a:r>
              <a:rPr lang="de-DE" sz="1000">
                <a:latin typeface="Consolas" pitchFamily="49" charset="0"/>
              </a:rPr>
              <a:t>TEST-START | c:\Users\ebs.vmaniac\vlad\mozmill-tests\tests\detouro\testKTDemo.js | testKT</a:t>
            </a:r>
          </a:p>
          <a:p>
            <a:pPr algn="ctr"/>
            <a:r>
              <a:rPr lang="de-DE" sz="1000">
                <a:latin typeface="Consolas" pitchFamily="49" charset="0"/>
              </a:rPr>
              <a:t>TEST-UNEXPECTED-FAIL | c:\Users\ebs.vmaniac\vlad\mozmill-tests\tests\detouro\testKTDemo.js | testKTDemo.js::testKT</a:t>
            </a:r>
          </a:p>
          <a:p>
            <a:pPr algn="ctr"/>
            <a:r>
              <a:rPr lang="de-DE" sz="1000">
                <a:latin typeface="Consolas" pitchFamily="49" charset="0"/>
              </a:rPr>
              <a:t>TEST-START | c:\Users\ebs.vmaniac\vlad\mozmill-tests\tests\detouro\testKTDemo.js | teardownModule</a:t>
            </a:r>
          </a:p>
          <a:p>
            <a:pPr algn="ctr"/>
            <a:r>
              <a:rPr lang="de-DE" sz="1000">
                <a:latin typeface="Consolas" pitchFamily="49" charset="0"/>
              </a:rPr>
              <a:t>TEST-PASS | c:\Users\ebs.vmaniac\vlad\mozmill-tests\tests\detouro\testKTDemo.js | testKTDemo.js::teardownModule</a:t>
            </a:r>
          </a:p>
          <a:p>
            <a:pPr algn="ctr"/>
            <a:r>
              <a:rPr lang="de-DE" sz="1000">
                <a:latin typeface="Consolas" pitchFamily="49" charset="0"/>
              </a:rPr>
              <a:t>INFO Passed: 2</a:t>
            </a:r>
          </a:p>
          <a:p>
            <a:pPr algn="ctr"/>
            <a:r>
              <a:rPr lang="de-DE" sz="1000" b="1" u="sng">
                <a:solidFill>
                  <a:srgbClr val="CC0000"/>
                </a:solidFill>
                <a:latin typeface="Consolas" pitchFamily="49" charset="0"/>
              </a:rPr>
              <a:t>INFO Failed: 1</a:t>
            </a:r>
          </a:p>
          <a:p>
            <a:pPr algn="ctr"/>
            <a:r>
              <a:rPr lang="de-DE" sz="1000">
                <a:latin typeface="Consolas" pitchFamily="49" charset="0"/>
              </a:rPr>
              <a:t>INFO Skipped: 0</a:t>
            </a:r>
          </a:p>
          <a:p>
            <a:pPr algn="ctr"/>
            <a:r>
              <a:rPr lang="en-US"/>
              <a:t> </a:t>
            </a:r>
          </a:p>
        </p:txBody>
      </p:sp>
      <p:pic>
        <p:nvPicPr>
          <p:cNvPr id="17417" name="Picture 9" descr="bif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6538" y="1000125"/>
            <a:ext cx="638175" cy="638175"/>
          </a:xfrm>
          <a:prstGeom prst="rect">
            <a:avLst/>
          </a:prstGeom>
          <a:noFill/>
        </p:spPr>
      </p:pic>
      <p:pic>
        <p:nvPicPr>
          <p:cNvPr id="17418" name="Picture 10" descr="12074327311562940906milker_X_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38" y="3471863"/>
            <a:ext cx="519112" cy="519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Microsoft Office PowerPoint</Application>
  <PresentationFormat>A4-Papier (210x297 mm)</PresentationFormat>
  <Paragraphs>107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Entwurfsvorlage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Myriad Pro</vt:lpstr>
      <vt:lpstr>Calibri</vt:lpstr>
      <vt:lpstr>Consolas</vt:lpstr>
      <vt:lpstr>Office Theme</vt:lpstr>
      <vt:lpstr>Folie 1</vt:lpstr>
      <vt:lpstr>Beschreibung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</dc:creator>
  <cp:lastModifiedBy>ebs.vmaniac</cp:lastModifiedBy>
  <cp:revision>90</cp:revision>
  <dcterms:created xsi:type="dcterms:W3CDTF">2012-02-01T17:21:55Z</dcterms:created>
  <dcterms:modified xsi:type="dcterms:W3CDTF">2013-01-21T15:46:55Z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0x0101007A8C684FA8C42B4A86CE93DF86929272</vt:lpwstr>
  </property>
</Properties>
</file>