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1" r:id="rId6"/>
    <p:sldId id="257" r:id="rId7"/>
    <p:sldId id="258" r:id="rId8"/>
    <p:sldId id="262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C7D3E-7E00-C866-8D31-92F15203E3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12354B-F1D8-902F-ED9C-682B72A8DC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6B9A7-404E-BCAA-BCEA-50217ED33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6ABF4-E685-47E1-B951-8E0E15093CF5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B5AB44-8DCD-647D-BCDB-74FD21085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78171-B2AD-EFA5-0D1E-9B02D339E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A0EBF-879C-49E6-B552-6C0F7F39E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075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A3D70-7FBB-698D-8E4A-D1541BB9C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97F4D3-86F6-846B-1788-34D712A5B6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38F16-E839-D55B-E86E-1655F3576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6ABF4-E685-47E1-B951-8E0E15093CF5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C07305-6B77-45C6-044C-F2CC26745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74B474-EE34-309C-86A0-2CD07B11D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A0EBF-879C-49E6-B552-6C0F7F39E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796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BA9655-3282-5406-D735-71F2CB0317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EDDF73-7508-C1D0-4000-AC154FCF90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DA21F0-1171-C788-A282-67B56D978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6ABF4-E685-47E1-B951-8E0E15093CF5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53A4B-135E-C0EB-102F-D67D39809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C01C45-540F-D459-6F75-B58365449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A0EBF-879C-49E6-B552-6C0F7F39E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350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3E487-3133-689E-2029-04BD13D6F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0CC15-8140-0207-AF90-5CA8D29DB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10B40-9D59-8741-C75E-ED3ECC26D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6ABF4-E685-47E1-B951-8E0E15093CF5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8D737-DB34-4E2E-4A39-8244E1B23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BC5473-A996-AA35-2C78-0CE2BBAB1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A0EBF-879C-49E6-B552-6C0F7F39E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972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1418F-EB55-51AE-EC98-38ED90D7C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CAE0CC-7883-8976-36BB-3D52356D3F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C91D97-295E-AF06-6E36-827041D7C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6ABF4-E685-47E1-B951-8E0E15093CF5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1BF7B8-1D11-0F02-60EE-E07673182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8EA1A0-DCCD-4253-FCD5-DAA5A8F40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A0EBF-879C-49E6-B552-6C0F7F39E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691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43281-374A-782C-DC9F-E5BAC775F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003C1-B731-D2F7-5A2D-BCB18418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C98920-5A95-1120-835B-DD9EA8425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2AF729-FF0C-D8E8-9818-F509E89CB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6ABF4-E685-47E1-B951-8E0E15093CF5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BFEB77-4EC1-B92A-E2C1-D363C0267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C1981D-6660-169B-59E8-EEB603482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A0EBF-879C-49E6-B552-6C0F7F39E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40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2BD69-1CA9-BF72-DDB6-F5E967C45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1622F8-4D87-B6A7-EAB8-743DA04CF6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210A21-8E27-B63C-422B-DC14015184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EC5641-374F-37EC-F9A7-BC9FAE418B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37BD1F-C63C-2430-BF8D-9956A76B10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65511A-60FC-8311-81E7-ED9F5A63D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6ABF4-E685-47E1-B951-8E0E15093CF5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A1821F-42D3-0898-AC8C-2CB1AE73C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765599-1BC5-F0C9-CF2E-B314AAF69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A0EBF-879C-49E6-B552-6C0F7F39E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953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68765-E4BF-06C5-8AB0-F82EF9E87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6BAEFC-9E8E-3FA9-B7A6-696CC0F86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6ABF4-E685-47E1-B951-8E0E15093CF5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E12170-D74E-41F4-1547-C6EAD6AAB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DD734E-41DB-DCFB-EAF8-60A9DE731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A0EBF-879C-49E6-B552-6C0F7F39E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541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07BBF0-7875-6934-26BD-F15AA8F20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6ABF4-E685-47E1-B951-8E0E15093CF5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336BD2-690F-CB14-BCD2-4ABB90AE4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83D71E-C0FA-9A19-CB08-AC13A11AB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A0EBF-879C-49E6-B552-6C0F7F39E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686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A2087-48F1-EB61-70BE-D0C0E0378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CE3CF-145A-B794-F7DF-4C03451387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413EE7-C2A7-F539-52F1-A4FD6619F0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F81087-19A1-300E-8809-518B0F1D9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6ABF4-E685-47E1-B951-8E0E15093CF5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701965-C49C-A3E4-E729-539554343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9FA0E0-581B-58AD-8781-45958FA66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A0EBF-879C-49E6-B552-6C0F7F39E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508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470BA-9B84-73B2-695D-3561EAD2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9A6CC5-6283-8080-99EB-AD7DC1B3EB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CBDDD5-B0E2-46C7-B3E0-43CBDB8AAC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904A12-429C-78C1-A373-C71F6EA6E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6ABF4-E685-47E1-B951-8E0E15093CF5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39BC83-203B-216D-17DB-A525FE705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80D517-5F4A-F9E1-184D-55FAE4AFE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A0EBF-879C-49E6-B552-6C0F7F39E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447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52248D-A319-0992-F778-27089C8E9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69D3B6-9FD4-58DD-341C-B5557C1F1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10453-1F6B-8399-4572-6D8DAD223F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76ABF4-E685-47E1-B951-8E0E15093CF5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33CD2D-BF16-F17B-1A13-F41A849ED7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F8B7F-EAAB-4184-959B-E2BFF16CA2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FA0EBF-879C-49E6-B552-6C0F7F39E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591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60085-76F6-41EF-DF5E-4551300174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CPA EFA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CF7D73-3C4F-6A21-718B-9CD32920AA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905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2EF94-A0C8-D208-7E89-1055E33E8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2-factor solutions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55E44-A01E-B18F-DC5F-372389AF0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56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A5B5B-0289-6B13-43A1-D5E1D991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47686"/>
            <a:ext cx="10515600" cy="1325563"/>
          </a:xfrm>
        </p:spPr>
        <p:txBody>
          <a:bodyPr/>
          <a:lstStyle/>
          <a:p>
            <a:r>
              <a:rPr lang="en-CA" dirty="0"/>
              <a:t>T1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B6A7C34-1628-CEAB-CF0B-64954E5B7C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405466"/>
              </p:ext>
            </p:extLst>
          </p:nvPr>
        </p:nvGraphicFramePr>
        <p:xfrm>
          <a:off x="713872" y="-40835"/>
          <a:ext cx="11478128" cy="6874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9532">
                  <a:extLst>
                    <a:ext uri="{9D8B030D-6E8A-4147-A177-3AD203B41FA5}">
                      <a16:colId xmlns:a16="http://schemas.microsoft.com/office/drawing/2014/main" val="1478300987"/>
                    </a:ext>
                  </a:extLst>
                </a:gridCol>
                <a:gridCol w="2869532">
                  <a:extLst>
                    <a:ext uri="{9D8B030D-6E8A-4147-A177-3AD203B41FA5}">
                      <a16:colId xmlns:a16="http://schemas.microsoft.com/office/drawing/2014/main" val="2060586911"/>
                    </a:ext>
                  </a:extLst>
                </a:gridCol>
                <a:gridCol w="2869532">
                  <a:extLst>
                    <a:ext uri="{9D8B030D-6E8A-4147-A177-3AD203B41FA5}">
                      <a16:colId xmlns:a16="http://schemas.microsoft.com/office/drawing/2014/main" val="1768721131"/>
                    </a:ext>
                  </a:extLst>
                </a:gridCol>
                <a:gridCol w="2869532">
                  <a:extLst>
                    <a:ext uri="{9D8B030D-6E8A-4147-A177-3AD203B41FA5}">
                      <a16:colId xmlns:a16="http://schemas.microsoft.com/office/drawing/2014/main" val="2391215027"/>
                    </a:ext>
                  </a:extLst>
                </a:gridCol>
              </a:tblGrid>
              <a:tr h="362032">
                <a:tc gridSpan="2">
                  <a:txBody>
                    <a:bodyPr/>
                    <a:lstStyle/>
                    <a:p>
                      <a:r>
                        <a:rPr lang="en-CA" dirty="0"/>
                        <a:t>Factor 1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CA" dirty="0"/>
                        <a:t>Factor 2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80757"/>
                  </a:ext>
                </a:extLst>
              </a:tr>
              <a:tr h="362032">
                <a:tc>
                  <a:txBody>
                    <a:bodyPr/>
                    <a:lstStyle/>
                    <a:p>
                      <a:r>
                        <a:rPr lang="en-CA" dirty="0"/>
                        <a:t>Item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Loading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Item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loading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942552"/>
                  </a:ext>
                </a:extLst>
              </a:tr>
              <a:tr h="514894">
                <a:tc>
                  <a:txBody>
                    <a:bodyPr/>
                    <a:lstStyle/>
                    <a:p>
                      <a:r>
                        <a:rPr lang="en-US" sz="1200" b="1" dirty="0"/>
                        <a:t>1. Will say sorry after being asked when they hurt another child.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/>
                        <a:t>.338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1. Will say sorry after being asked when they hurt another child.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.166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5065163"/>
                  </a:ext>
                </a:extLst>
              </a:tr>
              <a:tr h="452540">
                <a:tc>
                  <a:txBody>
                    <a:bodyPr/>
                    <a:lstStyle/>
                    <a:p>
                      <a:r>
                        <a:rPr lang="en-US" sz="12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Will try to distract another child who is crying. 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/>
                        <a:t>.759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Will try to distract another child who is crying.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.065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197035"/>
                  </a:ext>
                </a:extLst>
              </a:tr>
              <a:tr h="514894">
                <a:tc>
                  <a:txBody>
                    <a:bodyPr/>
                    <a:lstStyle/>
                    <a:p>
                      <a:pPr rtl="0"/>
                      <a:r>
                        <a:rPr lang="en-US" sz="12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 Will try to console another child who is worried or afraid.  </a:t>
                      </a:r>
                      <a:endParaRPr lang="en-US" sz="1200" b="1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.832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 Will try to console another child who is worried or afraid.  </a:t>
                      </a:r>
                      <a:endParaRPr lang="en-US" sz="1200" b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-.005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480221"/>
                  </a:ext>
                </a:extLst>
              </a:tr>
              <a:tr h="514894">
                <a:tc>
                  <a:txBody>
                    <a:bodyPr/>
                    <a:lstStyle/>
                    <a:p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 Will not share their sweets with me even if I ask them to. 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-.064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 Will not share their sweets with me even if I ask them to.  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/>
                        <a:t>.427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277905"/>
                  </a:ext>
                </a:extLst>
              </a:tr>
              <a:tr h="606375">
                <a:tc>
                  <a:txBody>
                    <a:bodyPr/>
                    <a:lstStyle/>
                    <a:p>
                      <a:pPr rtl="0"/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 Will help me tidy up after a snack or a meal when I’m in a hurry.  </a:t>
                      </a:r>
                      <a:endParaRPr lang="en-US" sz="1200" b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.201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 Will help me tidy up after a snack or a meal when I’m in a hurry.  </a:t>
                      </a:r>
                      <a:endParaRPr lang="en-US" sz="1200" b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.235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3993402"/>
                  </a:ext>
                </a:extLst>
              </a:tr>
              <a:tr h="606375">
                <a:tc>
                  <a:txBody>
                    <a:bodyPr/>
                    <a:lstStyle/>
                    <a:p>
                      <a:pPr rtl="0"/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 Will give me some of their </a:t>
                      </a:r>
                      <a:r>
                        <a:rPr lang="en-US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favourite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food without being asked.  </a:t>
                      </a:r>
                      <a:endParaRPr lang="en-US" sz="1200" b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-.038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2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 Will give me some of their </a:t>
                      </a:r>
                      <a:r>
                        <a:rPr lang="en-US" sz="1200" b="1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favourite</a:t>
                      </a:r>
                      <a:r>
                        <a:rPr lang="en-US" sz="12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food without being asked.  </a:t>
                      </a:r>
                      <a:endParaRPr lang="en-US" sz="1200" b="1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/>
                        <a:t>.722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478548"/>
                  </a:ext>
                </a:extLst>
              </a:tr>
              <a:tr h="514894">
                <a:tc>
                  <a:txBody>
                    <a:bodyPr/>
                    <a:lstStyle/>
                    <a:p>
                      <a:pPr rtl="0"/>
                      <a:r>
                        <a:rPr lang="en-US" sz="12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 Will try to cheer me up if I’m clearing having a bad day.  </a:t>
                      </a:r>
                      <a:endParaRPr lang="en-US" sz="1200" b="1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/>
                        <a:t>.423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 Will try to cheer me up if I’m clearing having a bad day.  </a:t>
                      </a:r>
                      <a:endParaRPr lang="en-US" sz="1200" b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.300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305401"/>
                  </a:ext>
                </a:extLst>
              </a:tr>
              <a:tr h="452540">
                <a:tc>
                  <a:txBody>
                    <a:bodyPr/>
                    <a:lstStyle/>
                    <a:p>
                      <a:pPr rtl="0"/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9. Will give me some of their food if I say I like that food.  </a:t>
                      </a:r>
                      <a:endParaRPr lang="en-US" sz="1200" b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.015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2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9. Will give me some of their food if I say I like that food.  </a:t>
                      </a:r>
                      <a:endParaRPr lang="en-US" sz="1200" b="1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/>
                        <a:t>.832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216277"/>
                  </a:ext>
                </a:extLst>
              </a:tr>
              <a:tr h="779625">
                <a:tc>
                  <a:txBody>
                    <a:bodyPr/>
                    <a:lstStyle/>
                    <a:p>
                      <a:pPr rtl="0"/>
                      <a:r>
                        <a:rPr lang="en-US" sz="12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 Will help another child who is struggling with a task even if my child has to stop what they  are doing.  </a:t>
                      </a:r>
                      <a:endParaRPr lang="en-US" sz="1200" b="1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/>
                        <a:t>.510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 Will help another child who is struggling with a task even if my child has to stop what they  are doing.  </a:t>
                      </a:r>
                      <a:endParaRPr lang="en-US" sz="1200" b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.215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4635879"/>
                  </a:ext>
                </a:extLst>
              </a:tr>
              <a:tr h="662007">
                <a:tc>
                  <a:txBody>
                    <a:bodyPr/>
                    <a:lstStyle/>
                    <a:p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11. Will avoid sharing toys with another child even if the other child has nothing to play with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.258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11. Will avoid sharing toys with another child even if the other child has nothing to play with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.260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8205424"/>
                  </a:ext>
                </a:extLst>
              </a:tr>
              <a:tr h="514894">
                <a:tc>
                  <a:txBody>
                    <a:bodyPr/>
                    <a:lstStyle/>
                    <a:p>
                      <a:pPr rtl="0"/>
                      <a:r>
                        <a:rPr lang="en-US" sz="12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 Will try to calm another child who is having a temper tantrum.  </a:t>
                      </a:r>
                      <a:endParaRPr lang="en-US" sz="1200" b="1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/>
                        <a:t>.711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 Will try to calm another child who is having a temper tantrum.  </a:t>
                      </a:r>
                      <a:endParaRPr lang="en-US" sz="1200" b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.102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57062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33199F5-4764-4C02-A4A2-62189167ECDF}"/>
              </a:ext>
            </a:extLst>
          </p:cNvPr>
          <p:cNvSpPr txBox="1"/>
          <p:nvPr/>
        </p:nvSpPr>
        <p:spPr>
          <a:xfrm>
            <a:off x="3822030" y="-49586"/>
            <a:ext cx="3429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Factor correlation = .316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532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2E5AFB-E67F-61D5-F724-097D59DA1B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E448A-7247-80E6-947C-CF62EEEAF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47686"/>
            <a:ext cx="10515600" cy="1325563"/>
          </a:xfrm>
        </p:spPr>
        <p:txBody>
          <a:bodyPr/>
          <a:lstStyle/>
          <a:p>
            <a:r>
              <a:rPr lang="en-CA" dirty="0"/>
              <a:t>T2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4F4E4CD-4D73-BB75-D58A-2ACC7F7555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241778"/>
              </p:ext>
            </p:extLst>
          </p:nvPr>
        </p:nvGraphicFramePr>
        <p:xfrm>
          <a:off x="713872" y="-40835"/>
          <a:ext cx="11478128" cy="6874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9532">
                  <a:extLst>
                    <a:ext uri="{9D8B030D-6E8A-4147-A177-3AD203B41FA5}">
                      <a16:colId xmlns:a16="http://schemas.microsoft.com/office/drawing/2014/main" val="1478300987"/>
                    </a:ext>
                  </a:extLst>
                </a:gridCol>
                <a:gridCol w="2869532">
                  <a:extLst>
                    <a:ext uri="{9D8B030D-6E8A-4147-A177-3AD203B41FA5}">
                      <a16:colId xmlns:a16="http://schemas.microsoft.com/office/drawing/2014/main" val="2060586911"/>
                    </a:ext>
                  </a:extLst>
                </a:gridCol>
                <a:gridCol w="2869532">
                  <a:extLst>
                    <a:ext uri="{9D8B030D-6E8A-4147-A177-3AD203B41FA5}">
                      <a16:colId xmlns:a16="http://schemas.microsoft.com/office/drawing/2014/main" val="1768721131"/>
                    </a:ext>
                  </a:extLst>
                </a:gridCol>
                <a:gridCol w="2869532">
                  <a:extLst>
                    <a:ext uri="{9D8B030D-6E8A-4147-A177-3AD203B41FA5}">
                      <a16:colId xmlns:a16="http://schemas.microsoft.com/office/drawing/2014/main" val="2391215027"/>
                    </a:ext>
                  </a:extLst>
                </a:gridCol>
              </a:tblGrid>
              <a:tr h="362032">
                <a:tc gridSpan="2">
                  <a:txBody>
                    <a:bodyPr/>
                    <a:lstStyle/>
                    <a:p>
                      <a:r>
                        <a:rPr lang="en-CA" dirty="0"/>
                        <a:t>Factor 1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CA" dirty="0"/>
                        <a:t>Factor 2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80757"/>
                  </a:ext>
                </a:extLst>
              </a:tr>
              <a:tr h="362032">
                <a:tc>
                  <a:txBody>
                    <a:bodyPr/>
                    <a:lstStyle/>
                    <a:p>
                      <a:r>
                        <a:rPr lang="en-CA" dirty="0"/>
                        <a:t>Item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Loading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Item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loading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942552"/>
                  </a:ext>
                </a:extLst>
              </a:tr>
              <a:tr h="514894">
                <a:tc>
                  <a:txBody>
                    <a:bodyPr/>
                    <a:lstStyle/>
                    <a:p>
                      <a:pPr rtl="0"/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1. Will help me carry things when my hands are full. </a:t>
                      </a:r>
                      <a:endParaRPr lang="en-US" sz="1200" b="0" dirty="0">
                        <a:effectLst/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0" dirty="0"/>
                        <a:t>.286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200" b="1" i="0" u="none" strike="noStrike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1. Will help me carry things when my hands are full. </a:t>
                      </a:r>
                      <a:endParaRPr lang="en-US" sz="1200" b="1" dirty="0">
                        <a:effectLst/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/>
                        <a:t>.411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5065163"/>
                  </a:ext>
                </a:extLst>
              </a:tr>
              <a:tr h="452540">
                <a:tc>
                  <a:txBody>
                    <a:bodyPr/>
                    <a:lstStyle/>
                    <a:p>
                      <a:r>
                        <a:rPr lang="en-US" sz="12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Will try to distract another child who is crying. 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/>
                        <a:t>.809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Will try to distract another child who is crying. 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0" dirty="0"/>
                        <a:t>-.105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197035"/>
                  </a:ext>
                </a:extLst>
              </a:tr>
              <a:tr h="514894">
                <a:tc>
                  <a:txBody>
                    <a:bodyPr/>
                    <a:lstStyle/>
                    <a:p>
                      <a:pPr rtl="0"/>
                      <a:r>
                        <a:rPr lang="en-US" sz="12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 Will try to console another child who is worried or afraid.  </a:t>
                      </a:r>
                      <a:endParaRPr lang="en-US" sz="1200" b="1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/>
                        <a:t>.801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 Will try to console another child who is worried or afraid.  </a:t>
                      </a:r>
                      <a:endParaRPr lang="en-US" sz="1200" b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0" dirty="0"/>
                        <a:t>.013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480221"/>
                  </a:ext>
                </a:extLst>
              </a:tr>
              <a:tr h="514894">
                <a:tc>
                  <a:txBody>
                    <a:bodyPr/>
                    <a:lstStyle/>
                    <a:p>
                      <a:pPr rtl="0"/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5. Will share their toys when another child asks for them.</a:t>
                      </a:r>
                      <a:endParaRPr lang="en-US" sz="1200" b="0" dirty="0">
                        <a:effectLst/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0" dirty="0"/>
                        <a:t>.073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200" b="1" i="0" u="none" strike="noStrike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5. Will share their toys when another child asks for them.</a:t>
                      </a:r>
                      <a:endParaRPr lang="en-US" sz="1200" b="1" dirty="0">
                        <a:effectLst/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/>
                        <a:t>.527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277905"/>
                  </a:ext>
                </a:extLst>
              </a:tr>
              <a:tr h="606375">
                <a:tc>
                  <a:txBody>
                    <a:bodyPr/>
                    <a:lstStyle/>
                    <a:p>
                      <a:pPr rtl="0"/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 Will help me tidy up after a snack or a meal when I’m in a hurry.  </a:t>
                      </a:r>
                      <a:endParaRPr lang="en-US" sz="1200" b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0" dirty="0"/>
                        <a:t>.022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2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 Will help me tidy up after a snack or a meal when I’m in a hurry.  </a:t>
                      </a:r>
                      <a:endParaRPr lang="en-US" sz="1200" b="1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/>
                        <a:t>.476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3993402"/>
                  </a:ext>
                </a:extLst>
              </a:tr>
              <a:tr h="606375">
                <a:tc>
                  <a:txBody>
                    <a:bodyPr/>
                    <a:lstStyle/>
                    <a:p>
                      <a:pPr rtl="0"/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 Will give me some of their </a:t>
                      </a:r>
                      <a:r>
                        <a:rPr lang="en-US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favourite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food without being asked.  </a:t>
                      </a:r>
                      <a:endParaRPr lang="en-US" sz="1200" b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0" dirty="0"/>
                        <a:t>.008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2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 Will give me some of their </a:t>
                      </a:r>
                      <a:r>
                        <a:rPr lang="en-US" sz="1200" b="1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favourite</a:t>
                      </a:r>
                      <a:r>
                        <a:rPr lang="en-US" sz="12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food without being asked.  </a:t>
                      </a:r>
                      <a:endParaRPr lang="en-US" sz="1200" b="1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/>
                        <a:t>.764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478548"/>
                  </a:ext>
                </a:extLst>
              </a:tr>
              <a:tr h="514894">
                <a:tc>
                  <a:txBody>
                    <a:bodyPr/>
                    <a:lstStyle/>
                    <a:p>
                      <a:pPr rtl="0"/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 Will try to cheer me up if I’m clearing having a bad day.  </a:t>
                      </a:r>
                      <a:endParaRPr lang="en-US" sz="1200" b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0" dirty="0"/>
                        <a:t>.216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2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 Will try to cheer me up if I’m clearing having a bad day.  </a:t>
                      </a:r>
                      <a:endParaRPr lang="en-US" sz="1200" b="1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/>
                        <a:t>.436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305401"/>
                  </a:ext>
                </a:extLst>
              </a:tr>
              <a:tr h="452540">
                <a:tc>
                  <a:txBody>
                    <a:bodyPr/>
                    <a:lstStyle/>
                    <a:p>
                      <a:pPr rtl="0"/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9. Will give me some of their food if I say I like that food.  </a:t>
                      </a:r>
                      <a:endParaRPr lang="en-US" sz="1200" b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0" dirty="0"/>
                        <a:t>.014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2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9. Will give me some of their food if I say I like that food.  </a:t>
                      </a:r>
                      <a:endParaRPr lang="en-US" sz="1200" b="1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/>
                        <a:t>.749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216277"/>
                  </a:ext>
                </a:extLst>
              </a:tr>
              <a:tr h="779625">
                <a:tc>
                  <a:txBody>
                    <a:bodyPr/>
                    <a:lstStyle/>
                    <a:p>
                      <a:pPr rtl="0"/>
                      <a:r>
                        <a:rPr lang="en-US" sz="12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 Will help another child who is struggling with a task even if my child has to stop what they  are doing.  </a:t>
                      </a:r>
                      <a:endParaRPr lang="en-US" sz="1200" b="1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/>
                        <a:t>.530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 Will help another child who is struggling with a task even if my child has to stop what they  are doing.  </a:t>
                      </a:r>
                      <a:endParaRPr lang="en-US" sz="1200" b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0" dirty="0"/>
                        <a:t>.300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4635879"/>
                  </a:ext>
                </a:extLst>
              </a:tr>
              <a:tr h="662007">
                <a:tc>
                  <a:txBody>
                    <a:bodyPr/>
                    <a:lstStyle/>
                    <a:p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11. Will avoid sharing toys with another child even if the other child has nothing to play with 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0" dirty="0"/>
                        <a:t>.039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11. Will avoid sharing toys with another child even if the other child has nothing to play with 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/>
                        <a:t>.459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8205424"/>
                  </a:ext>
                </a:extLst>
              </a:tr>
              <a:tr h="514894">
                <a:tc>
                  <a:txBody>
                    <a:bodyPr/>
                    <a:lstStyle/>
                    <a:p>
                      <a:pPr rtl="0"/>
                      <a:r>
                        <a:rPr lang="en-US" sz="12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 Will try to calm another child who is having a temper tantrum.  </a:t>
                      </a:r>
                      <a:endParaRPr lang="en-US" sz="1200" b="1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/>
                        <a:t>.648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 Will try to calm another child who is having a temper tantrum.  </a:t>
                      </a:r>
                      <a:endParaRPr lang="en-US" sz="1200" b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0" dirty="0"/>
                        <a:t>.076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57062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191AB38-A9B6-424B-734B-DB1464CE0538}"/>
              </a:ext>
            </a:extLst>
          </p:cNvPr>
          <p:cNvSpPr txBox="1"/>
          <p:nvPr/>
        </p:nvSpPr>
        <p:spPr>
          <a:xfrm>
            <a:off x="3822030" y="-49586"/>
            <a:ext cx="3429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Factor correlation = .254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87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60DB8-0C8F-4899-6172-69123FE7E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1-factor solutions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614CA-751E-C675-9E4E-9A53E7336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643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ED7BEC-B64D-742B-CEAE-253B831F9C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80D55BA-6D79-D4FE-7F59-0BEBC4DB6C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2207934"/>
              </p:ext>
            </p:extLst>
          </p:nvPr>
        </p:nvGraphicFramePr>
        <p:xfrm>
          <a:off x="713872" y="-40835"/>
          <a:ext cx="11478128" cy="6874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9532">
                  <a:extLst>
                    <a:ext uri="{9D8B030D-6E8A-4147-A177-3AD203B41FA5}">
                      <a16:colId xmlns:a16="http://schemas.microsoft.com/office/drawing/2014/main" val="1478300987"/>
                    </a:ext>
                  </a:extLst>
                </a:gridCol>
                <a:gridCol w="2869532">
                  <a:extLst>
                    <a:ext uri="{9D8B030D-6E8A-4147-A177-3AD203B41FA5}">
                      <a16:colId xmlns:a16="http://schemas.microsoft.com/office/drawing/2014/main" val="2060586911"/>
                    </a:ext>
                  </a:extLst>
                </a:gridCol>
                <a:gridCol w="2869532">
                  <a:extLst>
                    <a:ext uri="{9D8B030D-6E8A-4147-A177-3AD203B41FA5}">
                      <a16:colId xmlns:a16="http://schemas.microsoft.com/office/drawing/2014/main" val="1768721131"/>
                    </a:ext>
                  </a:extLst>
                </a:gridCol>
                <a:gridCol w="2869532">
                  <a:extLst>
                    <a:ext uri="{9D8B030D-6E8A-4147-A177-3AD203B41FA5}">
                      <a16:colId xmlns:a16="http://schemas.microsoft.com/office/drawing/2014/main" val="2391215027"/>
                    </a:ext>
                  </a:extLst>
                </a:gridCol>
              </a:tblGrid>
              <a:tr h="362032">
                <a:tc gridSpan="2">
                  <a:txBody>
                    <a:bodyPr/>
                    <a:lstStyle/>
                    <a:p>
                      <a:r>
                        <a:rPr lang="en-CA" dirty="0"/>
                        <a:t>T1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CA" dirty="0"/>
                        <a:t>T2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80757"/>
                  </a:ext>
                </a:extLst>
              </a:tr>
              <a:tr h="362032">
                <a:tc>
                  <a:txBody>
                    <a:bodyPr/>
                    <a:lstStyle/>
                    <a:p>
                      <a:r>
                        <a:rPr lang="en-CA" dirty="0"/>
                        <a:t>Item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Loading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Item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loading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942552"/>
                  </a:ext>
                </a:extLst>
              </a:tr>
              <a:tr h="514894">
                <a:tc>
                  <a:txBody>
                    <a:bodyPr/>
                    <a:lstStyle/>
                    <a:p>
                      <a:r>
                        <a:rPr lang="en-US" sz="1200" b="0" dirty="0"/>
                        <a:t>1. Will say sorry after being asked when they hurt another child.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0.410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1. Will help me carry things when my hands are full. </a:t>
                      </a:r>
                      <a:endParaRPr lang="en-US" sz="1200" b="0" dirty="0">
                        <a:effectLst/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0" dirty="0"/>
                        <a:t>.540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5065163"/>
                  </a:ext>
                </a:extLst>
              </a:tr>
              <a:tr h="452540">
                <a:tc>
                  <a:txBody>
                    <a:bodyPr/>
                    <a:lstStyle/>
                    <a:p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Will try to distract another child who is crying. 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0.747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Will try to distract another child who is crying. 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0" dirty="0"/>
                        <a:t>.586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197035"/>
                  </a:ext>
                </a:extLst>
              </a:tr>
              <a:tr h="514894">
                <a:tc>
                  <a:txBody>
                    <a:bodyPr/>
                    <a:lstStyle/>
                    <a:p>
                      <a:pPr rtl="0"/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 Will try to console another child who is worried or afraid.  </a:t>
                      </a:r>
                      <a:endParaRPr lang="en-US" sz="1200" b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0.756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 Will try to console another child who is worried or afraid.  </a:t>
                      </a:r>
                      <a:endParaRPr lang="en-US" sz="1200" b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0" dirty="0"/>
                        <a:t>.689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480221"/>
                  </a:ext>
                </a:extLst>
              </a:tr>
              <a:tr h="514894">
                <a:tc>
                  <a:txBody>
                    <a:bodyPr/>
                    <a:lstStyle/>
                    <a:p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 Will not share their sweets with me even if I ask them to.  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0.278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5. Will share their toys when another child asks for them.</a:t>
                      </a:r>
                      <a:endParaRPr lang="en-US" sz="1200" b="0" dirty="0">
                        <a:effectLst/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0" dirty="0"/>
                        <a:t>.483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277905"/>
                  </a:ext>
                </a:extLst>
              </a:tr>
              <a:tr h="606375">
                <a:tc>
                  <a:txBody>
                    <a:bodyPr/>
                    <a:lstStyle/>
                    <a:p>
                      <a:pPr rtl="0"/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 Will help me tidy up after a snack or a meal when I’m in a hurry.  </a:t>
                      </a:r>
                      <a:endParaRPr lang="en-US" sz="1200" b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0.343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 Will help me tidy up after a snack or a meal when I’m in a hurry.  </a:t>
                      </a:r>
                      <a:endParaRPr lang="en-US" sz="1200" b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0" dirty="0"/>
                        <a:t>.385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3993402"/>
                  </a:ext>
                </a:extLst>
              </a:tr>
              <a:tr h="606375">
                <a:tc>
                  <a:txBody>
                    <a:bodyPr/>
                    <a:lstStyle/>
                    <a:p>
                      <a:pPr rtl="0"/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 Will give me some of their </a:t>
                      </a:r>
                      <a:r>
                        <a:rPr lang="en-US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favourite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food without being asked.  </a:t>
                      </a:r>
                      <a:endParaRPr lang="en-US" sz="1200" b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0.513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 Will give me some of their </a:t>
                      </a:r>
                      <a:r>
                        <a:rPr lang="en-US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favourite</a:t>
                      </a: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food without being asked.  </a:t>
                      </a:r>
                      <a:endParaRPr lang="en-US" sz="1200" b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0" dirty="0"/>
                        <a:t>.640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478548"/>
                  </a:ext>
                </a:extLst>
              </a:tr>
              <a:tr h="514894">
                <a:tc>
                  <a:txBody>
                    <a:bodyPr/>
                    <a:lstStyle/>
                    <a:p>
                      <a:pPr rtl="0"/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 Will try to cheer me up if I’m clearing having a bad day.  </a:t>
                      </a:r>
                      <a:endParaRPr lang="en-US" sz="1200" b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0.578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 Will try to cheer me up if I’m clearing having a bad day.  </a:t>
                      </a:r>
                      <a:endParaRPr lang="en-US" sz="1200" b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0" dirty="0"/>
                        <a:t>.510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305401"/>
                  </a:ext>
                </a:extLst>
              </a:tr>
              <a:tr h="452540">
                <a:tc>
                  <a:txBody>
                    <a:bodyPr/>
                    <a:lstStyle/>
                    <a:p>
                      <a:pPr rtl="0"/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9. Will give me some of their food if I say I like that food.  </a:t>
                      </a:r>
                      <a:endParaRPr lang="en-US" sz="1200" b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0.615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9. Will give me some of their food if I say I like that food.  </a:t>
                      </a:r>
                      <a:endParaRPr lang="en-US" sz="1200" b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0" dirty="0"/>
                        <a:t>.643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216277"/>
                  </a:ext>
                </a:extLst>
              </a:tr>
              <a:tr h="779625">
                <a:tc>
                  <a:txBody>
                    <a:bodyPr/>
                    <a:lstStyle/>
                    <a:p>
                      <a:pPr rtl="0"/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 Will help another child who is struggling with a task even if my child has to stop what they  are doing.  </a:t>
                      </a:r>
                      <a:endParaRPr lang="en-US" sz="1200" b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0.597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 Will help another child who is struggling with a task even if my child has to stop what they  are doing.  </a:t>
                      </a:r>
                      <a:endParaRPr lang="en-US" sz="1200" b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0" dirty="0"/>
                        <a:t>.644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4635879"/>
                  </a:ext>
                </a:extLst>
              </a:tr>
              <a:tr h="662007">
                <a:tc>
                  <a:txBody>
                    <a:bodyPr/>
                    <a:lstStyle/>
                    <a:p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11. Will avoid sharing toys with another child even if the other child has nothing to play with 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0.407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11. Will avoid sharing toys with another child even if the other child has nothing to play with 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0" dirty="0"/>
                        <a:t>.391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8205424"/>
                  </a:ext>
                </a:extLst>
              </a:tr>
              <a:tr h="514894">
                <a:tc>
                  <a:txBody>
                    <a:bodyPr/>
                    <a:lstStyle/>
                    <a:p>
                      <a:pPr rtl="0"/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 Will try to calm another child who is having a temper tantrum.  </a:t>
                      </a:r>
                      <a:endParaRPr lang="en-US" sz="1200" b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0.727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 Will try to calm another child who is having a temper tantrum.  </a:t>
                      </a:r>
                      <a:endParaRPr lang="en-US" sz="1200" b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0" dirty="0"/>
                        <a:t>.563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5706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2812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C4C65771C60874C8BE12E3FC68BC18C" ma:contentTypeVersion="12" ma:contentTypeDescription="Create a new document." ma:contentTypeScope="" ma:versionID="20ebba58dc80da7033835441bcc82d66">
  <xsd:schema xmlns:xsd="http://www.w3.org/2001/XMLSchema" xmlns:xs="http://www.w3.org/2001/XMLSchema" xmlns:p="http://schemas.microsoft.com/office/2006/metadata/properties" xmlns:ns3="12824744-fb01-48b8-b68a-c6e2f163d9ee" targetNamespace="http://schemas.microsoft.com/office/2006/metadata/properties" ma:root="true" ma:fieldsID="2bc7892479531a3f9cac2c703a644263" ns3:_="">
    <xsd:import namespace="12824744-fb01-48b8-b68a-c6e2f163d9e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_activity" minOccurs="0"/>
                <xsd:element ref="ns3:MediaServiceSearchProperties" minOccurs="0"/>
                <xsd:element ref="ns3:MediaServiceObjectDetectorVersions" minOccurs="0"/>
                <xsd:element ref="ns3:MediaServiceDateTaken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824744-fb01-48b8-b68a-c6e2f163d9e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16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12824744-fb01-48b8-b68a-c6e2f163d9ee" xsi:nil="true"/>
  </documentManagement>
</p:properties>
</file>

<file path=customXml/itemProps1.xml><?xml version="1.0" encoding="utf-8"?>
<ds:datastoreItem xmlns:ds="http://schemas.openxmlformats.org/officeDocument/2006/customXml" ds:itemID="{39F15961-E27E-4EA5-9AFF-6D17822476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2824744-fb01-48b8-b68a-c6e2f163d9e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DAE4825-ADFA-4A22-9947-0EF81164F1C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43988C3-F302-442B-8249-3DAEF4C58784}">
  <ds:schemaRefs>
    <ds:schemaRef ds:uri="http://purl.org/dc/terms/"/>
    <ds:schemaRef ds:uri="http://schemas.microsoft.com/office/2006/metadata/properties"/>
    <ds:schemaRef ds:uri="http://purl.org/dc/dcmitype/"/>
    <ds:schemaRef ds:uri="http://www.w3.org/XML/1998/namespace"/>
    <ds:schemaRef ds:uri="http://schemas.microsoft.com/office/2006/documentManagement/types"/>
    <ds:schemaRef ds:uri="12824744-fb01-48b8-b68a-c6e2f163d9ee"/>
    <ds:schemaRef ds:uri="http://schemas.microsoft.com/office/infopath/2007/PartnerControls"/>
    <ds:schemaRef ds:uri="http://schemas.openxmlformats.org/package/2006/metadata/core-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1229</Words>
  <Application>Microsoft Office PowerPoint</Application>
  <PresentationFormat>Widescreen</PresentationFormat>
  <Paragraphs>157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Aptos Narrow</vt:lpstr>
      <vt:lpstr>Arial</vt:lpstr>
      <vt:lpstr>Office Theme</vt:lpstr>
      <vt:lpstr>CPA EFA</vt:lpstr>
      <vt:lpstr>2-factor solutions</vt:lpstr>
      <vt:lpstr>T1</vt:lpstr>
      <vt:lpstr>T2</vt:lpstr>
      <vt:lpstr>1-factor solutions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Radu Urian</dc:creator>
  <cp:lastModifiedBy>Radu Urian</cp:lastModifiedBy>
  <cp:revision>16</cp:revision>
  <dcterms:created xsi:type="dcterms:W3CDTF">2025-07-09T13:27:29Z</dcterms:created>
  <dcterms:modified xsi:type="dcterms:W3CDTF">2025-07-09T14:01:04Z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0x010100CC4C65771C60874C8BE12E3FC68BC18C</vt:lpwstr>
  </property>
</Properties>
</file>