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77" r:id="rId4"/>
    <p:sldId id="269" r:id="rId5"/>
    <p:sldId id="270" r:id="rId6"/>
    <p:sldId id="261" r:id="rId7"/>
    <p:sldId id="272" r:id="rId8"/>
    <p:sldId id="273" r:id="rId9"/>
    <p:sldId id="274" r:id="rId10"/>
    <p:sldId id="275" r:id="rId11"/>
    <p:sldId id="268" r:id="rId12"/>
    <p:sldId id="267" r:id="rId13"/>
    <p:sldId id="271" r:id="rId14"/>
    <p:sldId id="265" r:id="rId15"/>
    <p:sldId id="279" r:id="rId16"/>
    <p:sldId id="280" r:id="rId17"/>
    <p:sldId id="281" r:id="rId18"/>
    <p:sldId id="262" r:id="rId19"/>
    <p:sldId id="282" r:id="rId20"/>
    <p:sldId id="264" r:id="rId21"/>
    <p:sldId id="278" r:id="rId22"/>
    <p:sldId id="26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57" d="100"/>
          <a:sy n="57" d="100"/>
        </p:scale>
        <p:origin x="-715" y="-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0005590-06D9-4700-9DBD-7F5C803107FE}" type="datetimeFigureOut">
              <a:rPr lang="en-GB" smtClean="0"/>
              <a:t>06/09/2018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0E02A4-9F2E-452E-89C7-6EABAE467320}" type="slidenum">
              <a:rPr lang="en-GB" smtClean="0"/>
              <a:t>‹#›</a:t>
            </a:fld>
            <a:endParaRPr lang="en-GB"/>
          </a:p>
        </p:txBody>
      </p:sp>
    </p:spTree>
    <p:extLst>
      <p:ext uri="{BB962C8B-B14F-4D97-AF65-F5344CB8AC3E}">
        <p14:creationId xmlns:p14="http://schemas.microsoft.com/office/powerpoint/2010/main" val="421991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0005590-06D9-4700-9DBD-7F5C803107FE}" type="datetimeFigureOut">
              <a:rPr lang="en-GB" smtClean="0"/>
              <a:t>06/09/2018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0E02A4-9F2E-452E-89C7-6EABAE467320}" type="slidenum">
              <a:rPr lang="en-GB" smtClean="0"/>
              <a:t>‹#›</a:t>
            </a:fld>
            <a:endParaRPr lang="en-GB"/>
          </a:p>
        </p:txBody>
      </p:sp>
    </p:spTree>
    <p:extLst>
      <p:ext uri="{BB962C8B-B14F-4D97-AF65-F5344CB8AC3E}">
        <p14:creationId xmlns:p14="http://schemas.microsoft.com/office/powerpoint/2010/main" val="2379325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0005590-06D9-4700-9DBD-7F5C803107FE}" type="datetimeFigureOut">
              <a:rPr lang="en-GB" smtClean="0"/>
              <a:t>06/09/2018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0E02A4-9F2E-452E-89C7-6EABAE467320}" type="slidenum">
              <a:rPr lang="en-GB" smtClean="0"/>
              <a:t>‹#›</a:t>
            </a:fld>
            <a:endParaRPr lang="en-GB"/>
          </a:p>
        </p:txBody>
      </p:sp>
    </p:spTree>
    <p:extLst>
      <p:ext uri="{BB962C8B-B14F-4D97-AF65-F5344CB8AC3E}">
        <p14:creationId xmlns:p14="http://schemas.microsoft.com/office/powerpoint/2010/main" val="303930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0005590-06D9-4700-9DBD-7F5C803107FE}" type="datetimeFigureOut">
              <a:rPr lang="en-GB" smtClean="0"/>
              <a:t>06/09/2018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0E02A4-9F2E-452E-89C7-6EABAE467320}" type="slidenum">
              <a:rPr lang="en-GB" smtClean="0"/>
              <a:t>‹#›</a:t>
            </a:fld>
            <a:endParaRPr lang="en-GB"/>
          </a:p>
        </p:txBody>
      </p:sp>
    </p:spTree>
    <p:extLst>
      <p:ext uri="{BB962C8B-B14F-4D97-AF65-F5344CB8AC3E}">
        <p14:creationId xmlns:p14="http://schemas.microsoft.com/office/powerpoint/2010/main" val="3224765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005590-06D9-4700-9DBD-7F5C803107FE}" type="datetimeFigureOut">
              <a:rPr lang="en-GB" smtClean="0"/>
              <a:t>06/09/2018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0E02A4-9F2E-452E-89C7-6EABAE467320}" type="slidenum">
              <a:rPr lang="en-GB" smtClean="0"/>
              <a:t>‹#›</a:t>
            </a:fld>
            <a:endParaRPr lang="en-GB"/>
          </a:p>
        </p:txBody>
      </p:sp>
    </p:spTree>
    <p:extLst>
      <p:ext uri="{BB962C8B-B14F-4D97-AF65-F5344CB8AC3E}">
        <p14:creationId xmlns:p14="http://schemas.microsoft.com/office/powerpoint/2010/main" val="493956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0005590-06D9-4700-9DBD-7F5C803107FE}" type="datetimeFigureOut">
              <a:rPr lang="en-GB" smtClean="0"/>
              <a:t>06/09/2018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0E02A4-9F2E-452E-89C7-6EABAE467320}" type="slidenum">
              <a:rPr lang="en-GB" smtClean="0"/>
              <a:t>‹#›</a:t>
            </a:fld>
            <a:endParaRPr lang="en-GB"/>
          </a:p>
        </p:txBody>
      </p:sp>
    </p:spTree>
    <p:extLst>
      <p:ext uri="{BB962C8B-B14F-4D97-AF65-F5344CB8AC3E}">
        <p14:creationId xmlns:p14="http://schemas.microsoft.com/office/powerpoint/2010/main" val="2260945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0005590-06D9-4700-9DBD-7F5C803107FE}" type="datetimeFigureOut">
              <a:rPr lang="en-GB" smtClean="0"/>
              <a:t>06/09/2018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90E02A4-9F2E-452E-89C7-6EABAE467320}" type="slidenum">
              <a:rPr lang="en-GB" smtClean="0"/>
              <a:t>‹#›</a:t>
            </a:fld>
            <a:endParaRPr lang="en-GB"/>
          </a:p>
        </p:txBody>
      </p:sp>
    </p:spTree>
    <p:extLst>
      <p:ext uri="{BB962C8B-B14F-4D97-AF65-F5344CB8AC3E}">
        <p14:creationId xmlns:p14="http://schemas.microsoft.com/office/powerpoint/2010/main" val="4282341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0005590-06D9-4700-9DBD-7F5C803107FE}" type="datetimeFigureOut">
              <a:rPr lang="en-GB" smtClean="0"/>
              <a:t>06/09/2018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90E02A4-9F2E-452E-89C7-6EABAE467320}" type="slidenum">
              <a:rPr lang="en-GB" smtClean="0"/>
              <a:t>‹#›</a:t>
            </a:fld>
            <a:endParaRPr lang="en-GB"/>
          </a:p>
        </p:txBody>
      </p:sp>
    </p:spTree>
    <p:extLst>
      <p:ext uri="{BB962C8B-B14F-4D97-AF65-F5344CB8AC3E}">
        <p14:creationId xmlns:p14="http://schemas.microsoft.com/office/powerpoint/2010/main" val="2276208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005590-06D9-4700-9DBD-7F5C803107FE}" type="datetimeFigureOut">
              <a:rPr lang="en-GB" smtClean="0"/>
              <a:t>06/09/2018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90E02A4-9F2E-452E-89C7-6EABAE467320}" type="slidenum">
              <a:rPr lang="en-GB" smtClean="0"/>
              <a:t>‹#›</a:t>
            </a:fld>
            <a:endParaRPr lang="en-GB"/>
          </a:p>
        </p:txBody>
      </p:sp>
    </p:spTree>
    <p:extLst>
      <p:ext uri="{BB962C8B-B14F-4D97-AF65-F5344CB8AC3E}">
        <p14:creationId xmlns:p14="http://schemas.microsoft.com/office/powerpoint/2010/main" val="1449776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005590-06D9-4700-9DBD-7F5C803107FE}" type="datetimeFigureOut">
              <a:rPr lang="en-GB" smtClean="0"/>
              <a:t>06/09/2018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0E02A4-9F2E-452E-89C7-6EABAE467320}" type="slidenum">
              <a:rPr lang="en-GB" smtClean="0"/>
              <a:t>‹#›</a:t>
            </a:fld>
            <a:endParaRPr lang="en-GB"/>
          </a:p>
        </p:txBody>
      </p:sp>
    </p:spTree>
    <p:extLst>
      <p:ext uri="{BB962C8B-B14F-4D97-AF65-F5344CB8AC3E}">
        <p14:creationId xmlns:p14="http://schemas.microsoft.com/office/powerpoint/2010/main" val="3227635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005590-06D9-4700-9DBD-7F5C803107FE}" type="datetimeFigureOut">
              <a:rPr lang="en-GB" smtClean="0"/>
              <a:t>06/09/2018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0E02A4-9F2E-452E-89C7-6EABAE467320}" type="slidenum">
              <a:rPr lang="en-GB" smtClean="0"/>
              <a:t>‹#›</a:t>
            </a:fld>
            <a:endParaRPr lang="en-GB"/>
          </a:p>
        </p:txBody>
      </p:sp>
    </p:spTree>
    <p:extLst>
      <p:ext uri="{BB962C8B-B14F-4D97-AF65-F5344CB8AC3E}">
        <p14:creationId xmlns:p14="http://schemas.microsoft.com/office/powerpoint/2010/main" val="1535847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005590-06D9-4700-9DBD-7F5C803107FE}" type="datetimeFigureOut">
              <a:rPr lang="en-GB" smtClean="0"/>
              <a:t>06/09/2018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0E02A4-9F2E-452E-89C7-6EABAE467320}" type="slidenum">
              <a:rPr lang="en-GB" smtClean="0"/>
              <a:t>‹#›</a:t>
            </a:fld>
            <a:endParaRPr lang="en-GB"/>
          </a:p>
        </p:txBody>
      </p:sp>
    </p:spTree>
    <p:extLst>
      <p:ext uri="{BB962C8B-B14F-4D97-AF65-F5344CB8AC3E}">
        <p14:creationId xmlns:p14="http://schemas.microsoft.com/office/powerpoint/2010/main" val="2924030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a:solidFill>
              <a:schemeClr val="tx2"/>
            </a:solidFill>
          </a:ln>
        </p:spPr>
        <p:txBody>
          <a:bodyPr/>
          <a:lstStyle/>
          <a:p>
            <a:r>
              <a:rPr lang="en-GB" dirty="0" smtClean="0"/>
              <a:t>A primer on Audit</a:t>
            </a:r>
            <a:endParaRPr lang="en-GB" dirty="0"/>
          </a:p>
        </p:txBody>
      </p:sp>
      <p:sp>
        <p:nvSpPr>
          <p:cNvPr id="3" name="Subtitle 2"/>
          <p:cNvSpPr>
            <a:spLocks noGrp="1"/>
          </p:cNvSpPr>
          <p:nvPr>
            <p:ph type="subTitle" idx="1"/>
          </p:nvPr>
        </p:nvSpPr>
        <p:spPr>
          <a:xfrm>
            <a:off x="1371600" y="3861048"/>
            <a:ext cx="6400800" cy="648072"/>
          </a:xfrm>
          <a:ln>
            <a:solidFill>
              <a:schemeClr val="tx2"/>
            </a:solidFill>
          </a:ln>
        </p:spPr>
        <p:txBody>
          <a:bodyPr/>
          <a:lstStyle/>
          <a:p>
            <a:r>
              <a:rPr lang="en-GB" dirty="0" smtClean="0"/>
              <a:t>Radu Popescu</a:t>
            </a:r>
            <a:endParaRPr lang="yo-NG" dirty="0" smtClean="0"/>
          </a:p>
          <a:p>
            <a:endParaRPr lang="en-GB" sz="2400" dirty="0" smtClean="0"/>
          </a:p>
        </p:txBody>
      </p:sp>
    </p:spTree>
    <p:extLst>
      <p:ext uri="{BB962C8B-B14F-4D97-AF65-F5344CB8AC3E}">
        <p14:creationId xmlns:p14="http://schemas.microsoft.com/office/powerpoint/2010/main" val="33814591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lstStyle/>
          <a:p>
            <a:r>
              <a:rPr lang="en-GB" dirty="0" smtClean="0"/>
              <a:t>Audit</a:t>
            </a:r>
            <a:endParaRPr lang="en-GB" dirty="0"/>
          </a:p>
        </p:txBody>
      </p:sp>
      <p:sp>
        <p:nvSpPr>
          <p:cNvPr id="3" name="Content Placeholder 2"/>
          <p:cNvSpPr>
            <a:spLocks noGrp="1"/>
          </p:cNvSpPr>
          <p:nvPr>
            <p:ph idx="1"/>
          </p:nvPr>
        </p:nvSpPr>
        <p:spPr>
          <a:ln>
            <a:solidFill>
              <a:schemeClr val="accent1"/>
            </a:solidFill>
          </a:ln>
        </p:spPr>
        <p:txBody>
          <a:bodyPr/>
          <a:lstStyle/>
          <a:p>
            <a:pPr marL="0" indent="0">
              <a:buNone/>
            </a:pPr>
            <a:r>
              <a:rPr lang="en-GB" sz="2000" dirty="0" smtClean="0"/>
              <a:t>Mission: Provide assurance that key risks are controlled, that the controls are well designed and that they function effectively.</a:t>
            </a:r>
          </a:p>
          <a:p>
            <a:pPr marL="0" indent="0">
              <a:buNone/>
            </a:pPr>
            <a:r>
              <a:rPr lang="en-GB" sz="2000" dirty="0" smtClean="0"/>
              <a:t>websites: IIA, FED, etc.</a:t>
            </a:r>
          </a:p>
          <a:p>
            <a:pPr marL="0" indent="0">
              <a:buNone/>
            </a:pPr>
            <a:r>
              <a:rPr lang="en-GB" sz="1600" dirty="0"/>
              <a:t>Internal auditing is an independent, objective assurance and consulting activity designed to add value and improve an organization's operations. It helps an organization accomplish its objectives by bringing a systematic, disciplined approach to evaluate and improve the effectiveness of risk management, control, and governance processes</a:t>
            </a:r>
            <a:r>
              <a:rPr lang="en-GB" sz="1600" dirty="0" smtClean="0"/>
              <a:t>.</a:t>
            </a:r>
          </a:p>
          <a:p>
            <a:pPr marL="0" indent="0">
              <a:buNone/>
            </a:pPr>
            <a:r>
              <a:rPr lang="en-GB" sz="1600" b="1" dirty="0" smtClean="0"/>
              <a:t>Model's audit: audit of model controls</a:t>
            </a:r>
          </a:p>
          <a:p>
            <a:pPr marL="0" indent="0">
              <a:buNone/>
            </a:pPr>
            <a:r>
              <a:rPr lang="en-GB" sz="1600" b="1" dirty="0" smtClean="0"/>
              <a:t>Now mentioned in regulations: SR 11-7, SS 3/18, TRIM</a:t>
            </a:r>
          </a:p>
          <a:p>
            <a:pPr marL="0" indent="0">
              <a:buNone/>
            </a:pPr>
            <a:r>
              <a:rPr lang="en-GB" sz="1600" dirty="0" smtClean="0"/>
              <a:t>SS 3/18: P2.4 </a:t>
            </a:r>
            <a:r>
              <a:rPr lang="en-GB" sz="1600" dirty="0"/>
              <a:t>Role of Internal Audit (IA): IA should assess the overall effectiveness of the model risk management framework. IA should evaluate and independently verify whether model risk management practices are comprehensive, rigorous, and effective.</a:t>
            </a:r>
          </a:p>
          <a:p>
            <a:pPr marL="0" indent="0">
              <a:buNone/>
            </a:pPr>
            <a:endParaRPr lang="en-GB" dirty="0"/>
          </a:p>
        </p:txBody>
      </p:sp>
    </p:spTree>
    <p:extLst>
      <p:ext uri="{BB962C8B-B14F-4D97-AF65-F5344CB8AC3E}">
        <p14:creationId xmlns:p14="http://schemas.microsoft.com/office/powerpoint/2010/main" val="32261708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lstStyle/>
          <a:p>
            <a:r>
              <a:rPr lang="en-GB" dirty="0" smtClean="0"/>
              <a:t>Audit structure</a:t>
            </a:r>
            <a:endParaRPr lang="en-GB" dirty="0"/>
          </a:p>
        </p:txBody>
      </p:sp>
      <p:sp>
        <p:nvSpPr>
          <p:cNvPr id="3" name="Content Placeholder 2"/>
          <p:cNvSpPr>
            <a:spLocks noGrp="1"/>
          </p:cNvSpPr>
          <p:nvPr>
            <p:ph idx="1"/>
          </p:nvPr>
        </p:nvSpPr>
        <p:spPr>
          <a:ln>
            <a:solidFill>
              <a:schemeClr val="accent1"/>
            </a:solidFill>
          </a:ln>
        </p:spPr>
        <p:txBody>
          <a:bodyPr/>
          <a:lstStyle/>
          <a:p>
            <a:pPr marL="0" indent="0">
              <a:buNone/>
            </a:pPr>
            <a:r>
              <a:rPr lang="en-GB" dirty="0" smtClean="0"/>
              <a:t>Planning</a:t>
            </a:r>
          </a:p>
          <a:p>
            <a:pPr marL="0" indent="0">
              <a:buNone/>
            </a:pPr>
            <a:r>
              <a:rPr lang="en-GB" dirty="0" smtClean="0"/>
              <a:t>Control designed assessment</a:t>
            </a:r>
          </a:p>
          <a:p>
            <a:pPr marL="0" indent="0">
              <a:buNone/>
            </a:pPr>
            <a:r>
              <a:rPr lang="en-GB" dirty="0" smtClean="0"/>
              <a:t>Testing</a:t>
            </a:r>
          </a:p>
          <a:p>
            <a:pPr marL="0" indent="0">
              <a:buNone/>
            </a:pPr>
            <a:r>
              <a:rPr lang="en-GB" dirty="0" smtClean="0"/>
              <a:t>Reporting</a:t>
            </a:r>
          </a:p>
          <a:p>
            <a:pPr marL="0" indent="0">
              <a:buNone/>
            </a:pPr>
            <a:r>
              <a:rPr lang="en-GB" sz="2400" dirty="0" smtClean="0"/>
              <a:t>All this takes around a couple of months, but in theory if something important is discovered, this can be extended.</a:t>
            </a:r>
          </a:p>
          <a:p>
            <a:pPr marL="0" indent="0">
              <a:buNone/>
            </a:pPr>
            <a:r>
              <a:rPr lang="en-GB" sz="2400" dirty="0" smtClean="0"/>
              <a:t> </a:t>
            </a:r>
          </a:p>
          <a:p>
            <a:pPr marL="0" indent="0">
              <a:buNone/>
            </a:pPr>
            <a:endParaRPr lang="en-GB" sz="2400" dirty="0"/>
          </a:p>
          <a:p>
            <a:pPr marL="0" indent="0">
              <a:buNone/>
            </a:pPr>
            <a:endParaRPr lang="en-GB" dirty="0"/>
          </a:p>
        </p:txBody>
      </p:sp>
    </p:spTree>
    <p:extLst>
      <p:ext uri="{BB962C8B-B14F-4D97-AF65-F5344CB8AC3E}">
        <p14:creationId xmlns:p14="http://schemas.microsoft.com/office/powerpoint/2010/main" val="39150978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lstStyle/>
          <a:p>
            <a:r>
              <a:rPr lang="en-GB" dirty="0" smtClean="0"/>
              <a:t>Planning</a:t>
            </a:r>
            <a:endParaRPr lang="en-GB" dirty="0"/>
          </a:p>
        </p:txBody>
      </p:sp>
      <p:sp>
        <p:nvSpPr>
          <p:cNvPr id="3" name="Content Placeholder 2"/>
          <p:cNvSpPr>
            <a:spLocks noGrp="1"/>
          </p:cNvSpPr>
          <p:nvPr>
            <p:ph idx="1"/>
          </p:nvPr>
        </p:nvSpPr>
        <p:spPr>
          <a:xfrm>
            <a:off x="457200" y="1412776"/>
            <a:ext cx="8229600" cy="4713387"/>
          </a:xfrm>
          <a:ln>
            <a:solidFill>
              <a:schemeClr val="accent1"/>
            </a:solidFill>
          </a:ln>
        </p:spPr>
        <p:txBody>
          <a:bodyPr/>
          <a:lstStyle/>
          <a:p>
            <a:pPr marL="0" indent="0">
              <a:buNone/>
            </a:pPr>
            <a:r>
              <a:rPr lang="en-GB" sz="2000" dirty="0" smtClean="0"/>
              <a:t>Key risks are identified, alongside with key controls. </a:t>
            </a:r>
          </a:p>
          <a:p>
            <a:pPr marL="0" indent="0">
              <a:buNone/>
            </a:pPr>
            <a:r>
              <a:rPr lang="en-GB" sz="2000" b="1" dirty="0" smtClean="0"/>
              <a:t>Scope</a:t>
            </a:r>
            <a:r>
              <a:rPr lang="en-GB" sz="2000" dirty="0" smtClean="0"/>
              <a:t> is agreed. (Key areas of focus, UBS language)</a:t>
            </a:r>
          </a:p>
          <a:p>
            <a:pPr marL="0" indent="0">
              <a:buNone/>
            </a:pPr>
            <a:r>
              <a:rPr lang="en-GB" sz="2000" dirty="0" smtClean="0"/>
              <a:t>Missing controls are identified (issues are raised).</a:t>
            </a:r>
          </a:p>
          <a:p>
            <a:pPr marL="0" indent="0">
              <a:buNone/>
            </a:pPr>
            <a:r>
              <a:rPr lang="en-GB" sz="2000" dirty="0" smtClean="0"/>
              <a:t>Risks and controls list</a:t>
            </a:r>
            <a:r>
              <a:rPr lang="en-GB" sz="2000" dirty="0"/>
              <a:t> </a:t>
            </a:r>
            <a:r>
              <a:rPr lang="en-GB" sz="2000" dirty="0" smtClean="0"/>
              <a:t>is completed.</a:t>
            </a:r>
          </a:p>
          <a:p>
            <a:pPr marL="0" indent="0">
              <a:buNone/>
            </a:pPr>
            <a:endParaRPr lang="en-GB" sz="2000" dirty="0" smtClean="0"/>
          </a:p>
          <a:p>
            <a:pPr marL="0" indent="0">
              <a:buNone/>
            </a:pPr>
            <a:r>
              <a:rPr lang="en-GB" sz="2000" dirty="0" smtClean="0"/>
              <a:t>What information is gathered:</a:t>
            </a:r>
            <a:endParaRPr lang="en-GB" dirty="0" smtClean="0"/>
          </a:p>
          <a:p>
            <a:pPr marL="0" indent="0">
              <a:buNone/>
            </a:pPr>
            <a:r>
              <a:rPr lang="en-GB" sz="2000" dirty="0" smtClean="0"/>
              <a:t>- who are the contact people</a:t>
            </a:r>
          </a:p>
          <a:p>
            <a:pPr marL="0" indent="0">
              <a:buNone/>
            </a:pPr>
            <a:r>
              <a:rPr lang="en-GB" sz="2000" dirty="0" smtClean="0"/>
              <a:t>- know issues</a:t>
            </a:r>
          </a:p>
          <a:p>
            <a:pPr marL="0" indent="0">
              <a:buNone/>
            </a:pPr>
            <a:r>
              <a:rPr lang="en-GB" sz="2000" dirty="0" smtClean="0"/>
              <a:t>- reports about the business that is audited</a:t>
            </a:r>
          </a:p>
          <a:p>
            <a:pPr marL="0" indent="0">
              <a:buNone/>
            </a:pPr>
            <a:r>
              <a:rPr lang="en-GB" sz="2000" dirty="0" smtClean="0"/>
              <a:t>- external audit reports etc. </a:t>
            </a:r>
          </a:p>
          <a:p>
            <a:pPr marL="0" indent="0">
              <a:buNone/>
            </a:pPr>
            <a:endParaRPr lang="en-GB" sz="2000" dirty="0"/>
          </a:p>
          <a:p>
            <a:pPr marL="0" indent="0">
              <a:buNone/>
            </a:pPr>
            <a:r>
              <a:rPr lang="en-GB" sz="2000" b="1" dirty="0" smtClean="0"/>
              <a:t>In UBS: </a:t>
            </a:r>
            <a:r>
              <a:rPr lang="en-GB" sz="2000" dirty="0" smtClean="0"/>
              <a:t>Kick-off meeting, a good opportunity to say all bad things you already know about, and ask if you need to self-raise an issue. </a:t>
            </a:r>
          </a:p>
        </p:txBody>
      </p:sp>
    </p:spTree>
    <p:extLst>
      <p:ext uri="{BB962C8B-B14F-4D97-AF65-F5344CB8AC3E}">
        <p14:creationId xmlns:p14="http://schemas.microsoft.com/office/powerpoint/2010/main" val="3875711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lstStyle/>
          <a:p>
            <a:r>
              <a:rPr lang="en-GB" dirty="0" smtClean="0"/>
              <a:t>Control design assessment</a:t>
            </a:r>
            <a:endParaRPr lang="en-GB" dirty="0"/>
          </a:p>
        </p:txBody>
      </p:sp>
      <p:sp>
        <p:nvSpPr>
          <p:cNvPr id="3" name="Content Placeholder 2"/>
          <p:cNvSpPr>
            <a:spLocks noGrp="1"/>
          </p:cNvSpPr>
          <p:nvPr>
            <p:ph idx="1"/>
          </p:nvPr>
        </p:nvSpPr>
        <p:spPr>
          <a:ln>
            <a:solidFill>
              <a:schemeClr val="accent1"/>
            </a:solidFill>
          </a:ln>
        </p:spPr>
        <p:txBody>
          <a:bodyPr>
            <a:normAutofit/>
          </a:bodyPr>
          <a:lstStyle/>
          <a:p>
            <a:pPr marL="0" indent="0">
              <a:buNone/>
            </a:pPr>
            <a:r>
              <a:rPr lang="en-GB" sz="1600" dirty="0" smtClean="0"/>
              <a:t>Controls are taken one by one and evaluated.</a:t>
            </a:r>
          </a:p>
          <a:p>
            <a:pPr marL="0" indent="0">
              <a:buNone/>
            </a:pPr>
            <a:r>
              <a:rPr lang="en-GB" sz="1600" dirty="0" smtClean="0"/>
              <a:t>Usually this involves a walk-through  or a test of one.</a:t>
            </a:r>
          </a:p>
          <a:p>
            <a:pPr marL="0" indent="0">
              <a:buNone/>
            </a:pPr>
            <a:r>
              <a:rPr lang="en-GB" sz="1600" dirty="0" smtClean="0"/>
              <a:t>This is when the process is completely described, and the controls associated spelled out. </a:t>
            </a:r>
          </a:p>
          <a:p>
            <a:pPr marL="0" indent="0">
              <a:buNone/>
            </a:pPr>
            <a:r>
              <a:rPr lang="en-GB" sz="1600" dirty="0" smtClean="0"/>
              <a:t>Conclusion: adequately designed (i.e. if it works well, it will do the job) or not (issue)</a:t>
            </a:r>
          </a:p>
          <a:p>
            <a:pPr marL="0" indent="0">
              <a:buNone/>
            </a:pPr>
            <a:r>
              <a:rPr lang="en-GB" sz="1600" dirty="0" smtClean="0"/>
              <a:t>Issues on the designed:</a:t>
            </a:r>
          </a:p>
          <a:p>
            <a:pPr marL="0" indent="0">
              <a:buNone/>
            </a:pPr>
            <a:r>
              <a:rPr lang="en-GB" sz="1600" dirty="0" smtClean="0"/>
              <a:t>- not the right frequency</a:t>
            </a:r>
          </a:p>
          <a:p>
            <a:pPr marL="0" indent="0">
              <a:buNone/>
            </a:pPr>
            <a:r>
              <a:rPr lang="en-GB" sz="1600" dirty="0" smtClean="0"/>
              <a:t>- not the right level of seniority for approval</a:t>
            </a:r>
          </a:p>
          <a:p>
            <a:pPr marL="0" indent="0">
              <a:buNone/>
            </a:pPr>
            <a:r>
              <a:rPr lang="en-GB" sz="1600" dirty="0" smtClean="0"/>
              <a:t>- not enough skills, budget, etc.</a:t>
            </a:r>
          </a:p>
          <a:p>
            <a:pPr marL="0" indent="0">
              <a:buNone/>
            </a:pPr>
            <a:r>
              <a:rPr lang="en-GB" sz="1600" dirty="0" smtClean="0"/>
              <a:t>- it can be bypassed</a:t>
            </a:r>
          </a:p>
          <a:p>
            <a:pPr marL="0" indent="0">
              <a:buNone/>
            </a:pPr>
            <a:r>
              <a:rPr lang="en-GB" sz="1600" dirty="0" smtClean="0"/>
              <a:t>- does not trigger anything (for detective controls)</a:t>
            </a:r>
          </a:p>
          <a:p>
            <a:pPr marL="0" indent="0">
              <a:buNone/>
            </a:pPr>
            <a:r>
              <a:rPr lang="en-GB" sz="1600" dirty="0" smtClean="0"/>
              <a:t>- does not stop all bad things happening (for preventative controls),</a:t>
            </a:r>
          </a:p>
          <a:p>
            <a:pPr marL="0" indent="0">
              <a:buNone/>
            </a:pPr>
            <a:r>
              <a:rPr lang="en-GB" sz="1600" dirty="0" smtClean="0"/>
              <a:t>- no consequences ('so what' question)</a:t>
            </a:r>
          </a:p>
          <a:p>
            <a:pPr marL="0" indent="0">
              <a:buNone/>
            </a:pPr>
            <a:r>
              <a:rPr lang="en-GB" sz="1600" dirty="0" smtClean="0"/>
              <a:t>- evidence of execution is not retained (audit trail)</a:t>
            </a:r>
          </a:p>
          <a:p>
            <a:pPr marL="0" indent="0">
              <a:buNone/>
            </a:pPr>
            <a:r>
              <a:rPr lang="en-GB" sz="1600" dirty="0" smtClean="0"/>
              <a:t>- does not systematically control the risk </a:t>
            </a:r>
          </a:p>
          <a:p>
            <a:pPr marL="0" indent="0">
              <a:buNone/>
            </a:pPr>
            <a:r>
              <a:rPr lang="en-GB" sz="1600" dirty="0" smtClean="0"/>
              <a:t>Common sense plays a role in evaluating the control.</a:t>
            </a:r>
          </a:p>
          <a:p>
            <a:pPr marL="0" indent="0">
              <a:buNone/>
            </a:pPr>
            <a:r>
              <a:rPr lang="en-GB" sz="1600" dirty="0" smtClean="0"/>
              <a:t> </a:t>
            </a:r>
          </a:p>
          <a:p>
            <a:pPr marL="0" indent="0">
              <a:buNone/>
            </a:pPr>
            <a:endParaRPr lang="en-GB" sz="1600" dirty="0" smtClean="0"/>
          </a:p>
        </p:txBody>
      </p:sp>
    </p:spTree>
    <p:extLst>
      <p:ext uri="{BB962C8B-B14F-4D97-AF65-F5344CB8AC3E}">
        <p14:creationId xmlns:p14="http://schemas.microsoft.com/office/powerpoint/2010/main" val="16446852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lstStyle/>
          <a:p>
            <a:r>
              <a:rPr lang="en-GB" dirty="0" smtClean="0"/>
              <a:t>Testing</a:t>
            </a:r>
            <a:endParaRPr lang="en-GB" dirty="0"/>
          </a:p>
        </p:txBody>
      </p:sp>
      <p:sp>
        <p:nvSpPr>
          <p:cNvPr id="3" name="Content Placeholder 2"/>
          <p:cNvSpPr>
            <a:spLocks noGrp="1"/>
          </p:cNvSpPr>
          <p:nvPr>
            <p:ph idx="1"/>
          </p:nvPr>
        </p:nvSpPr>
        <p:spPr>
          <a:ln>
            <a:solidFill>
              <a:schemeClr val="accent1"/>
            </a:solidFill>
          </a:ln>
        </p:spPr>
        <p:txBody>
          <a:bodyPr/>
          <a:lstStyle/>
          <a:p>
            <a:pPr marL="0" indent="0">
              <a:buNone/>
            </a:pPr>
            <a:r>
              <a:rPr lang="en-GB" sz="2000" dirty="0" smtClean="0"/>
              <a:t>For each control:</a:t>
            </a:r>
          </a:p>
          <a:p>
            <a:r>
              <a:rPr lang="en-GB" sz="2000" dirty="0" smtClean="0"/>
              <a:t>a sample of instances of the operating control is chosen.</a:t>
            </a:r>
          </a:p>
          <a:p>
            <a:r>
              <a:rPr lang="en-GB" sz="2000" dirty="0"/>
              <a:t>e</a:t>
            </a:r>
            <a:r>
              <a:rPr lang="en-GB" sz="2000" dirty="0" smtClean="0"/>
              <a:t>ach instance of the control  is checked to see it performed as it was designed.</a:t>
            </a:r>
          </a:p>
          <a:p>
            <a:pPr marL="0" indent="0">
              <a:buNone/>
            </a:pPr>
            <a:r>
              <a:rPr lang="en-GB" sz="2000" dirty="0" smtClean="0"/>
              <a:t>Manual controls vs automatic.</a:t>
            </a:r>
          </a:p>
          <a:p>
            <a:pPr marL="0" indent="0">
              <a:buNone/>
            </a:pPr>
            <a:r>
              <a:rPr lang="en-GB" sz="2000" dirty="0" smtClean="0"/>
              <a:t>Standards about sampling are an important thing for auditors (be aware).</a:t>
            </a:r>
          </a:p>
          <a:p>
            <a:pPr marL="0" indent="0">
              <a:buNone/>
            </a:pPr>
            <a:r>
              <a:rPr lang="en-GB" sz="2000" dirty="0" smtClean="0"/>
              <a:t>Information is gathered and recorded.</a:t>
            </a:r>
          </a:p>
          <a:p>
            <a:pPr marL="0" indent="0">
              <a:buNone/>
            </a:pPr>
            <a:r>
              <a:rPr lang="en-GB" sz="2000" dirty="0" smtClean="0"/>
              <a:t>Testing conclusion: the control is effective or not (cf. the design is adequate or not)</a:t>
            </a:r>
          </a:p>
          <a:p>
            <a:pPr marL="0" indent="0">
              <a:buNone/>
            </a:pPr>
            <a:endParaRPr lang="en-GB" dirty="0"/>
          </a:p>
        </p:txBody>
      </p:sp>
    </p:spTree>
    <p:extLst>
      <p:ext uri="{BB962C8B-B14F-4D97-AF65-F5344CB8AC3E}">
        <p14:creationId xmlns:p14="http://schemas.microsoft.com/office/powerpoint/2010/main" val="13077583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2"/>
            </a:solidFill>
          </a:ln>
        </p:spPr>
        <p:txBody>
          <a:bodyPr/>
          <a:lstStyle/>
          <a:p>
            <a:r>
              <a:rPr lang="en-GB" dirty="0" smtClean="0"/>
              <a:t>MRMC Controls (from SORT)</a:t>
            </a:r>
            <a:endParaRPr lang="en-GB"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551430"/>
            <a:ext cx="8229600" cy="3469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67544" y="1774557"/>
            <a:ext cx="5544616" cy="646331"/>
          </a:xfrm>
          <a:prstGeom prst="rect">
            <a:avLst/>
          </a:prstGeom>
          <a:noFill/>
          <a:ln>
            <a:solidFill>
              <a:schemeClr val="tx2"/>
            </a:solidFill>
          </a:ln>
        </p:spPr>
        <p:txBody>
          <a:bodyPr wrap="square" rtlCol="0">
            <a:spAutoFit/>
          </a:bodyPr>
          <a:lstStyle/>
          <a:p>
            <a:r>
              <a:rPr lang="en-GB" dirty="0" smtClean="0"/>
              <a:t>Model Validation, B-179824</a:t>
            </a:r>
          </a:p>
          <a:p>
            <a:r>
              <a:rPr lang="en-GB" dirty="0"/>
              <a:t>N22091 MRMC-Risk Finance &amp; Client Risk Models</a:t>
            </a:r>
          </a:p>
        </p:txBody>
      </p:sp>
    </p:spTree>
    <p:extLst>
      <p:ext uri="{BB962C8B-B14F-4D97-AF65-F5344CB8AC3E}">
        <p14:creationId xmlns:p14="http://schemas.microsoft.com/office/powerpoint/2010/main" val="34846718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2"/>
            </a:solidFill>
          </a:ln>
        </p:spPr>
        <p:txBody>
          <a:bodyPr/>
          <a:lstStyle/>
          <a:p>
            <a:r>
              <a:rPr lang="en-GB" dirty="0" smtClean="0"/>
              <a:t>MRMC Controls (from SORT)</a:t>
            </a:r>
            <a:endParaRPr lang="en-GB" dirty="0"/>
          </a:p>
        </p:txBody>
      </p:sp>
      <p:sp>
        <p:nvSpPr>
          <p:cNvPr id="4" name="TextBox 3"/>
          <p:cNvSpPr txBox="1"/>
          <p:nvPr/>
        </p:nvSpPr>
        <p:spPr>
          <a:xfrm>
            <a:off x="467544" y="1412776"/>
            <a:ext cx="7776864" cy="646331"/>
          </a:xfrm>
          <a:prstGeom prst="rect">
            <a:avLst/>
          </a:prstGeom>
          <a:noFill/>
          <a:ln>
            <a:solidFill>
              <a:schemeClr val="tx2"/>
            </a:solidFill>
          </a:ln>
        </p:spPr>
        <p:txBody>
          <a:bodyPr wrap="square" rtlCol="0">
            <a:spAutoFit/>
          </a:bodyPr>
          <a:lstStyle/>
          <a:p>
            <a:r>
              <a:rPr lang="en-GB" dirty="0"/>
              <a:t>Maintenance and Attestation of Model Inventory Records (2nd </a:t>
            </a:r>
            <a:r>
              <a:rPr lang="en-GB" dirty="0" err="1"/>
              <a:t>LoD</a:t>
            </a:r>
            <a:r>
              <a:rPr lang="en-GB" dirty="0" smtClean="0"/>
              <a:t>) B-181165</a:t>
            </a:r>
          </a:p>
          <a:p>
            <a:r>
              <a:rPr lang="en-GB" dirty="0" smtClean="0"/>
              <a:t>N22091 </a:t>
            </a:r>
            <a:r>
              <a:rPr lang="en-GB" dirty="0"/>
              <a:t>MRMC-Risk Finance &amp; Client Risk Models</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169452"/>
            <a:ext cx="8229600" cy="3387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85237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2"/>
            </a:solidFill>
          </a:ln>
        </p:spPr>
        <p:txBody>
          <a:bodyPr/>
          <a:lstStyle/>
          <a:p>
            <a:r>
              <a:rPr lang="en-GB" dirty="0" smtClean="0"/>
              <a:t>MRMC Controls (from SORT)</a:t>
            </a:r>
            <a:endParaRPr lang="en-GB" dirty="0"/>
          </a:p>
        </p:txBody>
      </p:sp>
      <p:sp>
        <p:nvSpPr>
          <p:cNvPr id="4" name="TextBox 3"/>
          <p:cNvSpPr txBox="1"/>
          <p:nvPr/>
        </p:nvSpPr>
        <p:spPr>
          <a:xfrm>
            <a:off x="467544" y="1486525"/>
            <a:ext cx="7776864" cy="646331"/>
          </a:xfrm>
          <a:prstGeom prst="rect">
            <a:avLst/>
          </a:prstGeom>
          <a:noFill/>
          <a:ln>
            <a:solidFill>
              <a:schemeClr val="tx2"/>
            </a:solidFill>
          </a:ln>
        </p:spPr>
        <p:txBody>
          <a:bodyPr wrap="square" rtlCol="0">
            <a:spAutoFit/>
          </a:bodyPr>
          <a:lstStyle/>
          <a:p>
            <a:r>
              <a:rPr lang="en-GB" dirty="0" smtClean="0"/>
              <a:t>On-boarding of the new </a:t>
            </a:r>
            <a:r>
              <a:rPr lang="en-GB" dirty="0" err="1" smtClean="0"/>
              <a:t>GoM</a:t>
            </a:r>
            <a:r>
              <a:rPr lang="en-GB" dirty="0" smtClean="0"/>
              <a:t> Policy Framework (2nd </a:t>
            </a:r>
            <a:r>
              <a:rPr lang="en-GB" dirty="0" err="1"/>
              <a:t>LoD</a:t>
            </a:r>
            <a:r>
              <a:rPr lang="en-GB" dirty="0" smtClean="0"/>
              <a:t>) B-181184</a:t>
            </a:r>
          </a:p>
          <a:p>
            <a:r>
              <a:rPr lang="en-GB" dirty="0" smtClean="0"/>
              <a:t>N22091 </a:t>
            </a:r>
            <a:r>
              <a:rPr lang="en-GB" dirty="0"/>
              <a:t>MRMC-Risk Finance &amp; Client Risk Models</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168493"/>
            <a:ext cx="8229600" cy="3389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06077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2"/>
            </a:solidFill>
          </a:ln>
        </p:spPr>
        <p:txBody>
          <a:bodyPr/>
          <a:lstStyle/>
          <a:p>
            <a:r>
              <a:rPr lang="en-GB" dirty="0" smtClean="0"/>
              <a:t>How audit argues</a:t>
            </a:r>
            <a:endParaRPr lang="en-GB" dirty="0"/>
          </a:p>
        </p:txBody>
      </p:sp>
      <p:sp>
        <p:nvSpPr>
          <p:cNvPr id="3" name="Content Placeholder 2"/>
          <p:cNvSpPr>
            <a:spLocks noGrp="1"/>
          </p:cNvSpPr>
          <p:nvPr>
            <p:ph idx="1"/>
          </p:nvPr>
        </p:nvSpPr>
        <p:spPr>
          <a:xfrm>
            <a:off x="457200" y="1484784"/>
            <a:ext cx="8229600" cy="4824536"/>
          </a:xfrm>
          <a:ln>
            <a:solidFill>
              <a:schemeClr val="tx2"/>
            </a:solidFill>
          </a:ln>
        </p:spPr>
        <p:txBody>
          <a:bodyPr>
            <a:normAutofit/>
          </a:bodyPr>
          <a:lstStyle/>
          <a:p>
            <a:pPr marL="0" indent="0">
              <a:buNone/>
            </a:pPr>
            <a:r>
              <a:rPr lang="en-GB" sz="2000" dirty="0" smtClean="0"/>
              <a:t>A general structure of an audit issue is:</a:t>
            </a:r>
          </a:p>
          <a:p>
            <a:r>
              <a:rPr lang="en-GB" sz="2000" dirty="0" smtClean="0"/>
              <a:t>There is a risk</a:t>
            </a:r>
          </a:p>
          <a:p>
            <a:r>
              <a:rPr lang="en-GB" sz="2000" dirty="0" smtClean="0"/>
              <a:t>What is the cause (blame is generally to be avoided)</a:t>
            </a:r>
          </a:p>
          <a:p>
            <a:r>
              <a:rPr lang="en-GB" sz="2000" dirty="0" smtClean="0"/>
              <a:t>Something needs to be done (to mitigate the risk)</a:t>
            </a:r>
          </a:p>
          <a:p>
            <a:r>
              <a:rPr lang="en-GB" sz="2000" dirty="0" smtClean="0"/>
              <a:t>The control owner is expected to  propose an action plan and sometimes a risk acceptance until the solution is up and running </a:t>
            </a:r>
          </a:p>
          <a:p>
            <a:r>
              <a:rPr lang="en-GB" sz="2000" dirty="0" smtClean="0"/>
              <a:t>On balance things will be better </a:t>
            </a:r>
          </a:p>
          <a:p>
            <a:pPr marL="0" indent="0">
              <a:buNone/>
            </a:pPr>
            <a:r>
              <a:rPr lang="en-GB" sz="2000" dirty="0" smtClean="0"/>
              <a:t>(this is a general argument scheme for policy claims)</a:t>
            </a:r>
          </a:p>
          <a:p>
            <a:pPr marL="0" indent="0">
              <a:buNone/>
            </a:pPr>
            <a:r>
              <a:rPr lang="en-GB" sz="2000" dirty="0" smtClean="0"/>
              <a:t>Usually there are two steps: factual accuracy and issue discussion.</a:t>
            </a:r>
          </a:p>
          <a:p>
            <a:pPr marL="0" indent="0">
              <a:buNone/>
            </a:pPr>
            <a:r>
              <a:rPr lang="en-GB" sz="2000" dirty="0" smtClean="0"/>
              <a:t>One can disagree with factual accuracy, with the risk statement, root cause, with the control statement or with the need to do something. A rule of thumb is to chose what to disagree with and not shift from one point to another and back. </a:t>
            </a:r>
          </a:p>
          <a:p>
            <a:pPr marL="0" indent="0">
              <a:buNone/>
            </a:pPr>
            <a:endParaRPr lang="en-GB" sz="2000" dirty="0"/>
          </a:p>
          <a:p>
            <a:pPr marL="0" indent="0">
              <a:buNone/>
            </a:pPr>
            <a:r>
              <a:rPr lang="en-GB" sz="2000" dirty="0" smtClean="0"/>
              <a:t> </a:t>
            </a:r>
            <a:endParaRPr lang="en-GB" sz="2000" dirty="0"/>
          </a:p>
        </p:txBody>
      </p:sp>
    </p:spTree>
    <p:extLst>
      <p:ext uri="{BB962C8B-B14F-4D97-AF65-F5344CB8AC3E}">
        <p14:creationId xmlns:p14="http://schemas.microsoft.com/office/powerpoint/2010/main" val="18402998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2"/>
            </a:solidFill>
          </a:ln>
        </p:spPr>
        <p:txBody>
          <a:bodyPr/>
          <a:lstStyle/>
          <a:p>
            <a:r>
              <a:rPr lang="en-GB" dirty="0" smtClean="0"/>
              <a:t>What to expect in UBS</a:t>
            </a:r>
            <a:endParaRPr lang="en-GB" dirty="0"/>
          </a:p>
        </p:txBody>
      </p:sp>
      <p:sp>
        <p:nvSpPr>
          <p:cNvPr id="3" name="Content Placeholder 2"/>
          <p:cNvSpPr>
            <a:spLocks noGrp="1"/>
          </p:cNvSpPr>
          <p:nvPr>
            <p:ph idx="1"/>
          </p:nvPr>
        </p:nvSpPr>
        <p:spPr/>
        <p:txBody>
          <a:bodyPr/>
          <a:lstStyle/>
          <a:p>
            <a:endParaRPr lang="en-GB"/>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84784"/>
            <a:ext cx="8352928" cy="4848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65186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lstStyle/>
          <a:p>
            <a:r>
              <a:rPr lang="en-GB" dirty="0" smtClean="0"/>
              <a:t>Learning points and summary</a:t>
            </a:r>
            <a:endParaRPr lang="en-GB" dirty="0"/>
          </a:p>
        </p:txBody>
      </p:sp>
      <p:sp>
        <p:nvSpPr>
          <p:cNvPr id="6" name="Content Placeholder 5"/>
          <p:cNvSpPr>
            <a:spLocks noGrp="1"/>
          </p:cNvSpPr>
          <p:nvPr>
            <p:ph idx="1"/>
          </p:nvPr>
        </p:nvSpPr>
        <p:spPr>
          <a:xfrm>
            <a:off x="457200" y="1600200"/>
            <a:ext cx="3754760" cy="4525963"/>
          </a:xfrm>
          <a:ln>
            <a:solidFill>
              <a:schemeClr val="accent1"/>
            </a:solidFill>
          </a:ln>
        </p:spPr>
        <p:txBody>
          <a:bodyPr/>
          <a:lstStyle/>
          <a:p>
            <a:pPr marL="0" indent="0">
              <a:buNone/>
            </a:pPr>
            <a:r>
              <a:rPr lang="en-GB" sz="1800" dirty="0" smtClean="0"/>
              <a:t>What is audit?</a:t>
            </a:r>
          </a:p>
          <a:p>
            <a:pPr marL="0" indent="0">
              <a:buNone/>
            </a:pPr>
            <a:r>
              <a:rPr lang="en-GB" sz="1800" dirty="0" smtClean="0"/>
              <a:t>Place of audit in an organization </a:t>
            </a:r>
          </a:p>
          <a:p>
            <a:pPr marL="0" indent="0">
              <a:buNone/>
            </a:pPr>
            <a:r>
              <a:rPr lang="en-GB" sz="1800" dirty="0" smtClean="0"/>
              <a:t>Language: controls, design adequacy and effectiveness operations</a:t>
            </a:r>
          </a:p>
          <a:p>
            <a:pPr marL="0" indent="0">
              <a:buNone/>
            </a:pPr>
            <a:r>
              <a:rPr lang="en-GB" sz="1800" dirty="0"/>
              <a:t>How audit argues, and how you argue back</a:t>
            </a:r>
          </a:p>
        </p:txBody>
      </p:sp>
      <p:sp>
        <p:nvSpPr>
          <p:cNvPr id="7" name="Content Placeholder 5"/>
          <p:cNvSpPr txBox="1">
            <a:spLocks/>
          </p:cNvSpPr>
          <p:nvPr/>
        </p:nvSpPr>
        <p:spPr>
          <a:xfrm>
            <a:off x="4705672" y="1599585"/>
            <a:ext cx="3754760" cy="4525963"/>
          </a:xfrm>
          <a:prstGeom prst="rect">
            <a:avLst/>
          </a:prstGeom>
          <a:ln>
            <a:solidFill>
              <a:schemeClr val="accent1"/>
            </a:solid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1800" dirty="0" smtClean="0"/>
              <a:t>Real life events: an example</a:t>
            </a:r>
          </a:p>
          <a:p>
            <a:pPr marL="0" indent="0">
              <a:buFont typeface="Arial" panose="020B0604020202020204" pitchFamily="34" charset="0"/>
              <a:buNone/>
            </a:pPr>
            <a:r>
              <a:rPr lang="en-GB" sz="1800" dirty="0" smtClean="0"/>
              <a:t>The way audit looks at events</a:t>
            </a:r>
          </a:p>
          <a:p>
            <a:pPr marL="0" indent="0">
              <a:buFont typeface="Arial" panose="020B0604020202020204" pitchFamily="34" charset="0"/>
              <a:buNone/>
            </a:pPr>
            <a:r>
              <a:rPr lang="en-GB" sz="1800" dirty="0" smtClean="0"/>
              <a:t>Processes vs controls</a:t>
            </a:r>
          </a:p>
          <a:p>
            <a:pPr marL="0" indent="0">
              <a:buFont typeface="Arial" panose="020B0604020202020204" pitchFamily="34" charset="0"/>
              <a:buNone/>
            </a:pPr>
            <a:r>
              <a:rPr lang="en-GB" sz="1800" dirty="0" smtClean="0"/>
              <a:t>Types of controls</a:t>
            </a:r>
          </a:p>
          <a:p>
            <a:pPr marL="0" indent="0">
              <a:buFont typeface="Arial" panose="020B0604020202020204" pitchFamily="34" charset="0"/>
              <a:buNone/>
            </a:pPr>
            <a:r>
              <a:rPr lang="en-GB" sz="1800" dirty="0" smtClean="0"/>
              <a:t>Design vs effectiveness</a:t>
            </a:r>
          </a:p>
          <a:p>
            <a:pPr marL="0" indent="0">
              <a:buFont typeface="Arial" panose="020B0604020202020204" pitchFamily="34" charset="0"/>
              <a:buNone/>
            </a:pPr>
            <a:r>
              <a:rPr lang="en-GB" sz="1800" dirty="0" smtClean="0"/>
              <a:t>Op. Risk vs Audit</a:t>
            </a:r>
          </a:p>
          <a:p>
            <a:pPr marL="0" indent="0">
              <a:buFont typeface="Arial" panose="020B0604020202020204" pitchFamily="34" charset="0"/>
              <a:buNone/>
            </a:pPr>
            <a:r>
              <a:rPr lang="en-GB" sz="1800" dirty="0" smtClean="0"/>
              <a:t>What is an audit, the main parts</a:t>
            </a:r>
          </a:p>
          <a:p>
            <a:pPr marL="0" indent="0">
              <a:buFont typeface="Arial" panose="020B0604020202020204" pitchFamily="34" charset="0"/>
              <a:buNone/>
            </a:pPr>
            <a:r>
              <a:rPr lang="en-GB" sz="1800" dirty="0" smtClean="0"/>
              <a:t>Audit issues</a:t>
            </a:r>
          </a:p>
          <a:p>
            <a:pPr marL="0" indent="0">
              <a:buFont typeface="Arial" panose="020B0604020202020204" pitchFamily="34" charset="0"/>
              <a:buNone/>
            </a:pPr>
            <a:r>
              <a:rPr lang="en-GB" sz="1800" dirty="0" smtClean="0"/>
              <a:t>Common (bad) arguments in audit</a:t>
            </a:r>
          </a:p>
          <a:p>
            <a:pPr marL="0" indent="0">
              <a:buFont typeface="Arial" panose="020B0604020202020204" pitchFamily="34" charset="0"/>
              <a:buNone/>
            </a:pPr>
            <a:endParaRPr lang="en-GB" sz="1800" dirty="0" smtClean="0"/>
          </a:p>
          <a:p>
            <a:pPr marL="0" indent="0">
              <a:buFont typeface="Arial" panose="020B0604020202020204" pitchFamily="34" charset="0"/>
              <a:buNone/>
            </a:pPr>
            <a:endParaRPr lang="en-GB" sz="1800" dirty="0" smtClean="0"/>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25135920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2"/>
            </a:solidFill>
          </a:ln>
        </p:spPr>
        <p:txBody>
          <a:bodyPr/>
          <a:lstStyle/>
          <a:p>
            <a:r>
              <a:rPr lang="en-GB" dirty="0" smtClean="0"/>
              <a:t>Rubbish arguments w. audit</a:t>
            </a:r>
            <a:endParaRPr lang="en-GB" dirty="0"/>
          </a:p>
        </p:txBody>
      </p:sp>
      <p:sp>
        <p:nvSpPr>
          <p:cNvPr id="3" name="Content Placeholder 2"/>
          <p:cNvSpPr>
            <a:spLocks noGrp="1"/>
          </p:cNvSpPr>
          <p:nvPr>
            <p:ph idx="1"/>
          </p:nvPr>
        </p:nvSpPr>
        <p:spPr>
          <a:ln>
            <a:solidFill>
              <a:schemeClr val="tx2"/>
            </a:solidFill>
          </a:ln>
        </p:spPr>
        <p:txBody>
          <a:bodyPr>
            <a:normAutofit/>
          </a:bodyPr>
          <a:lstStyle/>
          <a:p>
            <a:pPr marL="0" indent="0">
              <a:buNone/>
            </a:pPr>
            <a:r>
              <a:rPr lang="en-GB" sz="2000" dirty="0" smtClean="0"/>
              <a:t>Safety in numbers: we know that this is a problem, but nobody does anything about it.</a:t>
            </a:r>
            <a:r>
              <a:rPr lang="en-GB" sz="2000" dirty="0"/>
              <a:t> </a:t>
            </a:r>
            <a:r>
              <a:rPr lang="en-GB" sz="2000" dirty="0" smtClean="0"/>
              <a:t>A variant of this is 'we are best in class'.</a:t>
            </a:r>
          </a:p>
          <a:p>
            <a:pPr marL="0" indent="0">
              <a:buNone/>
            </a:pPr>
            <a:r>
              <a:rPr lang="en-GB" sz="2000" dirty="0" smtClean="0"/>
              <a:t>Why now: this has been looked at before and not been identified, why now?</a:t>
            </a:r>
          </a:p>
          <a:p>
            <a:pPr marL="0" indent="0">
              <a:buNone/>
            </a:pPr>
            <a:r>
              <a:rPr lang="en-GB" sz="2000" dirty="0" smtClean="0"/>
              <a:t>Real vs imaginary, usually goes like: 'we know this has not been approved, but the real approval happened when it was released in production</a:t>
            </a:r>
            <a:r>
              <a:rPr lang="en-GB" sz="2000" dirty="0" smtClean="0"/>
              <a:t>'</a:t>
            </a:r>
          </a:p>
          <a:p>
            <a:pPr marL="0" indent="0">
              <a:buNone/>
            </a:pPr>
            <a:r>
              <a:rPr lang="en-GB" sz="2000" dirty="0" smtClean="0"/>
              <a:t>(this is a dissociation argument, rather rare in real life)</a:t>
            </a:r>
            <a:endParaRPr lang="en-GB" sz="2000" dirty="0" smtClean="0"/>
          </a:p>
          <a:p>
            <a:pPr marL="0" indent="0">
              <a:buNone/>
            </a:pPr>
            <a:r>
              <a:rPr lang="en-GB" sz="2000" dirty="0" smtClean="0"/>
              <a:t>Slippery slope: if we do this, than we have to do it for this too, and this, and where do we stop? </a:t>
            </a:r>
            <a:r>
              <a:rPr lang="en-GB" sz="2000" dirty="0" smtClean="0"/>
              <a:t>(this could also be valid)</a:t>
            </a:r>
            <a:endParaRPr lang="en-GB" sz="2000" dirty="0" smtClean="0"/>
          </a:p>
          <a:p>
            <a:pPr marL="0" indent="0">
              <a:buNone/>
            </a:pPr>
            <a:r>
              <a:rPr lang="en-GB" sz="2000" dirty="0" smtClean="0"/>
              <a:t>Everyone knows about it so there is no need for evidence.</a:t>
            </a:r>
          </a:p>
          <a:p>
            <a:pPr marL="0" indent="0">
              <a:buNone/>
            </a:pPr>
            <a:r>
              <a:rPr lang="en-GB" sz="2000" dirty="0" smtClean="0"/>
              <a:t>We would like to do it but there is no funding (root cause needs to be clarified).</a:t>
            </a:r>
          </a:p>
          <a:p>
            <a:pPr marL="0" indent="0">
              <a:buNone/>
            </a:pPr>
            <a:r>
              <a:rPr lang="en-GB" sz="2000" dirty="0" smtClean="0"/>
              <a:t>You do not understand anything, we do this every day. </a:t>
            </a:r>
          </a:p>
          <a:p>
            <a:pPr marL="0" indent="0">
              <a:buNone/>
            </a:pPr>
            <a:endParaRPr lang="en-GB" sz="2000" dirty="0"/>
          </a:p>
          <a:p>
            <a:pPr marL="0" indent="0">
              <a:buNone/>
            </a:pPr>
            <a:endParaRPr lang="en-GB" sz="2000" dirty="0" smtClean="0"/>
          </a:p>
          <a:p>
            <a:pPr marL="0" indent="0">
              <a:buNone/>
            </a:pPr>
            <a:endParaRPr lang="en-GB" sz="2000" dirty="0" smtClean="0"/>
          </a:p>
          <a:p>
            <a:pPr marL="0" indent="0">
              <a:buNone/>
            </a:pPr>
            <a:endParaRPr lang="en-GB" sz="2400" dirty="0" smtClean="0"/>
          </a:p>
          <a:p>
            <a:pPr marL="0" indent="0">
              <a:buNone/>
            </a:pPr>
            <a:endParaRPr lang="en-GB" sz="2400" dirty="0"/>
          </a:p>
        </p:txBody>
      </p:sp>
    </p:spTree>
    <p:extLst>
      <p:ext uri="{BB962C8B-B14F-4D97-AF65-F5344CB8AC3E}">
        <p14:creationId xmlns:p14="http://schemas.microsoft.com/office/powerpoint/2010/main" val="18479867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2"/>
            </a:solidFill>
          </a:ln>
        </p:spPr>
        <p:txBody>
          <a:bodyPr/>
          <a:lstStyle/>
          <a:p>
            <a:r>
              <a:rPr lang="en-GB" dirty="0" smtClean="0"/>
              <a:t>Advice from personal experience</a:t>
            </a:r>
            <a:endParaRPr lang="en-GB" dirty="0"/>
          </a:p>
        </p:txBody>
      </p:sp>
      <p:sp>
        <p:nvSpPr>
          <p:cNvPr id="3" name="Content Placeholder 2"/>
          <p:cNvSpPr>
            <a:spLocks noGrp="1"/>
          </p:cNvSpPr>
          <p:nvPr>
            <p:ph idx="1"/>
          </p:nvPr>
        </p:nvSpPr>
        <p:spPr>
          <a:ln>
            <a:solidFill>
              <a:schemeClr val="tx2"/>
            </a:solidFill>
          </a:ln>
        </p:spPr>
        <p:txBody>
          <a:bodyPr>
            <a:normAutofit/>
          </a:bodyPr>
          <a:lstStyle/>
          <a:p>
            <a:pPr marL="0" indent="0">
              <a:buNone/>
            </a:pPr>
            <a:r>
              <a:rPr lang="en-GB" sz="2000" dirty="0" smtClean="0"/>
              <a:t>A. See if the issue can be solved before the audit closes. This will save a lot of time and pain later.</a:t>
            </a:r>
          </a:p>
          <a:p>
            <a:pPr marL="0" indent="0">
              <a:buNone/>
            </a:pPr>
            <a:r>
              <a:rPr lang="en-GB" sz="2000" dirty="0" smtClean="0"/>
              <a:t>For this: engage with audit on their findings as soon as possible (not the current policy).</a:t>
            </a:r>
          </a:p>
          <a:p>
            <a:pPr marL="0" indent="0">
              <a:buNone/>
            </a:pPr>
            <a:r>
              <a:rPr lang="en-GB" sz="2000" dirty="0" smtClean="0"/>
              <a:t>B. Make up your mind if there is an issue, accept or try to change it.</a:t>
            </a:r>
            <a:r>
              <a:rPr lang="en-GB" sz="2000" dirty="0"/>
              <a:t> You do not necessarily need to push back</a:t>
            </a:r>
            <a:r>
              <a:rPr lang="en-GB" sz="2000" dirty="0" smtClean="0"/>
              <a:t>.</a:t>
            </a:r>
          </a:p>
          <a:p>
            <a:pPr marL="0" indent="0">
              <a:buNone/>
            </a:pPr>
            <a:r>
              <a:rPr lang="en-GB" sz="2000" dirty="0" smtClean="0"/>
              <a:t>C. Try to provide evidence for closure if closure is possible. Much more documentation will be required in general later, time will be lost explaining maybe to someone who is unfamiliar with the issue 6 months down the road.</a:t>
            </a:r>
          </a:p>
          <a:p>
            <a:pPr marL="0" indent="0">
              <a:buNone/>
            </a:pPr>
            <a:r>
              <a:rPr lang="en-GB" sz="2000" dirty="0" smtClean="0"/>
              <a:t>D. IA issues are easier to deal with than FED/OCC </a:t>
            </a:r>
          </a:p>
          <a:p>
            <a:pPr marL="0" indent="0">
              <a:buNone/>
            </a:pPr>
            <a:r>
              <a:rPr lang="en-GB" sz="2400" dirty="0" smtClean="0"/>
              <a:t> </a:t>
            </a:r>
            <a:endParaRPr lang="en-GB" sz="2400" dirty="0"/>
          </a:p>
        </p:txBody>
      </p:sp>
    </p:spTree>
    <p:extLst>
      <p:ext uri="{BB962C8B-B14F-4D97-AF65-F5344CB8AC3E}">
        <p14:creationId xmlns:p14="http://schemas.microsoft.com/office/powerpoint/2010/main" val="21174011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2"/>
            </a:solidFill>
          </a:ln>
        </p:spPr>
        <p:txBody>
          <a:bodyPr/>
          <a:lstStyle/>
          <a:p>
            <a:r>
              <a:rPr lang="en-GB" dirty="0" smtClean="0"/>
              <a:t>What was all about</a:t>
            </a:r>
            <a:endParaRPr lang="en-GB" dirty="0"/>
          </a:p>
        </p:txBody>
      </p:sp>
      <p:sp>
        <p:nvSpPr>
          <p:cNvPr id="3" name="Content Placeholder 2"/>
          <p:cNvSpPr>
            <a:spLocks noGrp="1"/>
          </p:cNvSpPr>
          <p:nvPr>
            <p:ph idx="1"/>
          </p:nvPr>
        </p:nvSpPr>
        <p:spPr>
          <a:ln>
            <a:solidFill>
              <a:schemeClr val="tx2"/>
            </a:solidFill>
          </a:ln>
        </p:spPr>
        <p:txBody>
          <a:bodyPr/>
          <a:lstStyle/>
          <a:p>
            <a:r>
              <a:rPr lang="en-GB" sz="2400" dirty="0" smtClean="0"/>
              <a:t>Train crash</a:t>
            </a:r>
          </a:p>
          <a:p>
            <a:r>
              <a:rPr lang="en-GB" sz="2400" dirty="0" smtClean="0"/>
              <a:t>Risks and controls</a:t>
            </a:r>
          </a:p>
          <a:p>
            <a:r>
              <a:rPr lang="en-GB" sz="2400" dirty="0" smtClean="0"/>
              <a:t>Audit as the third line</a:t>
            </a:r>
          </a:p>
          <a:p>
            <a:r>
              <a:rPr lang="en-GB" sz="2400" dirty="0" smtClean="0"/>
              <a:t>Jargon: control design vs operating effectiveness</a:t>
            </a:r>
          </a:p>
          <a:p>
            <a:r>
              <a:rPr lang="en-GB" sz="2400" dirty="0" smtClean="0"/>
              <a:t>Audit issues: risk/root cause/control statement (missing, design, operating)/action plans</a:t>
            </a:r>
          </a:p>
          <a:p>
            <a:r>
              <a:rPr lang="en-GB" sz="2400" dirty="0" smtClean="0"/>
              <a:t>What has not been covered: Op Risk</a:t>
            </a:r>
          </a:p>
          <a:p>
            <a:pPr marL="0" indent="0">
              <a:buNone/>
            </a:pPr>
            <a:endParaRPr lang="en-GB" dirty="0"/>
          </a:p>
        </p:txBody>
      </p:sp>
    </p:spTree>
    <p:extLst>
      <p:ext uri="{BB962C8B-B14F-4D97-AF65-F5344CB8AC3E}">
        <p14:creationId xmlns:p14="http://schemas.microsoft.com/office/powerpoint/2010/main" val="3320560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lstStyle/>
          <a:p>
            <a:r>
              <a:rPr lang="en-GB" dirty="0" smtClean="0"/>
              <a:t>Train crash</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8104" y="4509120"/>
            <a:ext cx="3175000" cy="2120900"/>
          </a:xfrm>
        </p:spPr>
      </p:pic>
      <p:sp>
        <p:nvSpPr>
          <p:cNvPr id="5" name="TextBox 4"/>
          <p:cNvSpPr txBox="1"/>
          <p:nvPr/>
        </p:nvSpPr>
        <p:spPr>
          <a:xfrm>
            <a:off x="467544" y="1484784"/>
            <a:ext cx="8208912" cy="3693319"/>
          </a:xfrm>
          <a:prstGeom prst="rect">
            <a:avLst/>
          </a:prstGeom>
          <a:noFill/>
          <a:ln>
            <a:solidFill>
              <a:schemeClr val="accent1"/>
            </a:solidFill>
          </a:ln>
        </p:spPr>
        <p:txBody>
          <a:bodyPr wrap="square" rtlCol="0">
            <a:spAutoFit/>
          </a:bodyPr>
          <a:lstStyle/>
          <a:p>
            <a:r>
              <a:rPr lang="en-GB" dirty="0"/>
              <a:t>The Santiago de Compostela derailment occurred on 24 July 2013, when an Alvia high-speed train travelling from Madrid to Ferrol, in the north-west of Spain, derailed at high speed on a bend about 4 kilometres </a:t>
            </a:r>
            <a:r>
              <a:rPr lang="en-GB" dirty="0" smtClean="0"/>
              <a:t> </a:t>
            </a:r>
            <a:r>
              <a:rPr lang="en-GB" dirty="0"/>
              <a:t>outside of the railway station at Santiago de Compostela. Out of 222 people (218 passengers and 4 crew) on board, around 140 were injured and 79 died</a:t>
            </a:r>
            <a:r>
              <a:rPr lang="en-GB" dirty="0" smtClean="0"/>
              <a:t>.</a:t>
            </a:r>
            <a:endParaRPr lang="en-GB" dirty="0"/>
          </a:p>
          <a:p>
            <a:endParaRPr lang="en-GB" dirty="0"/>
          </a:p>
          <a:p>
            <a:r>
              <a:rPr lang="en-GB" dirty="0"/>
              <a:t>The train's data recorder showed that it was travelling at about twice the proposed speed limit of 80 kilometres per hour </a:t>
            </a:r>
            <a:r>
              <a:rPr lang="en-GB" dirty="0" smtClean="0"/>
              <a:t> </a:t>
            </a:r>
            <a:r>
              <a:rPr lang="en-GB" dirty="0"/>
              <a:t>when it entered a bend in the rail. The crash was recorded on a track-side camera which shows all thirteen train cars derailing and four overturning. On 28 July 2013, the train's driver Francisco José Garzón </a:t>
            </a:r>
            <a:r>
              <a:rPr lang="en-GB" dirty="0" err="1"/>
              <a:t>Amo</a:t>
            </a:r>
            <a:r>
              <a:rPr lang="en-GB" dirty="0"/>
              <a:t> was charged with 79 counts of homicide by professional recklessness and an undetermined number of counts of causing injury by professional recklessness</a:t>
            </a:r>
            <a:r>
              <a:rPr lang="en-GB" dirty="0" smtClean="0"/>
              <a:t>.</a:t>
            </a:r>
            <a:endParaRPr lang="en-GB" dirty="0"/>
          </a:p>
          <a:p>
            <a:endParaRPr lang="en-GB" dirty="0"/>
          </a:p>
        </p:txBody>
      </p:sp>
    </p:spTree>
    <p:extLst>
      <p:ext uri="{BB962C8B-B14F-4D97-AF65-F5344CB8AC3E}">
        <p14:creationId xmlns:p14="http://schemas.microsoft.com/office/powerpoint/2010/main" val="2264159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lstStyle/>
          <a:p>
            <a:r>
              <a:rPr lang="en-GB" dirty="0" smtClean="0"/>
              <a:t>Train crash : what questions come to your mind?</a:t>
            </a:r>
            <a:endParaRPr lang="en-GB" dirty="0"/>
          </a:p>
        </p:txBody>
      </p:sp>
      <p:sp>
        <p:nvSpPr>
          <p:cNvPr id="3" name="Content Placeholder 2"/>
          <p:cNvSpPr>
            <a:spLocks noGrp="1"/>
          </p:cNvSpPr>
          <p:nvPr>
            <p:ph idx="1"/>
          </p:nvPr>
        </p:nvSpPr>
        <p:spPr>
          <a:xfrm>
            <a:off x="457200" y="1700808"/>
            <a:ext cx="8291264" cy="4752528"/>
          </a:xfrm>
          <a:ln>
            <a:solidFill>
              <a:schemeClr val="accent1"/>
            </a:solidFill>
          </a:ln>
        </p:spPr>
        <p:txBody>
          <a:bodyPr>
            <a:normAutofit/>
          </a:bodyPr>
          <a:lstStyle/>
          <a:p>
            <a:pPr marL="0" indent="0">
              <a:buNone/>
            </a:pPr>
            <a:r>
              <a:rPr lang="en-GB" sz="1600" dirty="0" smtClean="0"/>
              <a:t>What is first time that this person drove so fast?</a:t>
            </a:r>
          </a:p>
          <a:p>
            <a:pPr marL="0" indent="0">
              <a:buNone/>
            </a:pPr>
            <a:r>
              <a:rPr lang="en-GB" sz="1600" dirty="0" smtClean="0"/>
              <a:t>What happened before? Was  he reprimanded in any way? Why  was he still driving?</a:t>
            </a:r>
          </a:p>
          <a:p>
            <a:pPr marL="0" indent="0">
              <a:buNone/>
            </a:pPr>
            <a:r>
              <a:rPr lang="en-GB" sz="1600" dirty="0" smtClean="0"/>
              <a:t>Why was he speeding? Was he late? Was there pressure to make up to lost time?</a:t>
            </a:r>
          </a:p>
          <a:p>
            <a:pPr marL="0" indent="0">
              <a:buNone/>
            </a:pPr>
            <a:r>
              <a:rPr lang="en-GB" sz="1600" dirty="0" smtClean="0"/>
              <a:t>Was he drunk? Is he the only drunk </a:t>
            </a:r>
            <a:r>
              <a:rPr lang="en-GB" sz="1600" dirty="0" smtClean="0"/>
              <a:t>driver?</a:t>
            </a:r>
          </a:p>
          <a:p>
            <a:pPr marL="0" indent="0">
              <a:buNone/>
            </a:pPr>
            <a:r>
              <a:rPr lang="en-GB" sz="1600" dirty="0" smtClean="0"/>
              <a:t>Was </a:t>
            </a:r>
            <a:r>
              <a:rPr lang="en-GB" sz="1600" dirty="0" smtClean="0"/>
              <a:t>he the only one that broke the speed limit (in the last year)? Is this information available?</a:t>
            </a:r>
          </a:p>
          <a:p>
            <a:pPr marL="0" indent="0">
              <a:buNone/>
            </a:pPr>
            <a:r>
              <a:rPr lang="en-GB" sz="1600" dirty="0" smtClean="0"/>
              <a:t>Are there any  speed limits on the track? </a:t>
            </a:r>
            <a:r>
              <a:rPr lang="en-GB" sz="1600" dirty="0" smtClean="0"/>
              <a:t>( not recommendations)</a:t>
            </a:r>
            <a:endParaRPr lang="en-GB" sz="1600" dirty="0" smtClean="0"/>
          </a:p>
          <a:p>
            <a:pPr marL="0" indent="0">
              <a:buNone/>
            </a:pPr>
            <a:r>
              <a:rPr lang="en-GB" sz="1600" dirty="0" smtClean="0"/>
              <a:t>Was this speed limit adequate? How often someone looked at it (last review)? </a:t>
            </a:r>
          </a:p>
          <a:p>
            <a:pPr marL="0" indent="0">
              <a:buNone/>
            </a:pPr>
            <a:r>
              <a:rPr lang="en-GB" sz="1600" dirty="0" smtClean="0"/>
              <a:t>How much money was invested in safety? Are there any international norms? EU regulations?</a:t>
            </a:r>
          </a:p>
          <a:p>
            <a:pPr marL="0" indent="0">
              <a:buNone/>
            </a:pPr>
            <a:r>
              <a:rPr lang="en-GB" sz="1600" dirty="0" smtClean="0"/>
              <a:t>What about signal? Do they turn red? Did they function? </a:t>
            </a:r>
          </a:p>
          <a:p>
            <a:pPr marL="0" indent="0">
              <a:buNone/>
            </a:pPr>
            <a:r>
              <a:rPr lang="en-GB" sz="1600" dirty="0" smtClean="0"/>
              <a:t>Is it possible to have automatic breaks?  </a:t>
            </a:r>
          </a:p>
          <a:p>
            <a:pPr marL="0" indent="0">
              <a:buNone/>
            </a:pPr>
            <a:r>
              <a:rPr lang="en-GB" sz="1600" dirty="0" smtClean="0"/>
              <a:t>Why not? Too costly? </a:t>
            </a:r>
          </a:p>
          <a:p>
            <a:pPr marL="0" indent="0">
              <a:buNone/>
            </a:pPr>
            <a:r>
              <a:rPr lang="en-GB" sz="1600" dirty="0" smtClean="0"/>
              <a:t>If yes, why did they not achieved the desired outcome? How often are those tested?</a:t>
            </a:r>
          </a:p>
          <a:p>
            <a:pPr marL="0" indent="0">
              <a:buNone/>
            </a:pPr>
            <a:r>
              <a:rPr lang="en-GB" sz="1600" dirty="0" smtClean="0"/>
              <a:t>If this was a one off, how do we know that another one is not about to happen?</a:t>
            </a:r>
          </a:p>
          <a:p>
            <a:pPr marL="0" indent="0">
              <a:buNone/>
            </a:pPr>
            <a:r>
              <a:rPr lang="en-GB" sz="1600" dirty="0" err="1" smtClean="0"/>
              <a:t>Etc</a:t>
            </a:r>
            <a:r>
              <a:rPr lang="en-GB" sz="1600" dirty="0" smtClean="0"/>
              <a:t> etc. </a:t>
            </a:r>
            <a:endParaRPr lang="en-GB" sz="1600" dirty="0" smtClean="0"/>
          </a:p>
          <a:p>
            <a:pPr marL="0" indent="0">
              <a:buNone/>
            </a:pPr>
            <a:r>
              <a:rPr lang="en-GB" sz="1600" dirty="0" smtClean="0"/>
              <a:t>As one can see, very little is about the train driver  and very little about these questions are in public domain. </a:t>
            </a:r>
            <a:endParaRPr lang="en-GB" sz="1600" dirty="0" smtClean="0"/>
          </a:p>
        </p:txBody>
      </p:sp>
    </p:spTree>
    <p:extLst>
      <p:ext uri="{BB962C8B-B14F-4D97-AF65-F5344CB8AC3E}">
        <p14:creationId xmlns:p14="http://schemas.microsoft.com/office/powerpoint/2010/main" val="1718753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lstStyle/>
          <a:p>
            <a:r>
              <a:rPr lang="en-GB" dirty="0" smtClean="0"/>
              <a:t>Train crash :  the 'audit </a:t>
            </a:r>
            <a:r>
              <a:rPr lang="en-GB" dirty="0" err="1" smtClean="0"/>
              <a:t>pov</a:t>
            </a:r>
            <a:r>
              <a:rPr lang="en-GB" dirty="0" smtClean="0"/>
              <a:t>'</a:t>
            </a:r>
            <a:endParaRPr lang="en-GB" dirty="0"/>
          </a:p>
        </p:txBody>
      </p:sp>
      <p:sp>
        <p:nvSpPr>
          <p:cNvPr id="3" name="Content Placeholder 2"/>
          <p:cNvSpPr>
            <a:spLocks noGrp="1"/>
          </p:cNvSpPr>
          <p:nvPr>
            <p:ph idx="1"/>
          </p:nvPr>
        </p:nvSpPr>
        <p:spPr>
          <a:xfrm>
            <a:off x="457200" y="1700808"/>
            <a:ext cx="8291264" cy="4425355"/>
          </a:xfrm>
          <a:ln>
            <a:solidFill>
              <a:schemeClr val="accent1"/>
            </a:solidFill>
          </a:ln>
        </p:spPr>
        <p:txBody>
          <a:bodyPr>
            <a:normAutofit/>
          </a:bodyPr>
          <a:lstStyle/>
          <a:p>
            <a:pPr marL="0" indent="0">
              <a:buNone/>
            </a:pPr>
            <a:r>
              <a:rPr lang="en-GB" sz="1800" dirty="0" smtClean="0"/>
              <a:t>Speeding and going off track is a </a:t>
            </a:r>
            <a:r>
              <a:rPr lang="en-GB" sz="1800" b="1" dirty="0" smtClean="0"/>
              <a:t>key risk</a:t>
            </a:r>
            <a:r>
              <a:rPr lang="en-GB" sz="1800" dirty="0" smtClean="0"/>
              <a:t> of train travelling.</a:t>
            </a:r>
          </a:p>
          <a:p>
            <a:pPr marL="0" indent="0">
              <a:buNone/>
            </a:pPr>
            <a:r>
              <a:rPr lang="en-GB" sz="1800" b="1" dirty="0" smtClean="0"/>
              <a:t>Controls </a:t>
            </a:r>
            <a:r>
              <a:rPr lang="en-GB" sz="1800" dirty="0" smtClean="0"/>
              <a:t>must be in place: speed limits, </a:t>
            </a:r>
          </a:p>
          <a:p>
            <a:pPr marL="0" indent="0">
              <a:buNone/>
            </a:pPr>
            <a:r>
              <a:rPr lang="en-GB" sz="1800" b="1" dirty="0" smtClean="0"/>
              <a:t>Automatic controls</a:t>
            </a:r>
            <a:r>
              <a:rPr lang="en-GB" sz="1800" dirty="0" smtClean="0"/>
              <a:t> are preferred to manual  ones.</a:t>
            </a:r>
          </a:p>
          <a:p>
            <a:pPr marL="0" indent="0">
              <a:buNone/>
            </a:pPr>
            <a:r>
              <a:rPr lang="en-GB" sz="1800" dirty="0" smtClean="0"/>
              <a:t>One the accident has happened, the focus is not on the accident, but on the controls.</a:t>
            </a:r>
          </a:p>
          <a:p>
            <a:pPr marL="0" indent="0">
              <a:buNone/>
            </a:pPr>
            <a:r>
              <a:rPr lang="en-GB" sz="1800" dirty="0" smtClean="0"/>
              <a:t>Have these controlled been </a:t>
            </a:r>
            <a:r>
              <a:rPr lang="en-GB" sz="1800" b="1" dirty="0" smtClean="0"/>
              <a:t>adequately designed</a:t>
            </a:r>
            <a:r>
              <a:rPr lang="en-GB" sz="1800" dirty="0" smtClean="0"/>
              <a:t>?</a:t>
            </a:r>
          </a:p>
          <a:p>
            <a:pPr marL="0" indent="0">
              <a:buNone/>
            </a:pPr>
            <a:r>
              <a:rPr lang="en-GB" sz="1800" dirty="0" smtClean="0"/>
              <a:t>Did they function?</a:t>
            </a:r>
          </a:p>
          <a:p>
            <a:pPr marL="0" indent="0">
              <a:buNone/>
            </a:pPr>
            <a:r>
              <a:rPr lang="en-GB" sz="1800" dirty="0" smtClean="0"/>
              <a:t>How often they are checked to function?</a:t>
            </a:r>
          </a:p>
          <a:p>
            <a:pPr marL="0" indent="0">
              <a:buNone/>
            </a:pPr>
            <a:r>
              <a:rPr lang="en-GB" sz="1800" dirty="0" smtClean="0"/>
              <a:t>What happened when a problem has been found?</a:t>
            </a:r>
          </a:p>
          <a:p>
            <a:pPr marL="0" indent="0">
              <a:buNone/>
            </a:pPr>
            <a:endParaRPr lang="en-GB" sz="1600" dirty="0" smtClean="0"/>
          </a:p>
          <a:p>
            <a:pPr marL="0" indent="0">
              <a:buNone/>
            </a:pPr>
            <a:endParaRPr lang="en-GB" sz="1600" dirty="0" smtClean="0"/>
          </a:p>
        </p:txBody>
      </p:sp>
    </p:spTree>
    <p:extLst>
      <p:ext uri="{BB962C8B-B14F-4D97-AF65-F5344CB8AC3E}">
        <p14:creationId xmlns:p14="http://schemas.microsoft.com/office/powerpoint/2010/main" val="28257391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ormAutofit/>
          </a:bodyPr>
          <a:lstStyle/>
          <a:p>
            <a:r>
              <a:rPr lang="en-GB" sz="2800" b="1" dirty="0" smtClean="0"/>
              <a:t>At a glance</a:t>
            </a:r>
            <a:endParaRPr lang="en-GB" sz="2800" b="1" dirty="0"/>
          </a:p>
        </p:txBody>
      </p:sp>
      <p:sp>
        <p:nvSpPr>
          <p:cNvPr id="3" name="Content Placeholder 2"/>
          <p:cNvSpPr>
            <a:spLocks noGrp="1"/>
          </p:cNvSpPr>
          <p:nvPr>
            <p:ph idx="1"/>
          </p:nvPr>
        </p:nvSpPr>
        <p:spPr>
          <a:ln>
            <a:solidFill>
              <a:schemeClr val="accent1"/>
            </a:solidFill>
          </a:ln>
        </p:spPr>
        <p:txBody>
          <a:bodyPr>
            <a:normAutofit/>
          </a:bodyPr>
          <a:lstStyle/>
          <a:p>
            <a:pPr marL="0" indent="0">
              <a:buNone/>
            </a:pPr>
            <a:r>
              <a:rPr lang="en-GB" sz="2000" dirty="0" smtClean="0"/>
              <a:t>What is audit?</a:t>
            </a:r>
          </a:p>
          <a:p>
            <a:pPr marL="0" indent="0">
              <a:buNone/>
            </a:pPr>
            <a:r>
              <a:rPr lang="en-GB" sz="2000" dirty="0" smtClean="0"/>
              <a:t>The three lines of defence </a:t>
            </a:r>
          </a:p>
          <a:p>
            <a:pPr marL="0" indent="0">
              <a:buNone/>
            </a:pPr>
            <a:r>
              <a:rPr lang="en-GB" sz="2000" dirty="0" smtClean="0"/>
              <a:t>Audit purpose</a:t>
            </a:r>
          </a:p>
          <a:p>
            <a:pPr marL="0" indent="0">
              <a:buNone/>
            </a:pPr>
            <a:r>
              <a:rPr lang="en-GB" sz="2000" dirty="0" smtClean="0"/>
              <a:t>Controls vs processes</a:t>
            </a:r>
          </a:p>
          <a:p>
            <a:pPr marL="0" indent="0">
              <a:buNone/>
            </a:pPr>
            <a:r>
              <a:rPr lang="en-GB" sz="2000" dirty="0" smtClean="0"/>
              <a:t>Examples</a:t>
            </a:r>
          </a:p>
          <a:p>
            <a:pPr marL="0" indent="0">
              <a:buNone/>
            </a:pPr>
            <a:r>
              <a:rPr lang="en-GB" sz="2000" dirty="0" smtClean="0"/>
              <a:t>Audit as a project management exercise</a:t>
            </a:r>
          </a:p>
          <a:p>
            <a:pPr marL="0" indent="0">
              <a:buNone/>
            </a:pPr>
            <a:endParaRPr lang="en-GB" sz="2000" dirty="0" smtClean="0"/>
          </a:p>
          <a:p>
            <a:pPr marL="0" indent="0">
              <a:buNone/>
            </a:pPr>
            <a:endParaRPr lang="en-GB" sz="2000" dirty="0" smtClean="0"/>
          </a:p>
          <a:p>
            <a:pPr marL="0" indent="0">
              <a:buNone/>
            </a:pPr>
            <a:endParaRPr lang="en-GB" sz="2000" dirty="0"/>
          </a:p>
        </p:txBody>
      </p:sp>
    </p:spTree>
    <p:extLst>
      <p:ext uri="{BB962C8B-B14F-4D97-AF65-F5344CB8AC3E}">
        <p14:creationId xmlns:p14="http://schemas.microsoft.com/office/powerpoint/2010/main" val="1146771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2"/>
            </a:solidFill>
          </a:ln>
        </p:spPr>
        <p:txBody>
          <a:bodyPr/>
          <a:lstStyle/>
          <a:p>
            <a:r>
              <a:rPr lang="en-GB" dirty="0" smtClean="0"/>
              <a:t>Processes and controls</a:t>
            </a:r>
            <a:endParaRPr lang="en-GB" dirty="0"/>
          </a:p>
        </p:txBody>
      </p:sp>
      <p:sp>
        <p:nvSpPr>
          <p:cNvPr id="3" name="Content Placeholder 2"/>
          <p:cNvSpPr>
            <a:spLocks noGrp="1"/>
          </p:cNvSpPr>
          <p:nvPr>
            <p:ph idx="1"/>
          </p:nvPr>
        </p:nvSpPr>
        <p:spPr>
          <a:ln>
            <a:solidFill>
              <a:schemeClr val="tx2"/>
            </a:solidFill>
          </a:ln>
        </p:spPr>
        <p:txBody>
          <a:bodyPr/>
          <a:lstStyle/>
          <a:p>
            <a:pPr marL="0" indent="0">
              <a:buNone/>
            </a:pPr>
            <a:r>
              <a:rPr lang="en-GB" sz="2000" dirty="0" smtClean="0"/>
              <a:t>Everything is a process:</a:t>
            </a:r>
          </a:p>
          <a:p>
            <a:pPr marL="0" indent="0">
              <a:buNone/>
            </a:pPr>
            <a:r>
              <a:rPr lang="en-GB" sz="2000" dirty="0" smtClean="0"/>
              <a:t>usually refers to an activity that has a beginning, an end, a purpose, an owner, etc.</a:t>
            </a:r>
          </a:p>
          <a:p>
            <a:pPr marL="0" indent="0">
              <a:buNone/>
            </a:pPr>
            <a:r>
              <a:rPr lang="en-GB" sz="2000" dirty="0" smtClean="0"/>
              <a:t>Controls: special type of processes, they mitigate a risk </a:t>
            </a:r>
          </a:p>
          <a:p>
            <a:pPr marL="0" indent="0">
              <a:buNone/>
            </a:pPr>
            <a:r>
              <a:rPr lang="en-GB" sz="2000" dirty="0" smtClean="0"/>
              <a:t>Two types: Detective and Preventative</a:t>
            </a:r>
          </a:p>
          <a:p>
            <a:pPr marL="0" indent="0">
              <a:buNone/>
            </a:pPr>
            <a:r>
              <a:rPr lang="en-GB" sz="2000" dirty="0" smtClean="0"/>
              <a:t>Policies are not controls. </a:t>
            </a:r>
          </a:p>
          <a:p>
            <a:pPr marL="0" indent="0">
              <a:buNone/>
            </a:pPr>
            <a:endParaRPr lang="en-GB" dirty="0"/>
          </a:p>
        </p:txBody>
      </p:sp>
    </p:spTree>
    <p:extLst>
      <p:ext uri="{BB962C8B-B14F-4D97-AF65-F5344CB8AC3E}">
        <p14:creationId xmlns:p14="http://schemas.microsoft.com/office/powerpoint/2010/main" val="25699796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lstStyle/>
          <a:p>
            <a:r>
              <a:rPr lang="en-GB" dirty="0" smtClean="0"/>
              <a:t>Controls</a:t>
            </a:r>
            <a:endParaRPr lang="en-GB" dirty="0"/>
          </a:p>
        </p:txBody>
      </p:sp>
      <p:sp>
        <p:nvSpPr>
          <p:cNvPr id="3" name="Content Placeholder 2"/>
          <p:cNvSpPr>
            <a:spLocks noGrp="1"/>
          </p:cNvSpPr>
          <p:nvPr>
            <p:ph idx="1"/>
          </p:nvPr>
        </p:nvSpPr>
        <p:spPr>
          <a:ln>
            <a:solidFill>
              <a:schemeClr val="accent1"/>
            </a:solidFill>
          </a:ln>
        </p:spPr>
        <p:txBody>
          <a:bodyPr/>
          <a:lstStyle/>
          <a:p>
            <a:pPr marL="0" indent="0">
              <a:buNone/>
            </a:pPr>
            <a:r>
              <a:rPr lang="en-GB" sz="2000" dirty="0" smtClean="0"/>
              <a:t>Preventative: they happen before the risk can </a:t>
            </a:r>
            <a:r>
              <a:rPr lang="en-GB" sz="2000" dirty="0" smtClean="0"/>
              <a:t>materialise</a:t>
            </a:r>
            <a:endParaRPr lang="en-GB" sz="2000" dirty="0" smtClean="0"/>
          </a:p>
          <a:p>
            <a:r>
              <a:rPr lang="en-GB" sz="2000" dirty="0" smtClean="0"/>
              <a:t>Approvals (e.g. trade approval, model validation)</a:t>
            </a:r>
          </a:p>
          <a:p>
            <a:pPr marL="0" indent="0">
              <a:buNone/>
            </a:pPr>
            <a:r>
              <a:rPr lang="en-GB" sz="2000" dirty="0" smtClean="0"/>
              <a:t>Detective:  limit breaches report, data quality </a:t>
            </a:r>
          </a:p>
          <a:p>
            <a:pPr marL="0" indent="0">
              <a:buNone/>
            </a:pPr>
            <a:r>
              <a:rPr lang="en-GB" sz="2000" dirty="0" smtClean="0"/>
              <a:t>Language of controls (in UBS): </a:t>
            </a:r>
          </a:p>
          <a:p>
            <a:pPr marL="0" indent="0">
              <a:buNone/>
            </a:pPr>
            <a:r>
              <a:rPr lang="en-GB" sz="2000" dirty="0" smtClean="0"/>
              <a:t>KPC (key procedural control), </a:t>
            </a:r>
            <a:r>
              <a:rPr lang="en-GB" sz="2000" dirty="0" err="1" smtClean="0"/>
              <a:t>KPCi</a:t>
            </a:r>
            <a:r>
              <a:rPr lang="en-GB" sz="2000" dirty="0" smtClean="0"/>
              <a:t> (KPC instance</a:t>
            </a:r>
            <a:r>
              <a:rPr lang="en-GB" sz="2000" dirty="0" smtClean="0"/>
              <a:t>)</a:t>
            </a:r>
          </a:p>
          <a:p>
            <a:pPr marL="0" indent="0">
              <a:buNone/>
            </a:pPr>
            <a:r>
              <a:rPr lang="en-GB" sz="2000" dirty="0" smtClean="0"/>
              <a:t>(more in the issue description below)</a:t>
            </a:r>
            <a:endParaRPr lang="en-GB" sz="2000" dirty="0" smtClean="0"/>
          </a:p>
          <a:p>
            <a:pPr marL="0" indent="0">
              <a:buNone/>
            </a:pPr>
            <a:endParaRPr lang="en-GB" sz="2000" dirty="0" smtClean="0"/>
          </a:p>
          <a:p>
            <a:pPr marL="0" indent="0">
              <a:buNone/>
            </a:pPr>
            <a:endParaRPr lang="en-GB" dirty="0"/>
          </a:p>
        </p:txBody>
      </p:sp>
    </p:spTree>
    <p:extLst>
      <p:ext uri="{BB962C8B-B14F-4D97-AF65-F5344CB8AC3E}">
        <p14:creationId xmlns:p14="http://schemas.microsoft.com/office/powerpoint/2010/main" val="48634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lstStyle/>
          <a:p>
            <a:r>
              <a:rPr lang="en-GB" dirty="0" smtClean="0"/>
              <a:t>Three lines of defence</a:t>
            </a:r>
            <a:endParaRPr lang="en-GB" dirty="0"/>
          </a:p>
        </p:txBody>
      </p:sp>
      <p:sp>
        <p:nvSpPr>
          <p:cNvPr id="3" name="Content Placeholder 2"/>
          <p:cNvSpPr>
            <a:spLocks noGrp="1"/>
          </p:cNvSpPr>
          <p:nvPr>
            <p:ph idx="1"/>
          </p:nvPr>
        </p:nvSpPr>
        <p:spPr>
          <a:ln>
            <a:solidFill>
              <a:schemeClr val="accent1"/>
            </a:solidFill>
          </a:ln>
        </p:spPr>
        <p:txBody>
          <a:bodyPr>
            <a:normAutofit/>
          </a:bodyPr>
          <a:lstStyle/>
          <a:p>
            <a:r>
              <a:rPr lang="en-GB" sz="2400" dirty="0" smtClean="0"/>
              <a:t>First line: where business is done (and risk is taken)</a:t>
            </a:r>
          </a:p>
          <a:p>
            <a:r>
              <a:rPr lang="en-GB" sz="2400" dirty="0" smtClean="0"/>
              <a:t>Second line: where  risk is controlled</a:t>
            </a:r>
          </a:p>
          <a:p>
            <a:r>
              <a:rPr lang="en-GB" sz="2400" dirty="0" smtClean="0"/>
              <a:t>Third line: Internal Audit (or independent audit), it is independent of the business and controls and report directly to the board</a:t>
            </a:r>
          </a:p>
          <a:p>
            <a:endParaRPr lang="en-GB" sz="2400" dirty="0" smtClean="0"/>
          </a:p>
          <a:p>
            <a:r>
              <a:rPr lang="en-GB" sz="2400" dirty="0" smtClean="0"/>
              <a:t>There are also Fourth line or Fifth line… see BCBS paper…</a:t>
            </a:r>
            <a:endParaRPr lang="en-GB" sz="2400" dirty="0"/>
          </a:p>
        </p:txBody>
      </p:sp>
    </p:spTree>
    <p:extLst>
      <p:ext uri="{BB962C8B-B14F-4D97-AF65-F5344CB8AC3E}">
        <p14:creationId xmlns:p14="http://schemas.microsoft.com/office/powerpoint/2010/main" val="364695094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22233</TotalTime>
  <Words>1798</Words>
  <Application>Microsoft Office PowerPoint</Application>
  <Paragraphs>173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A primer on Audit</vt:lpstr>
      <vt:lpstr>Learning points and summary</vt:lpstr>
      <vt:lpstr>Train crash</vt:lpstr>
      <vt:lpstr>Train crash : what questions come to your mind?</vt:lpstr>
      <vt:lpstr>Train crash :  the 'audit pov'</vt:lpstr>
      <vt:lpstr>At a glance</vt:lpstr>
      <vt:lpstr>Processes and controls</vt:lpstr>
      <vt:lpstr>Controls</vt:lpstr>
      <vt:lpstr>Three lines of defence</vt:lpstr>
      <vt:lpstr>Audit</vt:lpstr>
      <vt:lpstr>Audit structure</vt:lpstr>
      <vt:lpstr>Planning</vt:lpstr>
      <vt:lpstr>Control design assessment</vt:lpstr>
      <vt:lpstr>Testing</vt:lpstr>
      <vt:lpstr>MRMC Controls (from SORT)</vt:lpstr>
      <vt:lpstr>MRMC Controls (from SORT)</vt:lpstr>
      <vt:lpstr>MRMC Controls (from SORT)</vt:lpstr>
      <vt:lpstr>How audit argues</vt:lpstr>
      <vt:lpstr>What to expect in UBS</vt:lpstr>
      <vt:lpstr>Rubbish arguments w. audit</vt:lpstr>
      <vt:lpstr>Advice from personal experience</vt:lpstr>
      <vt:lpstr>What was all about</vt:lpstr>
    </vt:vector>
  </TitlesOfParts>
  <Company>UBS AG</Company>
  <LinksUpToDate>false</LinksUpToDate>
  <SharedDoc>false</SharedDoc>
  <HyperlinksChanged>false</HyperlinksChanged>
  <AppVersion>14.0000</AppVersion>
  <PresentationFormat>On-screen Show (4:3)</PresentationFormat>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 LGD model change</dc:title>
  <dc:creator>Popescu, Radu</dc:creator>
  <cp:lastModifiedBy>Popescu, Radu</cp:lastModifiedBy>
  <cp:revision>50</cp:revision>
  <dcterms:created xsi:type="dcterms:W3CDTF">2018-07-22T09:15:14Z</dcterms:created>
  <dcterms:modified xsi:type="dcterms:W3CDTF">2018-09-06T11:27:48Z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_SIProp12DataClass+cc5a530f-41a6-45ea-9bc4-32c4db9fb913">
    <vt:lpwstr>v=1.2&gt;I=cc5a530f-41a6-45ea-9bc4-32c4db9fb913&amp;N=NotProtectedAttachment&amp;V=1.3&amp;U=System&amp;D=System&amp;A=Associated&amp;H=False</vt:lpwstr>
  </property>
  <property fmtid="{D5CDD505-2E9C-101B-9397-08002B2CF9AE}" pid="3" name="IQP_Classification">
    <vt:lpwstr>NotProtectedAttachment</vt:lpwstr>
  </property>
</Properties>
</file>