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62" r:id="rId6"/>
    <p:sldId id="257"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7"/>
            <p14:sldId id="268"/>
            <p14:sldId id="269"/>
            <p14:sldId id="270"/>
            <p14:sldId id="271"/>
            <p14:sldId id="27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0" d="100"/>
          <a:sy n="80" d="100"/>
        </p:scale>
        <p:origin x="33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11/10/2020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pulse/battle-neighborhoods-what-best-place-where-can-i-start-bouziane/" TargetMode="External"/><Relationship Id="rId2" Type="http://schemas.openxmlformats.org/officeDocument/2006/relationships/hyperlink" Target="https://medium.com/@oludayo.oguntoyinbo/the-battle-of-neighbourhood-my-londons-perspective-d363163771e0" TargetMode="External"/><Relationship Id="rId1" Type="http://schemas.openxmlformats.org/officeDocument/2006/relationships/slideLayout" Target="../slideLayouts/slideLayout2.xml"/><Relationship Id="rId5" Type="http://schemas.openxmlformats.org/officeDocument/2006/relationships/hyperlink" Target="https://www.arcgis.com/index.html" TargetMode="External"/><Relationship Id="rId4" Type="http://schemas.openxmlformats.org/officeDocument/2006/relationships/hyperlink" Target="https://foursquar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gouv.fr/fr/datasets/r/e88c6fda-1d09-42a0-a069-606d3259114e" TargetMode="External"/><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colab.research.google.com/drive/11LYSVN5-SjspZvOTnz3dmOpoA7Xz4Dw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colab.research.google.com/drive/11LYSVN5-SjspZvOTnz3dmOpoA7Xz4Dw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Clustering </a:t>
            </a:r>
            <a:r>
              <a:rPr lang="en-IN" dirty="0" err="1"/>
              <a:t>Neighborhoods</a:t>
            </a:r>
            <a:r>
              <a:rPr lang="en-IN" dirty="0"/>
              <a:t> of London and Paris using Machine Learning</a:t>
            </a:r>
            <a:br>
              <a:rPr lang="en-IN" dirty="0"/>
            </a:b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Visualizing the clustered </a:t>
            </a:r>
            <a:r>
              <a:rPr lang="en-IN" dirty="0" err="1"/>
              <a:t>Neighborhoods</a:t>
            </a:r>
            <a:endParaRPr lang="en-IN" dirty="0"/>
          </a:p>
        </p:txBody>
      </p:sp>
      <p:sp>
        <p:nvSpPr>
          <p:cNvPr id="3" name="Content Placeholder 2"/>
          <p:cNvSpPr>
            <a:spLocks noGrp="1"/>
          </p:cNvSpPr>
          <p:nvPr>
            <p:ph idx="1"/>
          </p:nvPr>
        </p:nvSpPr>
        <p:spPr/>
        <p:txBody>
          <a:bodyPr/>
          <a:lstStyle/>
          <a:p>
            <a:r>
              <a:rPr lang="en-IN" dirty="0"/>
              <a:t>Our data is processed, missing data is collected and compiled. The Model is built. All that’s remaining is to see the clustered neighbourhoods on the map. Again, we use Folium package to do so</a:t>
            </a:r>
            <a:r>
              <a:rPr lang="en-IN" dirty="0" smtClean="0"/>
              <a:t>.</a:t>
            </a:r>
          </a:p>
          <a:p>
            <a:r>
              <a:rPr lang="en-IN" dirty="0"/>
              <a:t>We could examine our clusters by expanding on our code using the Cluster Labels </a:t>
            </a:r>
            <a:r>
              <a:rPr lang="en-IN" dirty="0" smtClean="0"/>
              <a:t>column.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795" y="1447005"/>
            <a:ext cx="4659394" cy="26264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796" y="4259521"/>
            <a:ext cx="4659394" cy="2296142"/>
          </a:xfrm>
          <a:prstGeom prst="rect">
            <a:avLst/>
          </a:prstGeom>
        </p:spPr>
      </p:pic>
    </p:spTree>
    <p:extLst>
      <p:ext uri="{BB962C8B-B14F-4D97-AF65-F5344CB8AC3E}">
        <p14:creationId xmlns:p14="http://schemas.microsoft.com/office/powerpoint/2010/main" val="771490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a:t>
            </a:r>
            <a:r>
              <a:rPr lang="en-IN" dirty="0" smtClean="0"/>
              <a:t>Discussion</a:t>
            </a:r>
            <a:endParaRPr lang="en-IN" dirty="0"/>
          </a:p>
        </p:txBody>
      </p:sp>
      <p:sp>
        <p:nvSpPr>
          <p:cNvPr id="3" name="Content Placeholder 2"/>
          <p:cNvSpPr>
            <a:spLocks noGrp="1"/>
          </p:cNvSpPr>
          <p:nvPr>
            <p:ph idx="1"/>
          </p:nvPr>
        </p:nvSpPr>
        <p:spPr/>
        <p:txBody>
          <a:bodyPr/>
          <a:lstStyle/>
          <a:p>
            <a:r>
              <a:rPr lang="en-IN" dirty="0"/>
              <a:t>The neighbourhoods of London are very multicultural. There are a lot of different cuisines including Indian, Italian, Turkish and Chinese. London seems to take a step further in this direction by having a lot of restaurants, bars, juice bars, coffee shops, Fish and Chips shop and Breakfast spots. It has a lot of shopping options too with that of the Flea markets, flower shops, fish markets, Fishing stores, clothing stores.</a:t>
            </a:r>
            <a:endParaRPr lang="en-IN" dirty="0"/>
          </a:p>
        </p:txBody>
      </p:sp>
      <p:sp>
        <p:nvSpPr>
          <p:cNvPr id="4" name="TextBox 3"/>
          <p:cNvSpPr txBox="1"/>
          <p:nvPr/>
        </p:nvSpPr>
        <p:spPr>
          <a:xfrm>
            <a:off x="7042068" y="1805048"/>
            <a:ext cx="4049485" cy="4524315"/>
          </a:xfrm>
          <a:prstGeom prst="rect">
            <a:avLst/>
          </a:prstGeom>
          <a:noFill/>
        </p:spPr>
        <p:txBody>
          <a:bodyPr wrap="square" rtlCol="0">
            <a:spAutoFit/>
          </a:bodyPr>
          <a:lstStyle/>
          <a:p>
            <a:pPr>
              <a:lnSpc>
                <a:spcPct val="150000"/>
              </a:lnSpc>
            </a:pPr>
            <a:r>
              <a:rPr lang="en-IN" sz="1600" dirty="0">
                <a:solidFill>
                  <a:schemeClr val="bg1">
                    <a:lumMod val="50000"/>
                  </a:schemeClr>
                </a:solidFill>
              </a:rPr>
              <a:t>Paris is relatively small in size geographically. It has a wide variety of cuisines and eateries including French, Thai, Cambodian, Asian, Chinese etc. There are a lot of hangout spots including many Restaurants and Bars. Paris has a lot of Bistros. Different means of public transport in Paris which includes buses, bikes, boats or ferries. For leisure and sightseeing, there are a lot of Plazas, Trails, Parks, Historic sites, clothing shops, Art galleries and Museums.</a:t>
            </a:r>
            <a:endParaRPr lang="en-IN" sz="1600" dirty="0">
              <a:solidFill>
                <a:schemeClr val="bg1">
                  <a:lumMod val="50000"/>
                </a:schemeClr>
              </a:solidFill>
            </a:endParaRPr>
          </a:p>
        </p:txBody>
      </p:sp>
    </p:spTree>
    <p:extLst>
      <p:ext uri="{BB962C8B-B14F-4D97-AF65-F5344CB8AC3E}">
        <p14:creationId xmlns:p14="http://schemas.microsoft.com/office/powerpoint/2010/main" val="323125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838201" y="1825625"/>
            <a:ext cx="10063347" cy="4351338"/>
          </a:xfrm>
        </p:spPr>
        <p:txBody>
          <a:bodyPr>
            <a:normAutofit fontScale="85000" lnSpcReduction="10000"/>
          </a:bodyPr>
          <a:lstStyle/>
          <a:p>
            <a:r>
              <a:rPr lang="en-IN" dirty="0"/>
              <a:t>The purpose of this project was to explore the cities of London and Paris and see how attractive it is to potential tourists and migrants. We explored both the cities based on their postal codes and then extrapolated the common venues present in each of the neighbourhoods finally concluding with clustering similar neighbourhoods together</a:t>
            </a:r>
            <a:r>
              <a:rPr lang="en-IN" dirty="0" smtClean="0"/>
              <a:t>.</a:t>
            </a:r>
          </a:p>
          <a:p>
            <a:r>
              <a:rPr lang="en-IN" sz="3800" dirty="0"/>
              <a:t>References</a:t>
            </a:r>
          </a:p>
          <a:p>
            <a:r>
              <a:rPr lang="en-IN" u="sng" dirty="0">
                <a:hlinkClick r:id="rId2"/>
              </a:rPr>
              <a:t>The Battle of Neighbourhood — My London’s Perspective by </a:t>
            </a:r>
            <a:r>
              <a:rPr lang="en-IN" u="sng" dirty="0" err="1">
                <a:hlinkClick r:id="rId2"/>
              </a:rPr>
              <a:t>Dayo</a:t>
            </a:r>
            <a:r>
              <a:rPr lang="en-IN" u="sng" dirty="0">
                <a:hlinkClick r:id="rId2"/>
              </a:rPr>
              <a:t> John</a:t>
            </a:r>
            <a:endParaRPr lang="en-IN" dirty="0"/>
          </a:p>
          <a:p>
            <a:r>
              <a:rPr lang="en-IN" u="sng" dirty="0">
                <a:hlinkClick r:id="rId3"/>
              </a:rPr>
              <a:t>The Battle of </a:t>
            </a:r>
            <a:r>
              <a:rPr lang="en-IN" u="sng" dirty="0" err="1">
                <a:hlinkClick r:id="rId3"/>
              </a:rPr>
              <a:t>neighborhoods</a:t>
            </a:r>
            <a:r>
              <a:rPr lang="en-IN" u="sng" dirty="0">
                <a:hlinkClick r:id="rId3"/>
              </a:rPr>
              <a:t>! What is the best place where can I start my restaurant business in Paris? by </a:t>
            </a:r>
            <a:r>
              <a:rPr lang="en-IN" u="sng" dirty="0" err="1">
                <a:hlinkClick r:id="rId3"/>
              </a:rPr>
              <a:t>Zakaria</a:t>
            </a:r>
            <a:r>
              <a:rPr lang="en-IN" u="sng" dirty="0">
                <a:hlinkClick r:id="rId3"/>
              </a:rPr>
              <a:t> BOUZIANE</a:t>
            </a:r>
            <a:endParaRPr lang="en-IN" dirty="0"/>
          </a:p>
          <a:p>
            <a:r>
              <a:rPr lang="en-IN" u="sng" dirty="0">
                <a:hlinkClick r:id="rId4"/>
              </a:rPr>
              <a:t>Foursquare API</a:t>
            </a:r>
            <a:endParaRPr lang="en-IN" dirty="0"/>
          </a:p>
          <a:p>
            <a:r>
              <a:rPr lang="en-IN" u="sng" dirty="0">
                <a:hlinkClick r:id="rId5"/>
              </a:rPr>
              <a:t>ArcGIS </a:t>
            </a:r>
            <a:r>
              <a:rPr lang="en-IN" u="sng" dirty="0" smtClean="0">
                <a:hlinkClick r:id="rId5"/>
              </a:rPr>
              <a:t>API</a:t>
            </a:r>
            <a:endParaRPr lang="en-IN" dirty="0"/>
          </a:p>
        </p:txBody>
      </p:sp>
    </p:spTree>
    <p:extLst>
      <p:ext uri="{BB962C8B-B14F-4D97-AF65-F5344CB8AC3E}">
        <p14:creationId xmlns:p14="http://schemas.microsoft.com/office/powerpoint/2010/main" val="911040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a:xfrm>
            <a:off x="838200" y="1825624"/>
            <a:ext cx="4876800" cy="4447761"/>
          </a:xfrm>
        </p:spPr>
        <p:txBody>
          <a:bodyPr>
            <a:normAutofit/>
          </a:bodyPr>
          <a:lstStyle/>
          <a:p>
            <a:pPr marL="285750" indent="-285750">
              <a:buFont typeface="Arial" panose="020B0604020202020204" pitchFamily="34" charset="0"/>
              <a:buChar char="•"/>
            </a:pPr>
            <a:r>
              <a:rPr lang="en-IN" dirty="0"/>
              <a:t>The aim is to help tourists choose their destinations depending on the experiences that the neighbourhoods have to offer and what they would want to </a:t>
            </a:r>
            <a:r>
              <a:rPr lang="en-IN" dirty="0" smtClean="0"/>
              <a:t>have</a:t>
            </a:r>
          </a:p>
          <a:p>
            <a:pPr marL="285750" indent="-285750">
              <a:buFont typeface="Arial" panose="020B0604020202020204" pitchFamily="34" charset="0"/>
              <a:buChar char="•"/>
            </a:pPr>
            <a:r>
              <a:rPr lang="en-IN" dirty="0"/>
              <a:t>This model also helps people make decisions if they are thinking about migrating to London or </a:t>
            </a:r>
            <a:r>
              <a:rPr lang="en-IN" dirty="0" smtClean="0"/>
              <a:t>Paris</a:t>
            </a:r>
          </a:p>
          <a:p>
            <a:pPr marL="285750" indent="-285750">
              <a:buFont typeface="Arial" panose="020B0604020202020204" pitchFamily="34" charset="0"/>
              <a:buChar char="•"/>
            </a:pPr>
            <a:r>
              <a:rPr lang="en-IN" dirty="0"/>
              <a:t>This model </a:t>
            </a:r>
            <a:r>
              <a:rPr lang="en-IN" dirty="0" smtClean="0"/>
              <a:t>will </a:t>
            </a:r>
            <a:r>
              <a:rPr lang="en-IN" dirty="0"/>
              <a:t>help stakeholders make informed decisions and address any </a:t>
            </a:r>
            <a:r>
              <a:rPr lang="en-IN" dirty="0" smtClean="0"/>
              <a:t>concerns </a:t>
            </a:r>
            <a:r>
              <a:rPr lang="en-IN" dirty="0"/>
              <a:t>they </a:t>
            </a:r>
            <a:r>
              <a:rPr lang="en-IN" dirty="0" smtClean="0"/>
              <a:t>have.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065" y="446667"/>
            <a:ext cx="5260096" cy="29650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660" y="3932320"/>
            <a:ext cx="5262501" cy="2593352"/>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Description</a:t>
            </a:r>
            <a:endParaRPr lang="en-US" dirty="0"/>
          </a:p>
        </p:txBody>
      </p:sp>
      <p:sp>
        <p:nvSpPr>
          <p:cNvPr id="3" name="Content Placeholder 2"/>
          <p:cNvSpPr>
            <a:spLocks noGrp="1"/>
          </p:cNvSpPr>
          <p:nvPr>
            <p:ph idx="1"/>
          </p:nvPr>
        </p:nvSpPr>
        <p:spPr>
          <a:xfrm>
            <a:off x="368135" y="1389413"/>
            <a:ext cx="11447813" cy="5201392"/>
          </a:xfrm>
        </p:spPr>
        <p:txBody>
          <a:bodyPr>
            <a:normAutofit fontScale="92500" lnSpcReduction="20000"/>
          </a:bodyPr>
          <a:lstStyle/>
          <a:p>
            <a:r>
              <a:rPr lang="en-IN" dirty="0"/>
              <a:t>We require geographical location data for both London and Paris. </a:t>
            </a:r>
            <a:endParaRPr lang="en-IN" dirty="0" smtClean="0"/>
          </a:p>
          <a:p>
            <a:r>
              <a:rPr lang="en-IN" b="1" dirty="0"/>
              <a:t>London</a:t>
            </a:r>
          </a:p>
          <a:p>
            <a:r>
              <a:rPr lang="en-IN" dirty="0"/>
              <a:t>To derive our solution, We scrape our data from </a:t>
            </a:r>
            <a:r>
              <a:rPr lang="en-IN" u="sng" dirty="0">
                <a:hlinkClick r:id="rId2"/>
              </a:rPr>
              <a:t>https://en.wikipedia.org/wiki/List_of_areas_of_London</a:t>
            </a:r>
            <a:endParaRPr lang="en-IN" dirty="0"/>
          </a:p>
          <a:p>
            <a:r>
              <a:rPr lang="en-IN" b="1" dirty="0"/>
              <a:t>Paris</a:t>
            </a:r>
          </a:p>
          <a:p>
            <a:r>
              <a:rPr lang="en-IN" dirty="0"/>
              <a:t>To derive our solution, We leverage JSON data available at </a:t>
            </a:r>
            <a:r>
              <a:rPr lang="en-IN" u="sng" dirty="0">
                <a:hlinkClick r:id="rId3"/>
              </a:rPr>
              <a:t>https://www.data.gouv.fr/fr/datasets/r/e88c6fda-1d09-42a0-a069-606d3259114e</a:t>
            </a:r>
            <a:endParaRPr lang="en-IN" dirty="0"/>
          </a:p>
          <a:p>
            <a:r>
              <a:rPr lang="en-IN" b="1" dirty="0"/>
              <a:t>ArcGIS API</a:t>
            </a:r>
          </a:p>
          <a:p>
            <a:r>
              <a:rPr lang="en-IN" dirty="0"/>
              <a:t>ArcGIS Online enables you to connect people, locations, and data using interactive maps.</a:t>
            </a:r>
          </a:p>
          <a:p>
            <a:r>
              <a:rPr lang="en-IN" b="1" dirty="0"/>
              <a:t>Foursquare API Data</a:t>
            </a:r>
          </a:p>
          <a:p>
            <a:r>
              <a:rPr lang="en-IN" dirty="0"/>
              <a:t>F</a:t>
            </a:r>
            <a:r>
              <a:rPr lang="en-IN" dirty="0" smtClean="0"/>
              <a:t>oursquare </a:t>
            </a:r>
            <a:r>
              <a:rPr lang="en-IN" dirty="0"/>
              <a:t>location platform will be used as the sole data source since all the stated required information can be obtained through the API.</a:t>
            </a:r>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a:t>
            </a:r>
            <a:r>
              <a:rPr lang="en-IN" dirty="0" smtClean="0"/>
              <a:t>Collection - LONDON</a:t>
            </a:r>
            <a:endParaRPr lang="en-US" dirty="0"/>
          </a:p>
        </p:txBody>
      </p:sp>
      <p:sp>
        <p:nvSpPr>
          <p:cNvPr id="3" name="Content Placeholder 2"/>
          <p:cNvSpPr>
            <a:spLocks noGrp="1"/>
          </p:cNvSpPr>
          <p:nvPr>
            <p:ph idx="1"/>
          </p:nvPr>
        </p:nvSpPr>
        <p:spPr>
          <a:xfrm>
            <a:off x="356260" y="1825625"/>
            <a:ext cx="5108349" cy="4351338"/>
          </a:xfrm>
        </p:spPr>
        <p:txBody>
          <a:bodyPr/>
          <a:lstStyle/>
          <a:p>
            <a:r>
              <a:rPr lang="en-IN" dirty="0" err="1"/>
              <a:t>url_london</a:t>
            </a:r>
            <a:r>
              <a:rPr lang="en-IN" dirty="0"/>
              <a:t> = "https:/</a:t>
            </a:r>
            <a:r>
              <a:rPr lang="en-IN" u="sng" dirty="0">
                <a:hlinkClick r:id="rId2"/>
              </a:rPr>
              <a:t>/en.wikipedia.org/wiki/</a:t>
            </a:r>
            <a:r>
              <a:rPr lang="en-IN" u="sng" dirty="0" err="1">
                <a:hlinkClick r:id="rId2"/>
              </a:rPr>
              <a:t>List_of_areas_of_Lo</a:t>
            </a:r>
            <a:r>
              <a:rPr lang="en-IN" dirty="0" err="1"/>
              <a:t>ndon</a:t>
            </a:r>
            <a:r>
              <a:rPr lang="en-IN" dirty="0"/>
              <a:t>"</a:t>
            </a:r>
            <a:r>
              <a:rPr lang="en-IN" dirty="0"/>
              <a:t/>
            </a:r>
            <a:br>
              <a:rPr lang="en-IN" dirty="0"/>
            </a:br>
            <a:r>
              <a:rPr lang="en-IN" dirty="0" err="1"/>
              <a:t>wiki_london_url</a:t>
            </a:r>
            <a:r>
              <a:rPr lang="en-IN" dirty="0"/>
              <a:t> = </a:t>
            </a:r>
            <a:r>
              <a:rPr lang="en-IN" dirty="0" err="1"/>
              <a:t>requests.get</a:t>
            </a:r>
            <a:r>
              <a:rPr lang="en-IN" dirty="0"/>
              <a:t>(</a:t>
            </a:r>
            <a:r>
              <a:rPr lang="en-IN" dirty="0" err="1"/>
              <a:t>url_london</a:t>
            </a:r>
            <a:r>
              <a:rPr lang="en-IN" dirty="0"/>
              <a:t>)</a:t>
            </a:r>
            <a:r>
              <a:rPr lang="en-IN" dirty="0"/>
              <a:t/>
            </a:r>
            <a:br>
              <a:rPr lang="en-IN" dirty="0"/>
            </a:br>
            <a:r>
              <a:rPr lang="en-IN" dirty="0" err="1"/>
              <a:t>wiki_london_data</a:t>
            </a:r>
            <a:r>
              <a:rPr lang="en-IN" dirty="0"/>
              <a:t> = </a:t>
            </a:r>
            <a:r>
              <a:rPr lang="en-IN" dirty="0" err="1"/>
              <a:t>pd.read_html</a:t>
            </a:r>
            <a:r>
              <a:rPr lang="en-IN" dirty="0"/>
              <a:t>(</a:t>
            </a:r>
            <a:r>
              <a:rPr lang="en-IN" dirty="0" err="1"/>
              <a:t>wiki_london_url.text</a:t>
            </a:r>
            <a:r>
              <a:rPr lang="en-IN" dirty="0"/>
              <a:t>)</a:t>
            </a:r>
            <a:r>
              <a:rPr lang="en-IN" dirty="0"/>
              <a:t/>
            </a:r>
            <a:br>
              <a:rPr lang="en-IN" dirty="0"/>
            </a:br>
            <a:r>
              <a:rPr lang="en-IN" dirty="0" err="1"/>
              <a:t>wiki_london_data</a:t>
            </a:r>
            <a:r>
              <a:rPr lang="en-IN" dirty="0"/>
              <a:t> = </a:t>
            </a:r>
            <a:r>
              <a:rPr lang="en-IN" dirty="0" err="1"/>
              <a:t>wiki_london_data</a:t>
            </a:r>
            <a:r>
              <a:rPr lang="en-IN" dirty="0"/>
              <a:t>[1]</a:t>
            </a:r>
            <a:r>
              <a:rPr lang="en-IN" dirty="0"/>
              <a:t/>
            </a:r>
            <a:br>
              <a:rPr lang="en-IN" dirty="0"/>
            </a:br>
            <a:r>
              <a:rPr lang="en-IN" dirty="0" err="1"/>
              <a:t>wiki_london_data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610" y="2684301"/>
            <a:ext cx="6010275" cy="2633985"/>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a:t>
            </a:r>
            <a:r>
              <a:rPr lang="en-IN" dirty="0" smtClean="0"/>
              <a:t>Collection - PARIS</a:t>
            </a:r>
            <a:endParaRPr lang="en-US" dirty="0"/>
          </a:p>
        </p:txBody>
      </p:sp>
      <p:sp>
        <p:nvSpPr>
          <p:cNvPr id="3" name="Content Placeholder 2"/>
          <p:cNvSpPr>
            <a:spLocks noGrp="1"/>
          </p:cNvSpPr>
          <p:nvPr>
            <p:ph idx="1"/>
          </p:nvPr>
        </p:nvSpPr>
        <p:spPr>
          <a:xfrm>
            <a:off x="1282535" y="1793174"/>
            <a:ext cx="6341423" cy="4181908"/>
          </a:xfrm>
        </p:spPr>
        <p:txBody>
          <a:bodyPr/>
          <a:lstStyle/>
          <a:p>
            <a:r>
              <a:rPr lang="en-IN" dirty="0"/>
              <a:t>!</a:t>
            </a:r>
            <a:r>
              <a:rPr lang="en-IN" dirty="0" err="1"/>
              <a:t>wget</a:t>
            </a:r>
            <a:r>
              <a:rPr lang="en-IN" dirty="0"/>
              <a:t> -q -O '</a:t>
            </a:r>
            <a:r>
              <a:rPr lang="en-IN" dirty="0" err="1"/>
              <a:t>france-data.json</a:t>
            </a:r>
            <a:r>
              <a:rPr lang="en-IN" dirty="0"/>
              <a:t>' https:/</a:t>
            </a:r>
            <a:r>
              <a:rPr lang="en-IN" u="sng" dirty="0">
                <a:hlinkClick r:id="rId2"/>
              </a:rPr>
              <a:t>/www.data.gouv.fr/fr/datasets/r/e88c6fda</a:t>
            </a:r>
            <a:r>
              <a:rPr lang="en-IN" dirty="0"/>
              <a:t>-1d09-42a0-a069-606d3259114e</a:t>
            </a:r>
            <a:r>
              <a:rPr lang="en-IN" dirty="0"/>
              <a:t/>
            </a:r>
            <a:br>
              <a:rPr lang="en-IN" dirty="0"/>
            </a:br>
            <a:r>
              <a:rPr lang="en-IN" dirty="0"/>
              <a:t>print("Data Downloaded!")</a:t>
            </a:r>
            <a:r>
              <a:rPr lang="en-IN" dirty="0"/>
              <a:t/>
            </a:r>
            <a:br>
              <a:rPr lang="en-IN" dirty="0"/>
            </a:br>
            <a:r>
              <a:rPr lang="en-IN" dirty="0" err="1"/>
              <a:t>paris_raw</a:t>
            </a:r>
            <a:r>
              <a:rPr lang="en-IN" dirty="0"/>
              <a:t> = </a:t>
            </a:r>
            <a:r>
              <a:rPr lang="en-IN" dirty="0" err="1"/>
              <a:t>pd.read_json</a:t>
            </a:r>
            <a:r>
              <a:rPr lang="en-IN" dirty="0"/>
              <a:t>('</a:t>
            </a:r>
            <a:r>
              <a:rPr lang="en-IN" dirty="0" err="1"/>
              <a:t>france-data.json</a:t>
            </a:r>
            <a:r>
              <a:rPr lang="en-IN" dirty="0"/>
              <a:t>')</a:t>
            </a:r>
            <a:r>
              <a:rPr lang="en-IN" dirty="0"/>
              <a:t/>
            </a:r>
            <a:br>
              <a:rPr lang="en-IN" dirty="0"/>
            </a:br>
            <a:r>
              <a:rPr lang="en-IN" dirty="0" err="1"/>
              <a:t>paris_raw.head</a:t>
            </a:r>
            <a:r>
              <a:rPr lang="en-IN" dirty="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698" y="4310743"/>
            <a:ext cx="10419817" cy="2135136"/>
          </a:xfrm>
          <a:prstGeom prst="rect">
            <a:avLst/>
          </a:prstGeom>
        </p:spPr>
      </p:pic>
    </p:spTree>
    <p:extLst>
      <p:ext uri="{BB962C8B-B14F-4D97-AF65-F5344CB8AC3E}">
        <p14:creationId xmlns:p14="http://schemas.microsoft.com/office/powerpoint/2010/main" val="30837079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smtClean="0"/>
              <a:t>Preprocessing</a:t>
            </a:r>
            <a:endParaRPr lang="en-IN" dirty="0"/>
          </a:p>
        </p:txBody>
      </p:sp>
      <p:sp>
        <p:nvSpPr>
          <p:cNvPr id="3" name="Content Placeholder 2"/>
          <p:cNvSpPr>
            <a:spLocks noGrp="1"/>
          </p:cNvSpPr>
          <p:nvPr>
            <p:ph idx="1"/>
          </p:nvPr>
        </p:nvSpPr>
        <p:spPr/>
        <p:txBody>
          <a:bodyPr/>
          <a:lstStyle/>
          <a:p>
            <a:r>
              <a:rPr lang="en-IN" dirty="0"/>
              <a:t>For London, We replace the spaces with underscores in the title. The </a:t>
            </a:r>
            <a:r>
              <a:rPr lang="en-IN" i="1" dirty="0"/>
              <a:t>borough</a:t>
            </a:r>
            <a:r>
              <a:rPr lang="en-IN" dirty="0"/>
              <a:t> column has numbers within square </a:t>
            </a:r>
            <a:r>
              <a:rPr lang="en-IN" dirty="0" smtClean="0"/>
              <a:t>brackets</a:t>
            </a:r>
          </a:p>
          <a:p>
            <a:endParaRPr lang="en-IN" dirty="0" smtClean="0"/>
          </a:p>
          <a:p>
            <a:r>
              <a:rPr lang="en-IN" dirty="0" smtClean="0"/>
              <a:t>For </a:t>
            </a:r>
            <a:r>
              <a:rPr lang="en-IN" dirty="0"/>
              <a:t>Paris, we break down each of the nested fields and create the </a:t>
            </a:r>
            <a:r>
              <a:rPr lang="en-IN" dirty="0" err="1"/>
              <a:t>dataframe</a:t>
            </a:r>
            <a:endParaRPr lang="en-IN" dirty="0"/>
          </a:p>
        </p:txBody>
      </p:sp>
      <p:sp>
        <p:nvSpPr>
          <p:cNvPr id="4" name="TextBox 3"/>
          <p:cNvSpPr txBox="1"/>
          <p:nvPr/>
        </p:nvSpPr>
        <p:spPr>
          <a:xfrm>
            <a:off x="5771408" y="1805049"/>
            <a:ext cx="6163293" cy="3539430"/>
          </a:xfrm>
          <a:prstGeom prst="rect">
            <a:avLst/>
          </a:prstGeom>
          <a:noFill/>
        </p:spPr>
        <p:txBody>
          <a:bodyPr wrap="square" rtlCol="0">
            <a:spAutoFit/>
          </a:bodyPr>
          <a:lstStyle/>
          <a:p>
            <a:r>
              <a:rPr lang="en-IN" sz="1600" dirty="0" err="1"/>
              <a:t>wiki_london_data.rename</a:t>
            </a:r>
            <a:r>
              <a:rPr lang="en-IN" sz="1600" dirty="0"/>
              <a:t>(columns=lambda x: </a:t>
            </a:r>
            <a:r>
              <a:rPr lang="en-IN" sz="1600" dirty="0" err="1"/>
              <a:t>x.strip</a:t>
            </a:r>
            <a:r>
              <a:rPr lang="en-IN" sz="1600" dirty="0"/>
              <a:t>().replace(" ", "_"), </a:t>
            </a:r>
            <a:r>
              <a:rPr lang="en-IN" sz="1600" dirty="0" err="1"/>
              <a:t>inplace</a:t>
            </a:r>
            <a:r>
              <a:rPr lang="en-IN" sz="1600" dirty="0"/>
              <a:t>=True)</a:t>
            </a:r>
            <a:r>
              <a:rPr lang="en-IN" sz="1600" dirty="0"/>
              <a:t/>
            </a:r>
            <a:br>
              <a:rPr lang="en-IN" sz="1600" dirty="0"/>
            </a:br>
            <a:r>
              <a:rPr lang="en-IN" sz="1600" dirty="0" err="1"/>
              <a:t>wiki_london_data</a:t>
            </a:r>
            <a:r>
              <a:rPr lang="en-IN" sz="1600" dirty="0"/>
              <a:t>['borough'] = </a:t>
            </a:r>
            <a:r>
              <a:rPr lang="en-IN" sz="1600" dirty="0" err="1"/>
              <a:t>wiki_london_data</a:t>
            </a:r>
            <a:r>
              <a:rPr lang="en-IN" sz="1600" dirty="0"/>
              <a:t>['borough'].map(lambda x: </a:t>
            </a:r>
            <a:r>
              <a:rPr lang="en-IN" sz="1600" dirty="0" err="1"/>
              <a:t>x.rstrip</a:t>
            </a:r>
            <a:r>
              <a:rPr lang="en-IN" sz="1600" dirty="0"/>
              <a:t>(']').</a:t>
            </a:r>
            <a:r>
              <a:rPr lang="en-IN" sz="1600" dirty="0" err="1"/>
              <a:t>rstrip</a:t>
            </a:r>
            <a:r>
              <a:rPr lang="en-IN" sz="1600" dirty="0"/>
              <a:t>('0123456789').</a:t>
            </a:r>
            <a:r>
              <a:rPr lang="en-IN" sz="1600" dirty="0" err="1"/>
              <a:t>rstrip</a:t>
            </a:r>
            <a:r>
              <a:rPr lang="en-IN" sz="1600" dirty="0" smtClean="0"/>
              <a:t>('['))</a:t>
            </a:r>
          </a:p>
          <a:p>
            <a:endParaRPr lang="en-IN" sz="1600" dirty="0"/>
          </a:p>
          <a:p>
            <a:endParaRPr lang="en-IN" sz="1600" dirty="0" smtClean="0"/>
          </a:p>
          <a:p>
            <a:r>
              <a:rPr lang="en-IN" sz="1600" dirty="0" err="1"/>
              <a:t>paris_field_data</a:t>
            </a:r>
            <a:r>
              <a:rPr lang="en-IN" sz="1600" dirty="0"/>
              <a:t> = </a:t>
            </a:r>
            <a:r>
              <a:rPr lang="en-IN" sz="1600" dirty="0" err="1"/>
              <a:t>pd.DataFrame</a:t>
            </a:r>
            <a:r>
              <a:rPr lang="en-IN" sz="1600" dirty="0"/>
              <a:t>()</a:t>
            </a:r>
            <a:r>
              <a:rPr lang="en-IN" sz="1600" dirty="0"/>
              <a:t/>
            </a:r>
            <a:br>
              <a:rPr lang="en-IN" sz="1600" dirty="0"/>
            </a:br>
            <a:r>
              <a:rPr lang="en-IN" sz="1600" dirty="0"/>
              <a:t>for f in </a:t>
            </a:r>
            <a:r>
              <a:rPr lang="en-IN" sz="1600" dirty="0" err="1"/>
              <a:t>paris_raw.fields</a:t>
            </a:r>
            <a:r>
              <a:rPr lang="en-IN" sz="1600" dirty="0"/>
              <a:t>:</a:t>
            </a:r>
            <a:r>
              <a:rPr lang="en-IN" sz="1600" dirty="0"/>
              <a:t/>
            </a:r>
            <a:br>
              <a:rPr lang="en-IN" sz="1600" dirty="0"/>
            </a:br>
            <a:r>
              <a:rPr lang="en-IN" sz="1600" dirty="0" err="1"/>
              <a:t>dict_new</a:t>
            </a:r>
            <a:r>
              <a:rPr lang="en-IN" sz="1600" dirty="0"/>
              <a:t> = f</a:t>
            </a:r>
            <a:r>
              <a:rPr lang="en-IN" sz="1600" dirty="0"/>
              <a:t/>
            </a:r>
            <a:br>
              <a:rPr lang="en-IN" sz="1600" dirty="0"/>
            </a:br>
            <a:r>
              <a:rPr lang="en-IN" sz="1600" dirty="0" err="1"/>
              <a:t>paris_field_data</a:t>
            </a:r>
            <a:r>
              <a:rPr lang="en-IN" sz="1600" dirty="0"/>
              <a:t> = </a:t>
            </a:r>
            <a:r>
              <a:rPr lang="en-IN" sz="1600" dirty="0" err="1"/>
              <a:t>paris_field_data.append</a:t>
            </a:r>
            <a:r>
              <a:rPr lang="en-IN" sz="1600" dirty="0"/>
              <a:t>(</a:t>
            </a:r>
            <a:r>
              <a:rPr lang="en-IN" sz="1600" dirty="0" err="1"/>
              <a:t>dict_new</a:t>
            </a:r>
            <a:r>
              <a:rPr lang="en-IN" sz="1600" dirty="0"/>
              <a:t>, </a:t>
            </a:r>
            <a:r>
              <a:rPr lang="en-IN" sz="1600" dirty="0" err="1"/>
              <a:t>ignore_index</a:t>
            </a:r>
            <a:r>
              <a:rPr lang="en-IN" sz="1600" dirty="0"/>
              <a:t>=True)</a:t>
            </a:r>
            <a:r>
              <a:rPr lang="en-IN" sz="1600" dirty="0"/>
              <a:t/>
            </a:r>
            <a:br>
              <a:rPr lang="en-IN" sz="1600" dirty="0"/>
            </a:br>
            <a:r>
              <a:rPr lang="en-IN" sz="1600" dirty="0"/>
              <a:t/>
            </a:r>
            <a:br>
              <a:rPr lang="en-IN" sz="1600" dirty="0"/>
            </a:br>
            <a:r>
              <a:rPr lang="en-IN" sz="1600" dirty="0" err="1"/>
              <a:t>paris_field_data.head</a:t>
            </a:r>
            <a:r>
              <a:rPr lang="en-IN" sz="1600" dirty="0"/>
              <a:t>()</a:t>
            </a:r>
            <a:endParaRPr lang="en-IN" sz="1600" dirty="0"/>
          </a:p>
        </p:txBody>
      </p:sp>
    </p:spTree>
    <p:extLst>
      <p:ext uri="{BB962C8B-B14F-4D97-AF65-F5344CB8AC3E}">
        <p14:creationId xmlns:p14="http://schemas.microsoft.com/office/powerpoint/2010/main" val="1640879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a:t>
            </a:r>
            <a:r>
              <a:rPr lang="en-IN" dirty="0" smtClean="0"/>
              <a:t>Selection &amp; Engineering</a:t>
            </a:r>
            <a:endParaRPr lang="en-IN" dirty="0"/>
          </a:p>
        </p:txBody>
      </p:sp>
      <p:sp>
        <p:nvSpPr>
          <p:cNvPr id="3" name="Content Placeholder 2"/>
          <p:cNvSpPr>
            <a:spLocks noGrp="1"/>
          </p:cNvSpPr>
          <p:nvPr>
            <p:ph idx="1"/>
          </p:nvPr>
        </p:nvSpPr>
        <p:spPr>
          <a:xfrm>
            <a:off x="838201" y="1825625"/>
            <a:ext cx="10015846" cy="4351338"/>
          </a:xfrm>
        </p:spPr>
        <p:txBody>
          <a:bodyPr/>
          <a:lstStyle/>
          <a:p>
            <a:pPr marL="285750" indent="-285750">
              <a:buFont typeface="Arial" panose="020B0604020202020204" pitchFamily="34" charset="0"/>
              <a:buChar char="•"/>
            </a:pPr>
            <a:r>
              <a:rPr lang="en-IN" dirty="0"/>
              <a:t>For both of our datasets, we need only the borough, neighbourhood, postal codes and </a:t>
            </a:r>
            <a:r>
              <a:rPr lang="en-IN" dirty="0" err="1"/>
              <a:t>geolocations</a:t>
            </a:r>
            <a:r>
              <a:rPr lang="en-IN" dirty="0"/>
              <a:t> (latitude and longitude). </a:t>
            </a:r>
            <a:endParaRPr lang="en-IN" dirty="0" smtClean="0"/>
          </a:p>
          <a:p>
            <a:pPr marL="285750" indent="-285750">
              <a:buFont typeface="Arial" panose="020B0604020202020204" pitchFamily="34" charset="0"/>
              <a:buChar char="•"/>
            </a:pPr>
            <a:r>
              <a:rPr lang="en-IN" dirty="0"/>
              <a:t>Both of our Datasets contain information related to all the cities in the country. We can narrow down and further process the data by selecting only the neighbourhoods of ‘London’ and ‘Paris</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t>With the Help of </a:t>
            </a:r>
            <a:r>
              <a:rPr lang="en-IN" dirty="0" smtClean="0"/>
              <a:t>ArcGIS API </a:t>
            </a:r>
            <a:r>
              <a:rPr lang="en-IN" dirty="0"/>
              <a:t>we can get the latitude and longitude of our London neighbourhood data</a:t>
            </a:r>
            <a:r>
              <a:rPr lang="en-IN" dirty="0" smtClean="0"/>
              <a:t>.</a:t>
            </a:r>
          </a:p>
          <a:p>
            <a:r>
              <a:rPr lang="en-IN" dirty="0" smtClean="0"/>
              <a:t>	from </a:t>
            </a:r>
            <a:r>
              <a:rPr lang="en-IN" dirty="0" err="1"/>
              <a:t>arcgis.geocoding</a:t>
            </a:r>
            <a:r>
              <a:rPr lang="en-IN" dirty="0"/>
              <a:t> import geocode</a:t>
            </a:r>
            <a:r>
              <a:rPr lang="en-IN" dirty="0"/>
              <a:t/>
            </a:r>
            <a:br>
              <a:rPr lang="en-IN" dirty="0"/>
            </a:br>
            <a:r>
              <a:rPr lang="en-IN" dirty="0" smtClean="0"/>
              <a:t>	from </a:t>
            </a:r>
            <a:r>
              <a:rPr lang="en-IN" dirty="0" err="1"/>
              <a:t>arcgis.gis</a:t>
            </a:r>
            <a:r>
              <a:rPr lang="en-IN" dirty="0"/>
              <a:t> import GIS</a:t>
            </a:r>
            <a:r>
              <a:rPr lang="en-IN" dirty="0"/>
              <a:t/>
            </a:r>
            <a:br>
              <a:rPr lang="en-IN" dirty="0"/>
            </a:br>
            <a:r>
              <a:rPr lang="en-IN" dirty="0" smtClean="0"/>
              <a:t>	</a:t>
            </a:r>
            <a:r>
              <a:rPr lang="en-IN" dirty="0" err="1" smtClean="0"/>
              <a:t>gis</a:t>
            </a:r>
            <a:r>
              <a:rPr lang="en-IN" dirty="0" smtClean="0"/>
              <a:t> </a:t>
            </a:r>
            <a:r>
              <a:rPr lang="en-IN" dirty="0"/>
              <a:t>= GIS()</a:t>
            </a:r>
            <a:endParaRPr lang="en-IN" dirty="0"/>
          </a:p>
        </p:txBody>
      </p:sp>
    </p:spTree>
    <p:extLst>
      <p:ext uri="{BB962C8B-B14F-4D97-AF65-F5344CB8AC3E}">
        <p14:creationId xmlns:p14="http://schemas.microsoft.com/office/powerpoint/2010/main" val="71454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Visualizing the </a:t>
            </a:r>
            <a:r>
              <a:rPr lang="en-IN" dirty="0" err="1"/>
              <a:t>Neighborhoods</a:t>
            </a:r>
            <a:r>
              <a:rPr lang="en-IN" dirty="0"/>
              <a:t> of London and </a:t>
            </a:r>
            <a:r>
              <a:rPr lang="en-IN" dirty="0" smtClean="0"/>
              <a:t>Paris</a:t>
            </a:r>
            <a:endParaRPr lang="en-IN" dirty="0"/>
          </a:p>
        </p:txBody>
      </p:sp>
      <p:sp>
        <p:nvSpPr>
          <p:cNvPr id="3" name="Content Placeholder 2"/>
          <p:cNvSpPr>
            <a:spLocks noGrp="1"/>
          </p:cNvSpPr>
          <p:nvPr>
            <p:ph idx="1"/>
          </p:nvPr>
        </p:nvSpPr>
        <p:spPr/>
        <p:txBody>
          <a:bodyPr/>
          <a:lstStyle/>
          <a:p>
            <a:r>
              <a:rPr lang="en-IN" dirty="0"/>
              <a:t>we have visualized the neighbourhoods, we need to find out what each neighbourhood is like and what are the common venue and venue categories within a 500 m radius</a:t>
            </a:r>
            <a:r>
              <a:rPr lang="en-IN" dirty="0" smtClean="0"/>
              <a:t>.</a:t>
            </a:r>
          </a:p>
          <a:p>
            <a:r>
              <a:rPr lang="en-IN" dirty="0"/>
              <a:t>This is where Foursquare comes into play. With the help of Foursquare we define a function which collects information pertaining to each neighbourhood including that of the name of the neighbourhood, Geo-coordinates, venue and venue categories.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568" y="1433743"/>
            <a:ext cx="5481618" cy="23778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052" y="4036467"/>
            <a:ext cx="5494134" cy="2311556"/>
          </a:xfrm>
          <a:prstGeom prst="rect">
            <a:avLst/>
          </a:prstGeom>
        </p:spPr>
      </p:pic>
    </p:spTree>
    <p:extLst>
      <p:ext uri="{BB962C8B-B14F-4D97-AF65-F5344CB8AC3E}">
        <p14:creationId xmlns:p14="http://schemas.microsoft.com/office/powerpoint/2010/main" val="1697330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 Venues in the </a:t>
            </a:r>
            <a:r>
              <a:rPr lang="en-IN" dirty="0" err="1" smtClean="0"/>
              <a:t>Neighborhoods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199" y="1913594"/>
            <a:ext cx="10075223" cy="2632010"/>
          </a:xfrm>
        </p:spPr>
      </p:pic>
    </p:spTree>
    <p:extLst>
      <p:ext uri="{BB962C8B-B14F-4D97-AF65-F5344CB8AC3E}">
        <p14:creationId xmlns:p14="http://schemas.microsoft.com/office/powerpoint/2010/main" val="2860198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37</TotalTime>
  <Words>581</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WelcomeDoc</vt:lpstr>
      <vt:lpstr>Clustering Neighborhoods of London and Paris using Machine Learning </vt:lpstr>
      <vt:lpstr>AIM</vt:lpstr>
      <vt:lpstr>Data Description</vt:lpstr>
      <vt:lpstr>Data Collection - LONDON</vt:lpstr>
      <vt:lpstr>Data Collection - PARIS</vt:lpstr>
      <vt:lpstr>Data Preprocessing</vt:lpstr>
      <vt:lpstr>Feature Selection &amp; Engineering</vt:lpstr>
      <vt:lpstr>Visualizing the Neighborhoods of London and Paris</vt:lpstr>
      <vt:lpstr>Top Venues in the Neighborhoods</vt:lpstr>
      <vt:lpstr>Visualizing the clustered Neighborhoods</vt:lpstr>
      <vt:lpstr>Results and 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Neighborhoods of London and Paris using Machine Learning</dc:title>
  <dc:creator>Windows User</dc:creator>
  <cp:keywords/>
  <cp:lastModifiedBy>Windows User</cp:lastModifiedBy>
  <cp:revision>5</cp:revision>
  <dcterms:created xsi:type="dcterms:W3CDTF">2020-11-09T22:50:44Z</dcterms:created>
  <dcterms:modified xsi:type="dcterms:W3CDTF">2020-11-09T23:28:18Z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