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Prata" panose="020B0604020202020204" charset="0"/>
      <p:regular r:id="rId15"/>
    </p:embeddedFont>
    <p:embeddedFont>
      <p:font typeface="Radley" panose="020B0604020202020204" charset="-18"/>
      <p:regular r:id="rId16"/>
    </p:embeddedFont>
    <p:embeddedFont>
      <p:font typeface="Raleway" panose="020F0502020204030204" pitchFamily="2" charset="-18"/>
      <p:regular r:id="rId17"/>
    </p:embeddedFont>
    <p:embeddedFont>
      <p:font typeface="Raleway Bold" panose="020B0604020202020204" charset="-18"/>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87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txBody>
            <a:bodyPr/>
            <a:lstStyle/>
            <a:p>
              <a:endParaRPr lang="ro-RO"/>
            </a:p>
          </p:txBody>
        </p:sp>
      </p:grpSp>
      <p:sp>
        <p:nvSpPr>
          <p:cNvPr id="4" name="Freeform 4"/>
          <p:cNvSpPr/>
          <p:nvPr/>
        </p:nvSpPr>
        <p:spPr>
          <a:xfrm>
            <a:off x="1028700" y="589625"/>
            <a:ext cx="1812525" cy="1831929"/>
          </a:xfrm>
          <a:custGeom>
            <a:avLst/>
            <a:gdLst/>
            <a:ahLst/>
            <a:cxnLst/>
            <a:rect l="l" t="t" r="r" b="b"/>
            <a:pathLst>
              <a:path w="1812525" h="1831929">
                <a:moveTo>
                  <a:pt x="0" y="0"/>
                </a:moveTo>
                <a:lnTo>
                  <a:pt x="1812525" y="0"/>
                </a:lnTo>
                <a:lnTo>
                  <a:pt x="1812525" y="1831930"/>
                </a:lnTo>
                <a:lnTo>
                  <a:pt x="0" y="1831930"/>
                </a:lnTo>
                <a:lnTo>
                  <a:pt x="0" y="0"/>
                </a:lnTo>
                <a:close/>
              </a:path>
            </a:pathLst>
          </a:custGeom>
          <a:blipFill>
            <a:blip r:embed="rId2"/>
            <a:stretch>
              <a:fillRect l="-13965" r="-13965"/>
            </a:stretch>
          </a:blipFill>
        </p:spPr>
        <p:txBody>
          <a:bodyPr/>
          <a:lstStyle/>
          <a:p>
            <a:endParaRPr lang="ro-RO"/>
          </a:p>
        </p:txBody>
      </p:sp>
      <p:sp>
        <p:nvSpPr>
          <p:cNvPr id="5" name="TextBox 5"/>
          <p:cNvSpPr txBox="1"/>
          <p:nvPr/>
        </p:nvSpPr>
        <p:spPr>
          <a:xfrm>
            <a:off x="1028700" y="9206520"/>
            <a:ext cx="5913783" cy="460960"/>
          </a:xfrm>
          <a:prstGeom prst="rect">
            <a:avLst/>
          </a:prstGeom>
        </p:spPr>
        <p:txBody>
          <a:bodyPr lIns="0" tIns="0" rIns="0" bIns="0" rtlCol="0" anchor="t">
            <a:spAutoFit/>
          </a:bodyPr>
          <a:lstStyle/>
          <a:p>
            <a:pPr algn="l">
              <a:lnSpc>
                <a:spcPts val="3919"/>
              </a:lnSpc>
            </a:pPr>
            <a:r>
              <a:rPr lang="en-US" sz="2799">
                <a:solidFill>
                  <a:srgbClr val="804F3B"/>
                </a:solidFill>
                <a:latin typeface="Raleway"/>
                <a:ea typeface="Raleway"/>
                <a:cs typeface="Raleway"/>
                <a:sym typeface="Raleway"/>
              </a:rPr>
              <a:t>Conf. </a:t>
            </a:r>
            <a:r>
              <a:rPr lang="en-US" sz="2799" dirty="0">
                <a:solidFill>
                  <a:srgbClr val="804F3B"/>
                </a:solidFill>
                <a:latin typeface="Raleway"/>
                <a:ea typeface="Raleway"/>
                <a:cs typeface="Raleway"/>
                <a:sym typeface="Raleway"/>
              </a:rPr>
              <a:t>Dr. Eng. Bogdan Iancu</a:t>
            </a:r>
          </a:p>
        </p:txBody>
      </p:sp>
      <p:sp>
        <p:nvSpPr>
          <p:cNvPr id="6" name="TextBox 6"/>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a:solidFill>
                  <a:srgbClr val="804F3B"/>
                </a:solidFill>
                <a:latin typeface="Raleway"/>
                <a:ea typeface="Raleway"/>
                <a:cs typeface="Raleway"/>
                <a:sym typeface="Raleway"/>
              </a:rPr>
              <a:t>27 June 2025</a:t>
            </a:r>
          </a:p>
        </p:txBody>
      </p:sp>
      <p:sp>
        <p:nvSpPr>
          <p:cNvPr id="7" name="TextBox 7"/>
          <p:cNvSpPr txBox="1"/>
          <p:nvPr/>
        </p:nvSpPr>
        <p:spPr>
          <a:xfrm rot="5400000">
            <a:off x="16399230" y="8400284"/>
            <a:ext cx="2277949" cy="316230"/>
          </a:xfrm>
          <a:prstGeom prst="rect">
            <a:avLst/>
          </a:prstGeom>
        </p:spPr>
        <p:txBody>
          <a:bodyPr lIns="0" tIns="0" rIns="0" bIns="0" rtlCol="0" anchor="t">
            <a:spAutoFit/>
          </a:bodyPr>
          <a:lstStyle/>
          <a:p>
            <a:pPr algn="r">
              <a:lnSpc>
                <a:spcPts val="2520"/>
              </a:lnSpc>
            </a:pPr>
            <a:r>
              <a:rPr lang="en-US" sz="1800">
                <a:solidFill>
                  <a:srgbClr val="804F3B"/>
                </a:solidFill>
                <a:latin typeface="Raleway"/>
                <a:ea typeface="Raleway"/>
                <a:cs typeface="Raleway"/>
                <a:sym typeface="Raleway"/>
              </a:rPr>
              <a:t>ART TU Cluj-Napoca</a:t>
            </a:r>
          </a:p>
        </p:txBody>
      </p:sp>
      <p:sp>
        <p:nvSpPr>
          <p:cNvPr id="8" name="TextBox 8"/>
          <p:cNvSpPr txBox="1"/>
          <p:nvPr/>
        </p:nvSpPr>
        <p:spPr>
          <a:xfrm>
            <a:off x="9144000" y="9206520"/>
            <a:ext cx="5913783" cy="490855"/>
          </a:xfrm>
          <a:prstGeom prst="rect">
            <a:avLst/>
          </a:prstGeom>
        </p:spPr>
        <p:txBody>
          <a:bodyPr lIns="0" tIns="0" rIns="0" bIns="0" rtlCol="0" anchor="t">
            <a:spAutoFit/>
          </a:bodyPr>
          <a:lstStyle/>
          <a:p>
            <a:pPr algn="l">
              <a:lnSpc>
                <a:spcPts val="3919"/>
              </a:lnSpc>
            </a:pPr>
            <a:r>
              <a:rPr lang="en-US" sz="2799">
                <a:solidFill>
                  <a:srgbClr val="804F3B"/>
                </a:solidFill>
                <a:latin typeface="Raleway"/>
                <a:ea typeface="Raleway"/>
                <a:cs typeface="Raleway"/>
                <a:sym typeface="Raleway"/>
              </a:rPr>
              <a:t>Tompea Radu-Gabriel</a:t>
            </a:r>
          </a:p>
        </p:txBody>
      </p:sp>
      <p:sp>
        <p:nvSpPr>
          <p:cNvPr id="9" name="TextBox 9"/>
          <p:cNvSpPr txBox="1"/>
          <p:nvPr/>
        </p:nvSpPr>
        <p:spPr>
          <a:xfrm>
            <a:off x="1028700" y="8491725"/>
            <a:ext cx="5913783" cy="490855"/>
          </a:xfrm>
          <a:prstGeom prst="rect">
            <a:avLst/>
          </a:prstGeom>
        </p:spPr>
        <p:txBody>
          <a:bodyPr lIns="0" tIns="0" rIns="0" bIns="0" rtlCol="0" anchor="t">
            <a:spAutoFit/>
          </a:bodyPr>
          <a:lstStyle/>
          <a:p>
            <a:pPr algn="l">
              <a:lnSpc>
                <a:spcPts val="3919"/>
              </a:lnSpc>
            </a:pPr>
            <a:r>
              <a:rPr lang="en-US" sz="2799" b="1">
                <a:solidFill>
                  <a:srgbClr val="804F3B"/>
                </a:solidFill>
                <a:latin typeface="Raleway Bold"/>
                <a:ea typeface="Raleway Bold"/>
                <a:cs typeface="Raleway Bold"/>
                <a:sym typeface="Raleway Bold"/>
              </a:rPr>
              <a:t>Coordinator</a:t>
            </a:r>
          </a:p>
        </p:txBody>
      </p:sp>
      <p:sp>
        <p:nvSpPr>
          <p:cNvPr id="10" name="TextBox 10"/>
          <p:cNvSpPr txBox="1"/>
          <p:nvPr/>
        </p:nvSpPr>
        <p:spPr>
          <a:xfrm>
            <a:off x="9144000" y="8491725"/>
            <a:ext cx="5913783" cy="490855"/>
          </a:xfrm>
          <a:prstGeom prst="rect">
            <a:avLst/>
          </a:prstGeom>
        </p:spPr>
        <p:txBody>
          <a:bodyPr lIns="0" tIns="0" rIns="0" bIns="0" rtlCol="0" anchor="t">
            <a:spAutoFit/>
          </a:bodyPr>
          <a:lstStyle/>
          <a:p>
            <a:pPr algn="l">
              <a:lnSpc>
                <a:spcPts val="3919"/>
              </a:lnSpc>
            </a:pPr>
            <a:r>
              <a:rPr lang="en-US" sz="2799" b="1">
                <a:solidFill>
                  <a:srgbClr val="804F3B"/>
                </a:solidFill>
                <a:latin typeface="Raleway Bold"/>
                <a:ea typeface="Raleway Bold"/>
                <a:cs typeface="Raleway Bold"/>
                <a:sym typeface="Raleway Bold"/>
              </a:rPr>
              <a:t>Student</a:t>
            </a:r>
          </a:p>
        </p:txBody>
      </p:sp>
      <p:sp>
        <p:nvSpPr>
          <p:cNvPr id="11" name="TextBox 11"/>
          <p:cNvSpPr txBox="1"/>
          <p:nvPr/>
        </p:nvSpPr>
        <p:spPr>
          <a:xfrm>
            <a:off x="1934962" y="3330899"/>
            <a:ext cx="13959602" cy="2987598"/>
          </a:xfrm>
          <a:prstGeom prst="rect">
            <a:avLst/>
          </a:prstGeom>
        </p:spPr>
        <p:txBody>
          <a:bodyPr lIns="0" tIns="0" rIns="0" bIns="0" rtlCol="0" anchor="t">
            <a:spAutoFit/>
          </a:bodyPr>
          <a:lstStyle/>
          <a:p>
            <a:pPr algn="ctr">
              <a:lnSpc>
                <a:spcPts val="7746"/>
              </a:lnSpc>
            </a:pPr>
            <a:r>
              <a:rPr lang="en-US" sz="7746">
                <a:solidFill>
                  <a:srgbClr val="804F3B"/>
                </a:solidFill>
                <a:latin typeface="Radley"/>
                <a:ea typeface="Radley"/>
                <a:cs typeface="Radley"/>
                <a:sym typeface="Radley"/>
              </a:rPr>
              <a:t>Real-time Wireless Telemetry System for a Formula Student Electric Vehicle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826845"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txBody>
            <a:bodyPr/>
            <a:lstStyle/>
            <a:p>
              <a:endParaRPr lang="ro-RO"/>
            </a:p>
          </p:txBody>
        </p:sp>
      </p:grpSp>
      <p:sp>
        <p:nvSpPr>
          <p:cNvPr id="5" name="Freeform 5"/>
          <p:cNvSpPr/>
          <p:nvPr/>
        </p:nvSpPr>
        <p:spPr>
          <a:xfrm>
            <a:off x="1028700" y="321401"/>
            <a:ext cx="1812525" cy="1831929"/>
          </a:xfrm>
          <a:custGeom>
            <a:avLst/>
            <a:gdLst/>
            <a:ahLst/>
            <a:cxnLst/>
            <a:rect l="l" t="t" r="r" b="b"/>
            <a:pathLst>
              <a:path w="1812525" h="1831929">
                <a:moveTo>
                  <a:pt x="0" y="0"/>
                </a:moveTo>
                <a:lnTo>
                  <a:pt x="1812525" y="0"/>
                </a:lnTo>
                <a:lnTo>
                  <a:pt x="1812525" y="1831930"/>
                </a:lnTo>
                <a:lnTo>
                  <a:pt x="0" y="1831930"/>
                </a:lnTo>
                <a:lnTo>
                  <a:pt x="0" y="0"/>
                </a:lnTo>
                <a:close/>
              </a:path>
            </a:pathLst>
          </a:custGeom>
          <a:blipFill>
            <a:blip r:embed="rId2"/>
            <a:stretch>
              <a:fillRect l="-13965" r="-13965"/>
            </a:stretch>
          </a:blipFill>
        </p:spPr>
        <p:txBody>
          <a:bodyPr/>
          <a:lstStyle/>
          <a:p>
            <a:endParaRPr lang="ro-RO"/>
          </a:p>
        </p:txBody>
      </p:sp>
      <p:sp>
        <p:nvSpPr>
          <p:cNvPr id="6" name="Freeform 6"/>
          <p:cNvSpPr/>
          <p:nvPr/>
        </p:nvSpPr>
        <p:spPr>
          <a:xfrm>
            <a:off x="3217424" y="5429999"/>
            <a:ext cx="11301259" cy="3828301"/>
          </a:xfrm>
          <a:custGeom>
            <a:avLst/>
            <a:gdLst/>
            <a:ahLst/>
            <a:cxnLst/>
            <a:rect l="l" t="t" r="r" b="b"/>
            <a:pathLst>
              <a:path w="11301259" h="3828301">
                <a:moveTo>
                  <a:pt x="0" y="0"/>
                </a:moveTo>
                <a:lnTo>
                  <a:pt x="11301259" y="0"/>
                </a:lnTo>
                <a:lnTo>
                  <a:pt x="11301259" y="3828301"/>
                </a:lnTo>
                <a:lnTo>
                  <a:pt x="0" y="3828301"/>
                </a:lnTo>
                <a:lnTo>
                  <a:pt x="0" y="0"/>
                </a:lnTo>
                <a:close/>
              </a:path>
            </a:pathLst>
          </a:custGeom>
          <a:blipFill>
            <a:blip r:embed="rId3"/>
            <a:stretch>
              <a:fillRect/>
            </a:stretch>
          </a:blipFill>
        </p:spPr>
        <p:txBody>
          <a:bodyPr/>
          <a:lstStyle/>
          <a:p>
            <a:endParaRPr lang="ro-RO"/>
          </a:p>
        </p:txBody>
      </p:sp>
      <p:sp>
        <p:nvSpPr>
          <p:cNvPr id="7" name="TextBox 7"/>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ea typeface="Raleway"/>
                <a:cs typeface="Raleway"/>
                <a:sym typeface="Raleway"/>
              </a:rPr>
              <a:t>9</a:t>
            </a:r>
          </a:p>
        </p:txBody>
      </p:sp>
      <p:sp>
        <p:nvSpPr>
          <p:cNvPr id="8" name="TextBox 8"/>
          <p:cNvSpPr txBox="1"/>
          <p:nvPr/>
        </p:nvSpPr>
        <p:spPr>
          <a:xfrm>
            <a:off x="4369085" y="404408"/>
            <a:ext cx="10502464" cy="1901191"/>
          </a:xfrm>
          <a:prstGeom prst="rect">
            <a:avLst/>
          </a:prstGeom>
        </p:spPr>
        <p:txBody>
          <a:bodyPr lIns="0" tIns="0" rIns="0" bIns="0" rtlCol="0" anchor="t">
            <a:spAutoFit/>
          </a:bodyPr>
          <a:lstStyle/>
          <a:p>
            <a:pPr algn="ctr">
              <a:lnSpc>
                <a:spcPts val="9099"/>
              </a:lnSpc>
              <a:spcBef>
                <a:spcPct val="0"/>
              </a:spcBef>
            </a:pPr>
            <a:r>
              <a:rPr lang="en-US" sz="6499" b="1">
                <a:solidFill>
                  <a:srgbClr val="804F3B"/>
                </a:solidFill>
                <a:latin typeface="Raleway Bold"/>
                <a:ea typeface="Raleway Bold"/>
                <a:cs typeface="Raleway Bold"/>
                <a:sym typeface="Raleway Bold"/>
              </a:rPr>
              <a:t>Proposed solution</a:t>
            </a:r>
          </a:p>
          <a:p>
            <a:pPr algn="ctr">
              <a:lnSpc>
                <a:spcPts val="6019"/>
              </a:lnSpc>
              <a:spcBef>
                <a:spcPct val="0"/>
              </a:spcBef>
            </a:pPr>
            <a:r>
              <a:rPr lang="en-US" sz="4299" b="1">
                <a:solidFill>
                  <a:srgbClr val="804F3B"/>
                </a:solidFill>
                <a:latin typeface="Raleway Bold"/>
                <a:ea typeface="Raleway Bold"/>
                <a:cs typeface="Raleway Bold"/>
                <a:sym typeface="Raleway Bold"/>
              </a:rPr>
              <a:t>Testing</a:t>
            </a:r>
          </a:p>
        </p:txBody>
      </p:sp>
      <p:sp>
        <p:nvSpPr>
          <p:cNvPr id="9" name="TextBox 9"/>
          <p:cNvSpPr txBox="1"/>
          <p:nvPr/>
        </p:nvSpPr>
        <p:spPr>
          <a:xfrm>
            <a:off x="638287" y="2734225"/>
            <a:ext cx="15675743" cy="2148840"/>
          </a:xfrm>
          <a:prstGeom prst="rect">
            <a:avLst/>
          </a:prstGeom>
        </p:spPr>
        <p:txBody>
          <a:bodyPr lIns="0" tIns="0" rIns="0" bIns="0" rtlCol="0" anchor="t">
            <a:spAutoFit/>
          </a:bodyPr>
          <a:lstStyle/>
          <a:p>
            <a:pPr marL="582932" lvl="1" indent="-291466" algn="just">
              <a:lnSpc>
                <a:spcPts val="4320"/>
              </a:lnSpc>
              <a:buFont typeface="Arial"/>
              <a:buChar char="•"/>
            </a:pPr>
            <a:r>
              <a:rPr lang="en-US" sz="2700">
                <a:solidFill>
                  <a:srgbClr val="804F3B"/>
                </a:solidFill>
                <a:latin typeface="Raleway"/>
                <a:ea typeface="Raleway"/>
                <a:cs typeface="Raleway"/>
                <a:sym typeface="Raleway"/>
              </a:rPr>
              <a:t>Initially, the system was tested using 2 laptops, </a:t>
            </a:r>
            <a:r>
              <a:rPr lang="en-US" sz="2700" b="1">
                <a:solidFill>
                  <a:srgbClr val="804F3B"/>
                </a:solidFill>
                <a:latin typeface="Raleway Bold"/>
                <a:ea typeface="Raleway Bold"/>
                <a:cs typeface="Raleway Bold"/>
                <a:sym typeface="Raleway Bold"/>
              </a:rPr>
              <a:t>one as the transmitter and one as the receiver.</a:t>
            </a:r>
          </a:p>
          <a:p>
            <a:pPr marL="582932" lvl="1" indent="-291466" algn="just">
              <a:lnSpc>
                <a:spcPts val="4320"/>
              </a:lnSpc>
              <a:buFont typeface="Arial"/>
              <a:buChar char="•"/>
            </a:pPr>
            <a:r>
              <a:rPr lang="en-US" sz="2700">
                <a:solidFill>
                  <a:srgbClr val="804F3B"/>
                </a:solidFill>
                <a:latin typeface="Raleway"/>
                <a:ea typeface="Raleway"/>
                <a:cs typeface="Raleway"/>
                <a:sym typeface="Raleway"/>
              </a:rPr>
              <a:t>The goal was to get as much distance between the transmitter and the receiver </a:t>
            </a:r>
            <a:r>
              <a:rPr lang="en-US" sz="2700" b="1">
                <a:solidFill>
                  <a:srgbClr val="804F3B"/>
                </a:solidFill>
                <a:latin typeface="Raleway Bold"/>
                <a:ea typeface="Raleway Bold"/>
                <a:cs typeface="Raleway Bold"/>
                <a:sym typeface="Raleway Bold"/>
              </a:rPr>
              <a:t>without</a:t>
            </a:r>
            <a:r>
              <a:rPr lang="en-US" sz="2700">
                <a:solidFill>
                  <a:srgbClr val="804F3B"/>
                </a:solidFill>
                <a:latin typeface="Raleway"/>
                <a:ea typeface="Raleway"/>
                <a:cs typeface="Raleway"/>
                <a:sym typeface="Raleway"/>
              </a:rPr>
              <a:t> compromising the integrity of the data.</a:t>
            </a:r>
          </a:p>
          <a:p>
            <a:pPr marL="582932" lvl="1" indent="-291466" algn="just">
              <a:lnSpc>
                <a:spcPts val="4320"/>
              </a:lnSpc>
              <a:buFont typeface="Arial"/>
              <a:buChar char="•"/>
            </a:pPr>
            <a:r>
              <a:rPr lang="en-US" sz="2700">
                <a:solidFill>
                  <a:srgbClr val="804F3B"/>
                </a:solidFill>
                <a:latin typeface="Raleway"/>
                <a:ea typeface="Raleway"/>
                <a:cs typeface="Raleway"/>
                <a:sym typeface="Raleway"/>
              </a:rPr>
              <a:t>Achieved a distance of </a:t>
            </a:r>
            <a:r>
              <a:rPr lang="en-US" sz="2700" b="1">
                <a:solidFill>
                  <a:srgbClr val="804F3B"/>
                </a:solidFill>
                <a:latin typeface="Raleway Bold"/>
                <a:ea typeface="Raleway Bold"/>
                <a:cs typeface="Raleway Bold"/>
                <a:sym typeface="Raleway Bold"/>
              </a:rPr>
              <a:t>400 meters</a:t>
            </a:r>
            <a:r>
              <a:rPr lang="en-US" sz="2700">
                <a:solidFill>
                  <a:srgbClr val="804F3B"/>
                </a:solidFill>
                <a:latin typeface="Raleway"/>
                <a:ea typeface="Raleway"/>
                <a:cs typeface="Raleway"/>
                <a:sym typeface="Raleway"/>
              </a:rPr>
              <a:t>, shown below.</a:t>
            </a:r>
          </a:p>
        </p:txBody>
      </p:sp>
      <p:sp>
        <p:nvSpPr>
          <p:cNvPr id="10" name="TextBox 10"/>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a:solidFill>
                  <a:srgbClr val="804F3B"/>
                </a:solidFill>
                <a:latin typeface="Raleway"/>
                <a:ea typeface="Raleway"/>
                <a:cs typeface="Raleway"/>
                <a:sym typeface="Raleway"/>
              </a:rPr>
              <a:t>27 June 2025</a:t>
            </a:r>
          </a:p>
        </p:txBody>
      </p:sp>
      <p:sp>
        <p:nvSpPr>
          <p:cNvPr id="11" name="TextBox 11"/>
          <p:cNvSpPr txBox="1"/>
          <p:nvPr/>
        </p:nvSpPr>
        <p:spPr>
          <a:xfrm>
            <a:off x="4514948" y="9436735"/>
            <a:ext cx="9258104" cy="490855"/>
          </a:xfrm>
          <a:prstGeom prst="rect">
            <a:avLst/>
          </a:prstGeom>
        </p:spPr>
        <p:txBody>
          <a:bodyPr lIns="0" tIns="0" rIns="0" bIns="0" rtlCol="0" anchor="t">
            <a:spAutoFit/>
          </a:bodyPr>
          <a:lstStyle/>
          <a:p>
            <a:pPr algn="ctr">
              <a:lnSpc>
                <a:spcPts val="3919"/>
              </a:lnSpc>
              <a:spcBef>
                <a:spcPct val="0"/>
              </a:spcBef>
            </a:pPr>
            <a:r>
              <a:rPr lang="en-US" sz="2799" b="1">
                <a:solidFill>
                  <a:srgbClr val="804F3B"/>
                </a:solidFill>
                <a:latin typeface="Raleway Bold"/>
                <a:ea typeface="Raleway Bold"/>
                <a:cs typeface="Raleway Bold"/>
                <a:sym typeface="Raleway Bold"/>
              </a:rPr>
              <a:t>Fig 5: </a:t>
            </a:r>
            <a:r>
              <a:rPr lang="en-US" sz="2799">
                <a:solidFill>
                  <a:srgbClr val="804F3B"/>
                </a:solidFill>
                <a:latin typeface="Raleway"/>
                <a:ea typeface="Raleway"/>
                <a:cs typeface="Raleway"/>
                <a:sym typeface="Raleway"/>
              </a:rPr>
              <a:t>Calculated distance while testing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txBody>
            <a:bodyPr/>
            <a:lstStyle/>
            <a:p>
              <a:endParaRPr lang="ro-RO"/>
            </a:p>
          </p:txBody>
        </p:sp>
      </p:grpSp>
      <p:sp>
        <p:nvSpPr>
          <p:cNvPr id="5" name="Freeform 5"/>
          <p:cNvSpPr/>
          <p:nvPr/>
        </p:nvSpPr>
        <p:spPr>
          <a:xfrm>
            <a:off x="1028700" y="589625"/>
            <a:ext cx="1812525" cy="1831929"/>
          </a:xfrm>
          <a:custGeom>
            <a:avLst/>
            <a:gdLst/>
            <a:ahLst/>
            <a:cxnLst/>
            <a:rect l="l" t="t" r="r" b="b"/>
            <a:pathLst>
              <a:path w="1812525" h="1831929">
                <a:moveTo>
                  <a:pt x="0" y="0"/>
                </a:moveTo>
                <a:lnTo>
                  <a:pt x="1812525" y="0"/>
                </a:lnTo>
                <a:lnTo>
                  <a:pt x="1812525" y="1831930"/>
                </a:lnTo>
                <a:lnTo>
                  <a:pt x="0" y="1831930"/>
                </a:lnTo>
                <a:lnTo>
                  <a:pt x="0" y="0"/>
                </a:lnTo>
                <a:close/>
              </a:path>
            </a:pathLst>
          </a:custGeom>
          <a:blipFill>
            <a:blip r:embed="rId2"/>
            <a:stretch>
              <a:fillRect l="-13965" r="-13965"/>
            </a:stretch>
          </a:blipFill>
        </p:spPr>
        <p:txBody>
          <a:bodyPr/>
          <a:lstStyle/>
          <a:p>
            <a:endParaRPr lang="ro-RO"/>
          </a:p>
        </p:txBody>
      </p:sp>
      <p:sp>
        <p:nvSpPr>
          <p:cNvPr id="6" name="TextBox 6"/>
          <p:cNvSpPr txBox="1"/>
          <p:nvPr/>
        </p:nvSpPr>
        <p:spPr>
          <a:xfrm>
            <a:off x="1278205" y="2240580"/>
            <a:ext cx="14786168" cy="3202505"/>
          </a:xfrm>
          <a:prstGeom prst="rect">
            <a:avLst/>
          </a:prstGeom>
        </p:spPr>
        <p:txBody>
          <a:bodyPr lIns="0" tIns="0" rIns="0" bIns="0" rtlCol="0" anchor="t">
            <a:spAutoFit/>
          </a:bodyPr>
          <a:lstStyle/>
          <a:p>
            <a:pPr algn="just">
              <a:lnSpc>
                <a:spcPts val="5125"/>
              </a:lnSpc>
            </a:pPr>
            <a:r>
              <a:rPr lang="en-US" sz="2847">
                <a:solidFill>
                  <a:srgbClr val="804F3B"/>
                </a:solidFill>
                <a:latin typeface="Raleway"/>
                <a:ea typeface="Raleway"/>
                <a:cs typeface="Raleway"/>
                <a:sym typeface="Raleway"/>
              </a:rPr>
              <a:t>From testing, the system managed to get a </a:t>
            </a:r>
            <a:r>
              <a:rPr lang="en-US" sz="2847" b="1">
                <a:solidFill>
                  <a:srgbClr val="804F3B"/>
                </a:solidFill>
                <a:latin typeface="Raleway Bold"/>
                <a:ea typeface="Raleway Bold"/>
                <a:cs typeface="Raleway Bold"/>
                <a:sym typeface="Raleway Bold"/>
              </a:rPr>
              <a:t>response time of 1s</a:t>
            </a:r>
            <a:r>
              <a:rPr lang="en-US" sz="2847">
                <a:solidFill>
                  <a:srgbClr val="804F3B"/>
                </a:solidFill>
                <a:latin typeface="Raleway"/>
                <a:ea typeface="Raleway"/>
                <a:cs typeface="Raleway"/>
                <a:sym typeface="Raleway"/>
              </a:rPr>
              <a:t> without compromising the data at </a:t>
            </a:r>
            <a:r>
              <a:rPr lang="en-US" sz="2847" b="1">
                <a:solidFill>
                  <a:srgbClr val="804F3B"/>
                </a:solidFill>
                <a:latin typeface="Raleway Bold"/>
                <a:ea typeface="Raleway Bold"/>
                <a:cs typeface="Raleway Bold"/>
                <a:sym typeface="Raleway Bold"/>
              </a:rPr>
              <a:t>400m distance.</a:t>
            </a:r>
          </a:p>
          <a:p>
            <a:pPr algn="just">
              <a:lnSpc>
                <a:spcPts val="5125"/>
              </a:lnSpc>
            </a:pPr>
            <a:r>
              <a:rPr lang="en-US" sz="2847">
                <a:solidFill>
                  <a:srgbClr val="804F3B"/>
                </a:solidFill>
                <a:latin typeface="Raleway"/>
                <a:ea typeface="Raleway"/>
                <a:cs typeface="Raleway"/>
                <a:sym typeface="Raleway"/>
              </a:rPr>
              <a:t>It proved massively useful to the development team, using it to spot problems while the electric car was</a:t>
            </a:r>
            <a:r>
              <a:rPr lang="en-US" sz="2847" b="1">
                <a:solidFill>
                  <a:srgbClr val="804F3B"/>
                </a:solidFill>
                <a:latin typeface="Raleway Bold"/>
                <a:ea typeface="Raleway Bold"/>
                <a:cs typeface="Raleway Bold"/>
                <a:sym typeface="Raleway Bold"/>
              </a:rPr>
              <a:t> in motion.</a:t>
            </a:r>
          </a:p>
          <a:p>
            <a:pPr algn="just">
              <a:lnSpc>
                <a:spcPts val="5125"/>
              </a:lnSpc>
            </a:pPr>
            <a:r>
              <a:rPr lang="en-US" sz="2847">
                <a:solidFill>
                  <a:srgbClr val="804F3B"/>
                </a:solidFill>
                <a:latin typeface="Raleway"/>
                <a:ea typeface="Raleway"/>
                <a:cs typeface="Raleway"/>
                <a:sym typeface="Raleway"/>
              </a:rPr>
              <a:t>Below is pictured a mock-up of the User Interface.</a:t>
            </a:r>
          </a:p>
        </p:txBody>
      </p:sp>
      <p:sp>
        <p:nvSpPr>
          <p:cNvPr id="7" name="Freeform 7"/>
          <p:cNvSpPr/>
          <p:nvPr/>
        </p:nvSpPr>
        <p:spPr>
          <a:xfrm>
            <a:off x="2365507" y="5909692"/>
            <a:ext cx="12611565" cy="3405122"/>
          </a:xfrm>
          <a:custGeom>
            <a:avLst/>
            <a:gdLst/>
            <a:ahLst/>
            <a:cxnLst/>
            <a:rect l="l" t="t" r="r" b="b"/>
            <a:pathLst>
              <a:path w="12611565" h="3405122">
                <a:moveTo>
                  <a:pt x="0" y="0"/>
                </a:moveTo>
                <a:lnTo>
                  <a:pt x="12611564" y="0"/>
                </a:lnTo>
                <a:lnTo>
                  <a:pt x="12611564" y="3405123"/>
                </a:lnTo>
                <a:lnTo>
                  <a:pt x="0" y="3405123"/>
                </a:lnTo>
                <a:lnTo>
                  <a:pt x="0" y="0"/>
                </a:lnTo>
                <a:close/>
              </a:path>
            </a:pathLst>
          </a:custGeom>
          <a:blipFill>
            <a:blip r:embed="rId3"/>
            <a:stretch>
              <a:fillRect/>
            </a:stretch>
          </a:blipFill>
        </p:spPr>
        <p:txBody>
          <a:bodyPr/>
          <a:lstStyle/>
          <a:p>
            <a:endParaRPr lang="ro-RO"/>
          </a:p>
        </p:txBody>
      </p:sp>
      <p:sp>
        <p:nvSpPr>
          <p:cNvPr id="8" name="TextBox 8"/>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ea typeface="Raleway"/>
                <a:cs typeface="Raleway"/>
                <a:sym typeface="Raleway"/>
              </a:rPr>
              <a:t>10</a:t>
            </a:r>
          </a:p>
        </p:txBody>
      </p:sp>
      <p:sp>
        <p:nvSpPr>
          <p:cNvPr id="9" name="TextBox 9"/>
          <p:cNvSpPr txBox="1"/>
          <p:nvPr/>
        </p:nvSpPr>
        <p:spPr>
          <a:xfrm>
            <a:off x="3420057" y="904875"/>
            <a:ext cx="10502464" cy="1111252"/>
          </a:xfrm>
          <a:prstGeom prst="rect">
            <a:avLst/>
          </a:prstGeom>
        </p:spPr>
        <p:txBody>
          <a:bodyPr lIns="0" tIns="0" rIns="0" bIns="0" rtlCol="0" anchor="t">
            <a:spAutoFit/>
          </a:bodyPr>
          <a:lstStyle/>
          <a:p>
            <a:pPr algn="ctr">
              <a:lnSpc>
                <a:spcPts val="9099"/>
              </a:lnSpc>
              <a:spcBef>
                <a:spcPct val="0"/>
              </a:spcBef>
            </a:pPr>
            <a:r>
              <a:rPr lang="en-US" sz="6499" b="1">
                <a:solidFill>
                  <a:srgbClr val="804F3B"/>
                </a:solidFill>
                <a:latin typeface="Raleway Bold"/>
                <a:ea typeface="Raleway Bold"/>
                <a:cs typeface="Raleway Bold"/>
                <a:sym typeface="Raleway Bold"/>
              </a:rPr>
              <a:t>Results</a:t>
            </a:r>
          </a:p>
        </p:txBody>
      </p:sp>
      <p:sp>
        <p:nvSpPr>
          <p:cNvPr id="10" name="TextBox 10"/>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a:solidFill>
                  <a:srgbClr val="804F3B"/>
                </a:solidFill>
                <a:latin typeface="Raleway"/>
                <a:ea typeface="Raleway"/>
                <a:cs typeface="Raleway"/>
                <a:sym typeface="Raleway"/>
              </a:rPr>
              <a:t>27 June 2025</a:t>
            </a:r>
          </a:p>
        </p:txBody>
      </p:sp>
      <p:sp>
        <p:nvSpPr>
          <p:cNvPr id="11" name="TextBox 11"/>
          <p:cNvSpPr txBox="1"/>
          <p:nvPr/>
        </p:nvSpPr>
        <p:spPr>
          <a:xfrm>
            <a:off x="4514948" y="9460230"/>
            <a:ext cx="9258104" cy="490855"/>
          </a:xfrm>
          <a:prstGeom prst="rect">
            <a:avLst/>
          </a:prstGeom>
        </p:spPr>
        <p:txBody>
          <a:bodyPr lIns="0" tIns="0" rIns="0" bIns="0" rtlCol="0" anchor="t">
            <a:spAutoFit/>
          </a:bodyPr>
          <a:lstStyle/>
          <a:p>
            <a:pPr algn="ctr">
              <a:lnSpc>
                <a:spcPts val="3919"/>
              </a:lnSpc>
              <a:spcBef>
                <a:spcPct val="0"/>
              </a:spcBef>
            </a:pPr>
            <a:r>
              <a:rPr lang="en-US" sz="2799" b="1">
                <a:solidFill>
                  <a:srgbClr val="804F3B"/>
                </a:solidFill>
                <a:latin typeface="Raleway Bold"/>
                <a:ea typeface="Raleway Bold"/>
                <a:cs typeface="Raleway Bold"/>
                <a:sym typeface="Raleway Bold"/>
              </a:rPr>
              <a:t>Fig 6: </a:t>
            </a:r>
            <a:r>
              <a:rPr lang="en-US" sz="2799">
                <a:solidFill>
                  <a:srgbClr val="804F3B"/>
                </a:solidFill>
                <a:latin typeface="Raleway"/>
                <a:ea typeface="Raleway"/>
                <a:cs typeface="Raleway"/>
                <a:sym typeface="Raleway"/>
              </a:rPr>
              <a:t>User Interface Mock-up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txBody>
            <a:bodyPr/>
            <a:lstStyle/>
            <a:p>
              <a:endParaRPr lang="ro-RO"/>
            </a:p>
          </p:txBody>
        </p:sp>
      </p:grpSp>
      <p:sp>
        <p:nvSpPr>
          <p:cNvPr id="5" name="TextBox 5"/>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ea typeface="Raleway"/>
                <a:cs typeface="Raleway"/>
                <a:sym typeface="Raleway"/>
              </a:rPr>
              <a:t>11</a:t>
            </a:r>
          </a:p>
        </p:txBody>
      </p:sp>
      <p:sp>
        <p:nvSpPr>
          <p:cNvPr id="6" name="Freeform 6"/>
          <p:cNvSpPr/>
          <p:nvPr/>
        </p:nvSpPr>
        <p:spPr>
          <a:xfrm>
            <a:off x="1028700" y="589625"/>
            <a:ext cx="1812525" cy="1831929"/>
          </a:xfrm>
          <a:custGeom>
            <a:avLst/>
            <a:gdLst/>
            <a:ahLst/>
            <a:cxnLst/>
            <a:rect l="l" t="t" r="r" b="b"/>
            <a:pathLst>
              <a:path w="1812525" h="1831929">
                <a:moveTo>
                  <a:pt x="0" y="0"/>
                </a:moveTo>
                <a:lnTo>
                  <a:pt x="1812525" y="0"/>
                </a:lnTo>
                <a:lnTo>
                  <a:pt x="1812525" y="1831930"/>
                </a:lnTo>
                <a:lnTo>
                  <a:pt x="0" y="1831930"/>
                </a:lnTo>
                <a:lnTo>
                  <a:pt x="0" y="0"/>
                </a:lnTo>
                <a:close/>
              </a:path>
            </a:pathLst>
          </a:custGeom>
          <a:blipFill>
            <a:blip r:embed="rId2"/>
            <a:stretch>
              <a:fillRect l="-13965" r="-13965"/>
            </a:stretch>
          </a:blipFill>
        </p:spPr>
        <p:txBody>
          <a:bodyPr/>
          <a:lstStyle/>
          <a:p>
            <a:endParaRPr lang="ro-RO"/>
          </a:p>
        </p:txBody>
      </p:sp>
      <p:sp>
        <p:nvSpPr>
          <p:cNvPr id="7" name="TextBox 7"/>
          <p:cNvSpPr txBox="1"/>
          <p:nvPr/>
        </p:nvSpPr>
        <p:spPr>
          <a:xfrm>
            <a:off x="3420057" y="904875"/>
            <a:ext cx="10502464" cy="1111252"/>
          </a:xfrm>
          <a:prstGeom prst="rect">
            <a:avLst/>
          </a:prstGeom>
        </p:spPr>
        <p:txBody>
          <a:bodyPr lIns="0" tIns="0" rIns="0" bIns="0" rtlCol="0" anchor="t">
            <a:spAutoFit/>
          </a:bodyPr>
          <a:lstStyle/>
          <a:p>
            <a:pPr algn="ctr">
              <a:lnSpc>
                <a:spcPts val="9099"/>
              </a:lnSpc>
              <a:spcBef>
                <a:spcPct val="0"/>
              </a:spcBef>
            </a:pPr>
            <a:r>
              <a:rPr lang="en-US" sz="6499" b="1">
                <a:solidFill>
                  <a:srgbClr val="804F3B"/>
                </a:solidFill>
                <a:latin typeface="Raleway Bold"/>
                <a:ea typeface="Raleway Bold"/>
                <a:cs typeface="Raleway Bold"/>
                <a:sym typeface="Raleway Bold"/>
              </a:rPr>
              <a:t>Conclusions</a:t>
            </a:r>
          </a:p>
        </p:txBody>
      </p:sp>
      <p:sp>
        <p:nvSpPr>
          <p:cNvPr id="8" name="TextBox 8"/>
          <p:cNvSpPr txBox="1"/>
          <p:nvPr/>
        </p:nvSpPr>
        <p:spPr>
          <a:xfrm>
            <a:off x="1028700" y="2686600"/>
            <a:ext cx="15455817" cy="6993255"/>
          </a:xfrm>
          <a:prstGeom prst="rect">
            <a:avLst/>
          </a:prstGeom>
        </p:spPr>
        <p:txBody>
          <a:bodyPr lIns="0" tIns="0" rIns="0" bIns="0" rtlCol="0" anchor="t">
            <a:spAutoFit/>
          </a:bodyPr>
          <a:lstStyle/>
          <a:p>
            <a:pPr algn="just">
              <a:lnSpc>
                <a:spcPts val="5579"/>
              </a:lnSpc>
            </a:pPr>
            <a:r>
              <a:rPr lang="en-US" sz="3099">
                <a:solidFill>
                  <a:srgbClr val="804F3B"/>
                </a:solidFill>
                <a:latin typeface="Raleway"/>
                <a:ea typeface="Raleway"/>
                <a:cs typeface="Raleway"/>
                <a:sym typeface="Raleway"/>
              </a:rPr>
              <a:t>To conclude, this project presents a powerful but low-cost solution for real-time telemetry in a Formula Student electric race car.</a:t>
            </a:r>
          </a:p>
          <a:p>
            <a:pPr algn="just">
              <a:lnSpc>
                <a:spcPts val="5579"/>
              </a:lnSpc>
            </a:pPr>
            <a:endParaRPr lang="en-US" sz="3099">
              <a:solidFill>
                <a:srgbClr val="804F3B"/>
              </a:solidFill>
              <a:latin typeface="Raleway"/>
              <a:ea typeface="Raleway"/>
              <a:cs typeface="Raleway"/>
              <a:sym typeface="Raleway"/>
            </a:endParaRPr>
          </a:p>
          <a:p>
            <a:pPr algn="just">
              <a:lnSpc>
                <a:spcPts val="5579"/>
              </a:lnSpc>
            </a:pPr>
            <a:r>
              <a:rPr lang="en-US" sz="3099">
                <a:solidFill>
                  <a:srgbClr val="804F3B"/>
                </a:solidFill>
                <a:latin typeface="Raleway"/>
                <a:ea typeface="Raleway"/>
                <a:cs typeface="Raleway"/>
                <a:sym typeface="Raleway"/>
              </a:rPr>
              <a:t>It solves key problems like latency, encryption, modularity, and cost, while </a:t>
            </a:r>
          </a:p>
          <a:p>
            <a:pPr algn="just">
              <a:lnSpc>
                <a:spcPts val="5579"/>
              </a:lnSpc>
            </a:pPr>
            <a:r>
              <a:rPr lang="en-US" sz="3099">
                <a:solidFill>
                  <a:srgbClr val="804F3B"/>
                </a:solidFill>
                <a:latin typeface="Raleway"/>
                <a:ea typeface="Raleway"/>
                <a:cs typeface="Raleway"/>
                <a:sym typeface="Raleway"/>
              </a:rPr>
              <a:t>remaining easy to deploy and maintain.</a:t>
            </a:r>
          </a:p>
          <a:p>
            <a:pPr algn="just">
              <a:lnSpc>
                <a:spcPts val="5579"/>
              </a:lnSpc>
            </a:pPr>
            <a:endParaRPr lang="en-US" sz="3099">
              <a:solidFill>
                <a:srgbClr val="804F3B"/>
              </a:solidFill>
              <a:latin typeface="Raleway"/>
              <a:ea typeface="Raleway"/>
              <a:cs typeface="Raleway"/>
              <a:sym typeface="Raleway"/>
            </a:endParaRPr>
          </a:p>
          <a:p>
            <a:pPr algn="just">
              <a:lnSpc>
                <a:spcPts val="5579"/>
              </a:lnSpc>
            </a:pPr>
            <a:r>
              <a:rPr lang="en-US" sz="3099">
                <a:solidFill>
                  <a:srgbClr val="804F3B"/>
                </a:solidFill>
                <a:latin typeface="Raleway"/>
                <a:ea typeface="Raleway"/>
                <a:cs typeface="Raleway"/>
                <a:sym typeface="Raleway"/>
              </a:rPr>
              <a:t>Future work includes integrating the system with the ECU, field testing during dynamic events, and refining the web-based dashboard for improved usability and real-time performance analysis. </a:t>
            </a:r>
          </a:p>
          <a:p>
            <a:pPr algn="just">
              <a:lnSpc>
                <a:spcPts val="5579"/>
              </a:lnSpc>
            </a:pPr>
            <a:endParaRPr lang="en-US" sz="3099">
              <a:solidFill>
                <a:srgbClr val="804F3B"/>
              </a:solidFill>
              <a:latin typeface="Raleway"/>
              <a:ea typeface="Raleway"/>
              <a:cs typeface="Raleway"/>
              <a:sym typeface="Raleway"/>
            </a:endParaRPr>
          </a:p>
        </p:txBody>
      </p:sp>
      <p:sp>
        <p:nvSpPr>
          <p:cNvPr id="9" name="TextBox 9"/>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a:solidFill>
                  <a:srgbClr val="804F3B"/>
                </a:solidFill>
                <a:latin typeface="Raleway"/>
                <a:ea typeface="Raleway"/>
                <a:cs typeface="Raleway"/>
                <a:sym typeface="Raleway"/>
              </a:rPr>
              <a:t>27 June 2025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Freeform 2"/>
          <p:cNvSpPr/>
          <p:nvPr/>
        </p:nvSpPr>
        <p:spPr>
          <a:xfrm>
            <a:off x="2169763" y="2826256"/>
            <a:ext cx="13948475" cy="6432044"/>
          </a:xfrm>
          <a:custGeom>
            <a:avLst/>
            <a:gdLst/>
            <a:ahLst/>
            <a:cxnLst/>
            <a:rect l="l" t="t" r="r" b="b"/>
            <a:pathLst>
              <a:path w="13948475" h="6432044">
                <a:moveTo>
                  <a:pt x="0" y="0"/>
                </a:moveTo>
                <a:lnTo>
                  <a:pt x="13948474" y="0"/>
                </a:lnTo>
                <a:lnTo>
                  <a:pt x="13948474" y="6432044"/>
                </a:lnTo>
                <a:lnTo>
                  <a:pt x="0" y="6432044"/>
                </a:lnTo>
                <a:lnTo>
                  <a:pt x="0" y="0"/>
                </a:lnTo>
                <a:close/>
              </a:path>
            </a:pathLst>
          </a:custGeom>
          <a:blipFill>
            <a:blip r:embed="rId2"/>
            <a:stretch>
              <a:fillRect/>
            </a:stretch>
          </a:blipFill>
        </p:spPr>
        <p:txBody>
          <a:bodyPr/>
          <a:lstStyle/>
          <a:p>
            <a:endParaRPr lang="ro-RO"/>
          </a:p>
        </p:txBody>
      </p:sp>
      <p:sp>
        <p:nvSpPr>
          <p:cNvPr id="3" name="TextBox 3"/>
          <p:cNvSpPr txBox="1"/>
          <p:nvPr/>
        </p:nvSpPr>
        <p:spPr>
          <a:xfrm>
            <a:off x="710690" y="730591"/>
            <a:ext cx="16866621" cy="1330338"/>
          </a:xfrm>
          <a:prstGeom prst="rect">
            <a:avLst/>
          </a:prstGeom>
        </p:spPr>
        <p:txBody>
          <a:bodyPr lIns="0" tIns="0" rIns="0" bIns="0" rtlCol="0" anchor="t">
            <a:spAutoFit/>
          </a:bodyPr>
          <a:lstStyle/>
          <a:p>
            <a:pPr algn="l">
              <a:lnSpc>
                <a:spcPts val="10000"/>
              </a:lnSpc>
            </a:pPr>
            <a:r>
              <a:rPr lang="en-US" sz="10000">
                <a:solidFill>
                  <a:srgbClr val="804F3B"/>
                </a:solidFill>
                <a:latin typeface="Radley"/>
                <a:ea typeface="Radley"/>
                <a:cs typeface="Radley"/>
                <a:sym typeface="Radley"/>
              </a:rPr>
              <a:t>Thank you for your attention!</a:t>
            </a:r>
          </a:p>
        </p:txBody>
      </p:sp>
      <p:sp>
        <p:nvSpPr>
          <p:cNvPr id="4" name="TextBox 4"/>
          <p:cNvSpPr txBox="1"/>
          <p:nvPr/>
        </p:nvSpPr>
        <p:spPr>
          <a:xfrm>
            <a:off x="6045335" y="9484150"/>
            <a:ext cx="6874633" cy="490855"/>
          </a:xfrm>
          <a:prstGeom prst="rect">
            <a:avLst/>
          </a:prstGeom>
        </p:spPr>
        <p:txBody>
          <a:bodyPr lIns="0" tIns="0" rIns="0" bIns="0" rtlCol="0" anchor="t">
            <a:spAutoFit/>
          </a:bodyPr>
          <a:lstStyle/>
          <a:p>
            <a:pPr algn="ctr">
              <a:lnSpc>
                <a:spcPts val="3919"/>
              </a:lnSpc>
              <a:spcBef>
                <a:spcPct val="0"/>
              </a:spcBef>
            </a:pPr>
            <a:r>
              <a:rPr lang="en-US" sz="2799" b="1">
                <a:solidFill>
                  <a:srgbClr val="804F3B"/>
                </a:solidFill>
                <a:latin typeface="Raleway Bold"/>
                <a:ea typeface="Raleway Bold"/>
                <a:cs typeface="Raleway Bold"/>
                <a:sym typeface="Raleway Bold"/>
              </a:rPr>
              <a:t>Figura 7:</a:t>
            </a:r>
            <a:r>
              <a:rPr lang="en-US" sz="2799">
                <a:solidFill>
                  <a:srgbClr val="804F3B"/>
                </a:solidFill>
                <a:latin typeface="Raleway"/>
                <a:ea typeface="Raleway"/>
                <a:cs typeface="Raleway"/>
                <a:sym typeface="Raleway"/>
              </a:rPr>
              <a:t> ART TU team 2023-2024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txBody>
            <a:bodyPr/>
            <a:lstStyle/>
            <a:p>
              <a:endParaRPr lang="ro-RO"/>
            </a:p>
          </p:txBody>
        </p:sp>
      </p:grpSp>
      <p:sp>
        <p:nvSpPr>
          <p:cNvPr id="5" name="Freeform 5"/>
          <p:cNvSpPr/>
          <p:nvPr/>
        </p:nvSpPr>
        <p:spPr>
          <a:xfrm>
            <a:off x="1028700" y="589625"/>
            <a:ext cx="1812525" cy="1831929"/>
          </a:xfrm>
          <a:custGeom>
            <a:avLst/>
            <a:gdLst/>
            <a:ahLst/>
            <a:cxnLst/>
            <a:rect l="l" t="t" r="r" b="b"/>
            <a:pathLst>
              <a:path w="1812525" h="1831929">
                <a:moveTo>
                  <a:pt x="0" y="0"/>
                </a:moveTo>
                <a:lnTo>
                  <a:pt x="1812525" y="0"/>
                </a:lnTo>
                <a:lnTo>
                  <a:pt x="1812525" y="1831930"/>
                </a:lnTo>
                <a:lnTo>
                  <a:pt x="0" y="1831930"/>
                </a:lnTo>
                <a:lnTo>
                  <a:pt x="0" y="0"/>
                </a:lnTo>
                <a:close/>
              </a:path>
            </a:pathLst>
          </a:custGeom>
          <a:blipFill>
            <a:blip r:embed="rId2"/>
            <a:stretch>
              <a:fillRect l="-13965" r="-13965"/>
            </a:stretch>
          </a:blipFill>
        </p:spPr>
        <p:txBody>
          <a:bodyPr/>
          <a:lstStyle/>
          <a:p>
            <a:endParaRPr lang="ro-RO"/>
          </a:p>
        </p:txBody>
      </p:sp>
      <p:sp>
        <p:nvSpPr>
          <p:cNvPr id="6" name="Freeform 6"/>
          <p:cNvSpPr/>
          <p:nvPr/>
        </p:nvSpPr>
        <p:spPr>
          <a:xfrm>
            <a:off x="10017598" y="3140769"/>
            <a:ext cx="6279253" cy="4574884"/>
          </a:xfrm>
          <a:custGeom>
            <a:avLst/>
            <a:gdLst/>
            <a:ahLst/>
            <a:cxnLst/>
            <a:rect l="l" t="t" r="r" b="b"/>
            <a:pathLst>
              <a:path w="6279253" h="4574884">
                <a:moveTo>
                  <a:pt x="0" y="0"/>
                </a:moveTo>
                <a:lnTo>
                  <a:pt x="6279253" y="0"/>
                </a:lnTo>
                <a:lnTo>
                  <a:pt x="6279253" y="4574884"/>
                </a:lnTo>
                <a:lnTo>
                  <a:pt x="0" y="4574884"/>
                </a:lnTo>
                <a:lnTo>
                  <a:pt x="0" y="0"/>
                </a:lnTo>
                <a:close/>
              </a:path>
            </a:pathLst>
          </a:custGeom>
          <a:blipFill>
            <a:blip r:embed="rId3"/>
            <a:stretch>
              <a:fillRect/>
            </a:stretch>
          </a:blipFill>
        </p:spPr>
        <p:txBody>
          <a:bodyPr/>
          <a:lstStyle/>
          <a:p>
            <a:endParaRPr lang="ro-RO"/>
          </a:p>
        </p:txBody>
      </p:sp>
      <p:sp>
        <p:nvSpPr>
          <p:cNvPr id="7" name="TextBox 7"/>
          <p:cNvSpPr txBox="1"/>
          <p:nvPr/>
        </p:nvSpPr>
        <p:spPr>
          <a:xfrm>
            <a:off x="415949" y="5705951"/>
            <a:ext cx="9348991" cy="3324226"/>
          </a:xfrm>
          <a:prstGeom prst="rect">
            <a:avLst/>
          </a:prstGeom>
        </p:spPr>
        <p:txBody>
          <a:bodyPr lIns="0" tIns="0" rIns="0" bIns="0" rtlCol="0" anchor="t">
            <a:spAutoFit/>
          </a:bodyPr>
          <a:lstStyle/>
          <a:p>
            <a:pPr algn="just">
              <a:lnSpc>
                <a:spcPts val="5399"/>
              </a:lnSpc>
            </a:pPr>
            <a:endParaRPr/>
          </a:p>
          <a:p>
            <a:pPr algn="just">
              <a:lnSpc>
                <a:spcPts val="5399"/>
              </a:lnSpc>
            </a:pPr>
            <a:r>
              <a:rPr lang="en-US" sz="2999">
                <a:solidFill>
                  <a:srgbClr val="804F3B"/>
                </a:solidFill>
                <a:latin typeface="Raleway"/>
                <a:ea typeface="Raleway"/>
                <a:cs typeface="Raleway"/>
                <a:sym typeface="Raleway"/>
              </a:rPr>
              <a:t>This project proposes a low-cost, real-time wireless telemetry system that helps engineers receive vital information without needing to be in or near the car.</a:t>
            </a:r>
          </a:p>
          <a:p>
            <a:pPr algn="just">
              <a:lnSpc>
                <a:spcPts val="5399"/>
              </a:lnSpc>
            </a:pPr>
            <a:endParaRPr lang="en-US" sz="2999">
              <a:solidFill>
                <a:srgbClr val="804F3B"/>
              </a:solidFill>
              <a:latin typeface="Raleway"/>
              <a:ea typeface="Raleway"/>
              <a:cs typeface="Raleway"/>
              <a:sym typeface="Raleway"/>
            </a:endParaRPr>
          </a:p>
        </p:txBody>
      </p:sp>
      <p:sp>
        <p:nvSpPr>
          <p:cNvPr id="8" name="TextBox 8"/>
          <p:cNvSpPr txBox="1"/>
          <p:nvPr/>
        </p:nvSpPr>
        <p:spPr>
          <a:xfrm>
            <a:off x="513458" y="2715568"/>
            <a:ext cx="9153974" cy="2962275"/>
          </a:xfrm>
          <a:prstGeom prst="rect">
            <a:avLst/>
          </a:prstGeom>
        </p:spPr>
        <p:txBody>
          <a:bodyPr lIns="0" tIns="0" rIns="0" bIns="0" rtlCol="0" anchor="t">
            <a:spAutoFit/>
          </a:bodyPr>
          <a:lstStyle/>
          <a:p>
            <a:pPr algn="just">
              <a:lnSpc>
                <a:spcPts val="4799"/>
              </a:lnSpc>
            </a:pPr>
            <a:r>
              <a:rPr lang="en-US" sz="2999" b="1" spc="29">
                <a:solidFill>
                  <a:srgbClr val="804F3B"/>
                </a:solidFill>
                <a:latin typeface="Raleway Bold"/>
                <a:ea typeface="Raleway Bold"/>
                <a:cs typeface="Raleway Bold"/>
                <a:sym typeface="Raleway Bold"/>
              </a:rPr>
              <a:t>Telemetry systems play a crucial role in modern automobiles, allowing engineers to monitor and react to sensor data from a vehicle in real time, providing data about battery state, motor temperature and much more.</a:t>
            </a:r>
          </a:p>
        </p:txBody>
      </p:sp>
      <p:sp>
        <p:nvSpPr>
          <p:cNvPr id="9" name="TextBox 9"/>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ea typeface="Raleway"/>
                <a:cs typeface="Raleway"/>
                <a:sym typeface="Raleway"/>
              </a:rPr>
              <a:t>1</a:t>
            </a:r>
          </a:p>
        </p:txBody>
      </p:sp>
      <p:sp>
        <p:nvSpPr>
          <p:cNvPr id="10" name="TextBox 10"/>
          <p:cNvSpPr txBox="1"/>
          <p:nvPr/>
        </p:nvSpPr>
        <p:spPr>
          <a:xfrm>
            <a:off x="4819360" y="904875"/>
            <a:ext cx="8649280" cy="1111252"/>
          </a:xfrm>
          <a:prstGeom prst="rect">
            <a:avLst/>
          </a:prstGeom>
        </p:spPr>
        <p:txBody>
          <a:bodyPr lIns="0" tIns="0" rIns="0" bIns="0" rtlCol="0" anchor="t">
            <a:spAutoFit/>
          </a:bodyPr>
          <a:lstStyle/>
          <a:p>
            <a:pPr algn="ctr">
              <a:lnSpc>
                <a:spcPts val="9099"/>
              </a:lnSpc>
              <a:spcBef>
                <a:spcPct val="0"/>
              </a:spcBef>
            </a:pPr>
            <a:r>
              <a:rPr lang="en-US" sz="6499" b="1">
                <a:solidFill>
                  <a:srgbClr val="804F3B"/>
                </a:solidFill>
                <a:latin typeface="Raleway Bold"/>
                <a:ea typeface="Raleway Bold"/>
                <a:cs typeface="Raleway Bold"/>
                <a:sym typeface="Raleway Bold"/>
              </a:rPr>
              <a:t>Introduction</a:t>
            </a:r>
          </a:p>
        </p:txBody>
      </p:sp>
      <p:sp>
        <p:nvSpPr>
          <p:cNvPr id="11" name="TextBox 11"/>
          <p:cNvSpPr txBox="1"/>
          <p:nvPr/>
        </p:nvSpPr>
        <p:spPr>
          <a:xfrm>
            <a:off x="10017598" y="8044022"/>
            <a:ext cx="6279253" cy="490855"/>
          </a:xfrm>
          <a:prstGeom prst="rect">
            <a:avLst/>
          </a:prstGeom>
        </p:spPr>
        <p:txBody>
          <a:bodyPr lIns="0" tIns="0" rIns="0" bIns="0" rtlCol="0" anchor="t">
            <a:spAutoFit/>
          </a:bodyPr>
          <a:lstStyle/>
          <a:p>
            <a:pPr algn="ctr">
              <a:lnSpc>
                <a:spcPts val="3919"/>
              </a:lnSpc>
              <a:spcBef>
                <a:spcPct val="0"/>
              </a:spcBef>
            </a:pPr>
            <a:r>
              <a:rPr lang="en-US" sz="2799" b="1">
                <a:solidFill>
                  <a:srgbClr val="804F3B"/>
                </a:solidFill>
                <a:latin typeface="Raleway Bold"/>
                <a:ea typeface="Raleway Bold"/>
                <a:cs typeface="Raleway Bold"/>
                <a:sym typeface="Raleway Bold"/>
              </a:rPr>
              <a:t>Figure 1:</a:t>
            </a:r>
            <a:r>
              <a:rPr lang="en-US" sz="2799">
                <a:solidFill>
                  <a:srgbClr val="804F3B"/>
                </a:solidFill>
                <a:latin typeface="Raleway"/>
                <a:ea typeface="Raleway"/>
                <a:cs typeface="Raleway"/>
                <a:sym typeface="Raleway"/>
              </a:rPr>
              <a:t> Electric vehicle Architecture </a:t>
            </a:r>
          </a:p>
        </p:txBody>
      </p:sp>
      <p:sp>
        <p:nvSpPr>
          <p:cNvPr id="12" name="TextBox 12"/>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a:solidFill>
                  <a:srgbClr val="804F3B"/>
                </a:solidFill>
                <a:latin typeface="Raleway"/>
                <a:ea typeface="Raleway"/>
                <a:cs typeface="Raleway"/>
                <a:sym typeface="Raleway"/>
              </a:rPr>
              <a:t>27 June 2025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txBody>
            <a:bodyPr/>
            <a:lstStyle/>
            <a:p>
              <a:endParaRPr lang="ro-RO"/>
            </a:p>
          </p:txBody>
        </p:sp>
      </p:grpSp>
      <p:sp>
        <p:nvSpPr>
          <p:cNvPr id="5" name="Freeform 5"/>
          <p:cNvSpPr/>
          <p:nvPr/>
        </p:nvSpPr>
        <p:spPr>
          <a:xfrm>
            <a:off x="1028700" y="589625"/>
            <a:ext cx="1812525" cy="1831929"/>
          </a:xfrm>
          <a:custGeom>
            <a:avLst/>
            <a:gdLst/>
            <a:ahLst/>
            <a:cxnLst/>
            <a:rect l="l" t="t" r="r" b="b"/>
            <a:pathLst>
              <a:path w="1812525" h="1831929">
                <a:moveTo>
                  <a:pt x="0" y="0"/>
                </a:moveTo>
                <a:lnTo>
                  <a:pt x="1812525" y="0"/>
                </a:lnTo>
                <a:lnTo>
                  <a:pt x="1812525" y="1831930"/>
                </a:lnTo>
                <a:lnTo>
                  <a:pt x="0" y="1831930"/>
                </a:lnTo>
                <a:lnTo>
                  <a:pt x="0" y="0"/>
                </a:lnTo>
                <a:close/>
              </a:path>
            </a:pathLst>
          </a:custGeom>
          <a:blipFill>
            <a:blip r:embed="rId2"/>
            <a:stretch>
              <a:fillRect l="-13965" r="-13965"/>
            </a:stretch>
          </a:blipFill>
        </p:spPr>
        <p:txBody>
          <a:bodyPr/>
          <a:lstStyle/>
          <a:p>
            <a:endParaRPr lang="ro-RO"/>
          </a:p>
        </p:txBody>
      </p:sp>
      <p:sp>
        <p:nvSpPr>
          <p:cNvPr id="6" name="Freeform 6"/>
          <p:cNvSpPr/>
          <p:nvPr/>
        </p:nvSpPr>
        <p:spPr>
          <a:xfrm>
            <a:off x="10352064" y="4838673"/>
            <a:ext cx="5978464" cy="4419627"/>
          </a:xfrm>
          <a:custGeom>
            <a:avLst/>
            <a:gdLst/>
            <a:ahLst/>
            <a:cxnLst/>
            <a:rect l="l" t="t" r="r" b="b"/>
            <a:pathLst>
              <a:path w="5978464" h="4419627">
                <a:moveTo>
                  <a:pt x="0" y="0"/>
                </a:moveTo>
                <a:lnTo>
                  <a:pt x="5978465" y="0"/>
                </a:lnTo>
                <a:lnTo>
                  <a:pt x="5978465" y="4419627"/>
                </a:lnTo>
                <a:lnTo>
                  <a:pt x="0" y="4419627"/>
                </a:lnTo>
                <a:lnTo>
                  <a:pt x="0" y="0"/>
                </a:lnTo>
                <a:close/>
              </a:path>
            </a:pathLst>
          </a:custGeom>
          <a:blipFill>
            <a:blip r:embed="rId3"/>
            <a:stretch>
              <a:fillRect/>
            </a:stretch>
          </a:blipFill>
        </p:spPr>
        <p:txBody>
          <a:bodyPr/>
          <a:lstStyle/>
          <a:p>
            <a:endParaRPr lang="ro-RO"/>
          </a:p>
        </p:txBody>
      </p:sp>
      <p:sp>
        <p:nvSpPr>
          <p:cNvPr id="7" name="TextBox 7"/>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ea typeface="Raleway"/>
                <a:cs typeface="Raleway"/>
                <a:sym typeface="Raleway"/>
              </a:rPr>
              <a:t>2</a:t>
            </a:r>
          </a:p>
        </p:txBody>
      </p:sp>
      <p:sp>
        <p:nvSpPr>
          <p:cNvPr id="8" name="TextBox 8"/>
          <p:cNvSpPr txBox="1"/>
          <p:nvPr/>
        </p:nvSpPr>
        <p:spPr>
          <a:xfrm>
            <a:off x="4819360" y="888051"/>
            <a:ext cx="9355926" cy="1111252"/>
          </a:xfrm>
          <a:prstGeom prst="rect">
            <a:avLst/>
          </a:prstGeom>
        </p:spPr>
        <p:txBody>
          <a:bodyPr lIns="0" tIns="0" rIns="0" bIns="0" rtlCol="0" anchor="t">
            <a:spAutoFit/>
          </a:bodyPr>
          <a:lstStyle/>
          <a:p>
            <a:pPr algn="ctr">
              <a:lnSpc>
                <a:spcPts val="9099"/>
              </a:lnSpc>
              <a:spcBef>
                <a:spcPct val="0"/>
              </a:spcBef>
            </a:pPr>
            <a:r>
              <a:rPr lang="en-US" sz="6499" b="1">
                <a:solidFill>
                  <a:srgbClr val="804F3B"/>
                </a:solidFill>
                <a:latin typeface="Raleway Bold"/>
                <a:ea typeface="Raleway Bold"/>
                <a:cs typeface="Raleway Bold"/>
                <a:sym typeface="Raleway Bold"/>
              </a:rPr>
              <a:t>About Formula Student</a:t>
            </a:r>
          </a:p>
        </p:txBody>
      </p:sp>
      <p:sp>
        <p:nvSpPr>
          <p:cNvPr id="9" name="TextBox 9"/>
          <p:cNvSpPr txBox="1"/>
          <p:nvPr/>
        </p:nvSpPr>
        <p:spPr>
          <a:xfrm>
            <a:off x="419273" y="2479214"/>
            <a:ext cx="15979152" cy="2842260"/>
          </a:xfrm>
          <a:prstGeom prst="rect">
            <a:avLst/>
          </a:prstGeom>
        </p:spPr>
        <p:txBody>
          <a:bodyPr lIns="0" tIns="0" rIns="0" bIns="0" rtlCol="0" anchor="t">
            <a:spAutoFit/>
          </a:bodyPr>
          <a:lstStyle/>
          <a:p>
            <a:pPr algn="just">
              <a:lnSpc>
                <a:spcPts val="5759"/>
              </a:lnSpc>
            </a:pPr>
            <a:r>
              <a:rPr lang="en-US" sz="3199" b="1">
                <a:solidFill>
                  <a:srgbClr val="804F3B"/>
                </a:solidFill>
                <a:latin typeface="Raleway Bold"/>
                <a:ea typeface="Raleway Bold"/>
                <a:cs typeface="Raleway Bold"/>
                <a:sym typeface="Raleway Bold"/>
              </a:rPr>
              <a:t>Formula Student</a:t>
            </a:r>
            <a:r>
              <a:rPr lang="en-US" sz="3199">
                <a:solidFill>
                  <a:srgbClr val="804F3B"/>
                </a:solidFill>
                <a:latin typeface="Raleway"/>
                <a:ea typeface="Raleway"/>
                <a:cs typeface="Raleway"/>
                <a:sym typeface="Raleway"/>
              </a:rPr>
              <a:t> is a global competition that challenges university teams to design, build, and race small single-seater cars. It aims to develop a students ability to innovate and solve problems in a fast paced environment.</a:t>
            </a:r>
          </a:p>
          <a:p>
            <a:pPr algn="just">
              <a:lnSpc>
                <a:spcPts val="5759"/>
              </a:lnSpc>
            </a:pPr>
            <a:endParaRPr lang="en-US" sz="3199">
              <a:solidFill>
                <a:srgbClr val="804F3B"/>
              </a:solidFill>
              <a:latin typeface="Raleway"/>
              <a:ea typeface="Raleway"/>
              <a:cs typeface="Raleway"/>
              <a:sym typeface="Raleway"/>
            </a:endParaRPr>
          </a:p>
        </p:txBody>
      </p:sp>
      <p:sp>
        <p:nvSpPr>
          <p:cNvPr id="10" name="TextBox 10"/>
          <p:cNvSpPr txBox="1"/>
          <p:nvPr/>
        </p:nvSpPr>
        <p:spPr>
          <a:xfrm>
            <a:off x="419273" y="5502449"/>
            <a:ext cx="9288624" cy="2795271"/>
          </a:xfrm>
          <a:prstGeom prst="rect">
            <a:avLst/>
          </a:prstGeom>
        </p:spPr>
        <p:txBody>
          <a:bodyPr lIns="0" tIns="0" rIns="0" bIns="0" rtlCol="0" anchor="t">
            <a:spAutoFit/>
          </a:bodyPr>
          <a:lstStyle/>
          <a:p>
            <a:pPr algn="just">
              <a:lnSpc>
                <a:spcPts val="4479"/>
              </a:lnSpc>
              <a:spcBef>
                <a:spcPct val="0"/>
              </a:spcBef>
            </a:pPr>
            <a:r>
              <a:rPr lang="en-US" sz="3199" b="1">
                <a:solidFill>
                  <a:srgbClr val="804F3B"/>
                </a:solidFill>
                <a:latin typeface="Raleway Bold"/>
                <a:ea typeface="Raleway Bold"/>
                <a:cs typeface="Raleway Bold"/>
                <a:sym typeface="Raleway Bold"/>
              </a:rPr>
              <a:t>The ART TU Cluj-Napoca team from the Technical University of Cluj-Napoca, entered this competition with their E17 electric vehicle in 2019, and over the years, competing in Czechia, Romania and Germany in 2025.</a:t>
            </a:r>
          </a:p>
        </p:txBody>
      </p:sp>
      <p:sp>
        <p:nvSpPr>
          <p:cNvPr id="11" name="TextBox 11"/>
          <p:cNvSpPr txBox="1"/>
          <p:nvPr/>
        </p:nvSpPr>
        <p:spPr>
          <a:xfrm>
            <a:off x="9941809" y="9460230"/>
            <a:ext cx="6798975" cy="490855"/>
          </a:xfrm>
          <a:prstGeom prst="rect">
            <a:avLst/>
          </a:prstGeom>
        </p:spPr>
        <p:txBody>
          <a:bodyPr lIns="0" tIns="0" rIns="0" bIns="0" rtlCol="0" anchor="t">
            <a:spAutoFit/>
          </a:bodyPr>
          <a:lstStyle/>
          <a:p>
            <a:pPr algn="ctr">
              <a:lnSpc>
                <a:spcPts val="3919"/>
              </a:lnSpc>
              <a:spcBef>
                <a:spcPct val="0"/>
              </a:spcBef>
            </a:pPr>
            <a:r>
              <a:rPr lang="en-US" sz="2799" b="1">
                <a:solidFill>
                  <a:srgbClr val="804F3B"/>
                </a:solidFill>
                <a:latin typeface="Raleway Bold"/>
                <a:ea typeface="Raleway Bold"/>
                <a:cs typeface="Raleway Bold"/>
                <a:sym typeface="Raleway Bold"/>
              </a:rPr>
              <a:t>Figure 2:</a:t>
            </a:r>
            <a:r>
              <a:rPr lang="en-US" sz="2799">
                <a:solidFill>
                  <a:srgbClr val="804F3B"/>
                </a:solidFill>
                <a:latin typeface="Raleway"/>
                <a:ea typeface="Raleway"/>
                <a:cs typeface="Raleway"/>
                <a:sym typeface="Raleway"/>
              </a:rPr>
              <a:t> ART TU E17 Electric Vehicle</a:t>
            </a:r>
          </a:p>
        </p:txBody>
      </p:sp>
      <p:sp>
        <p:nvSpPr>
          <p:cNvPr id="12" name="TextBox 12"/>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a:solidFill>
                  <a:srgbClr val="804F3B"/>
                </a:solidFill>
                <a:latin typeface="Raleway"/>
                <a:ea typeface="Raleway"/>
                <a:cs typeface="Raleway"/>
                <a:sym typeface="Raleway"/>
              </a:rPr>
              <a:t>27 June 2025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918147" y="0"/>
            <a:ext cx="1369853" cy="10287000"/>
            <a:chOff x="0" y="0"/>
            <a:chExt cx="463382" cy="3479800"/>
          </a:xfrm>
        </p:grpSpPr>
        <p:sp>
          <p:nvSpPr>
            <p:cNvPr id="4" name="Freeform 4"/>
            <p:cNvSpPr/>
            <p:nvPr/>
          </p:nvSpPr>
          <p:spPr>
            <a:xfrm>
              <a:off x="0" y="0"/>
              <a:ext cx="463382" cy="3479800"/>
            </a:xfrm>
            <a:custGeom>
              <a:avLst/>
              <a:gdLst/>
              <a:ahLst/>
              <a:cxnLst/>
              <a:rect l="l" t="t" r="r" b="b"/>
              <a:pathLst>
                <a:path w="463382" h="3479800">
                  <a:moveTo>
                    <a:pt x="0" y="0"/>
                  </a:moveTo>
                  <a:lnTo>
                    <a:pt x="463382" y="0"/>
                  </a:lnTo>
                  <a:lnTo>
                    <a:pt x="463382" y="3479800"/>
                  </a:lnTo>
                  <a:lnTo>
                    <a:pt x="0" y="3479800"/>
                  </a:lnTo>
                  <a:close/>
                </a:path>
              </a:pathLst>
            </a:custGeom>
            <a:solidFill>
              <a:srgbClr val="E6CCB2"/>
            </a:solidFill>
          </p:spPr>
          <p:txBody>
            <a:bodyPr/>
            <a:lstStyle/>
            <a:p>
              <a:endParaRPr lang="ro-RO"/>
            </a:p>
          </p:txBody>
        </p:sp>
      </p:grpSp>
      <p:sp>
        <p:nvSpPr>
          <p:cNvPr id="5" name="Freeform 5"/>
          <p:cNvSpPr/>
          <p:nvPr/>
        </p:nvSpPr>
        <p:spPr>
          <a:xfrm>
            <a:off x="1028700" y="589625"/>
            <a:ext cx="1812525" cy="1831929"/>
          </a:xfrm>
          <a:custGeom>
            <a:avLst/>
            <a:gdLst/>
            <a:ahLst/>
            <a:cxnLst/>
            <a:rect l="l" t="t" r="r" b="b"/>
            <a:pathLst>
              <a:path w="1812525" h="1831929">
                <a:moveTo>
                  <a:pt x="0" y="0"/>
                </a:moveTo>
                <a:lnTo>
                  <a:pt x="1812525" y="0"/>
                </a:lnTo>
                <a:lnTo>
                  <a:pt x="1812525" y="1831930"/>
                </a:lnTo>
                <a:lnTo>
                  <a:pt x="0" y="1831930"/>
                </a:lnTo>
                <a:lnTo>
                  <a:pt x="0" y="0"/>
                </a:lnTo>
                <a:close/>
              </a:path>
            </a:pathLst>
          </a:custGeom>
          <a:blipFill>
            <a:blip r:embed="rId2"/>
            <a:stretch>
              <a:fillRect l="-13965" r="-13965"/>
            </a:stretch>
          </a:blipFill>
        </p:spPr>
        <p:txBody>
          <a:bodyPr/>
          <a:lstStyle/>
          <a:p>
            <a:endParaRPr lang="ro-RO"/>
          </a:p>
        </p:txBody>
      </p:sp>
      <p:sp>
        <p:nvSpPr>
          <p:cNvPr id="6" name="Freeform 6"/>
          <p:cNvSpPr/>
          <p:nvPr/>
        </p:nvSpPr>
        <p:spPr>
          <a:xfrm>
            <a:off x="8311539" y="5170757"/>
            <a:ext cx="8139880" cy="3879420"/>
          </a:xfrm>
          <a:custGeom>
            <a:avLst/>
            <a:gdLst/>
            <a:ahLst/>
            <a:cxnLst/>
            <a:rect l="l" t="t" r="r" b="b"/>
            <a:pathLst>
              <a:path w="8139880" h="3879420">
                <a:moveTo>
                  <a:pt x="0" y="0"/>
                </a:moveTo>
                <a:lnTo>
                  <a:pt x="8139880" y="0"/>
                </a:lnTo>
                <a:lnTo>
                  <a:pt x="8139880" y="3879420"/>
                </a:lnTo>
                <a:lnTo>
                  <a:pt x="0" y="3879420"/>
                </a:lnTo>
                <a:lnTo>
                  <a:pt x="0" y="0"/>
                </a:lnTo>
                <a:close/>
              </a:path>
            </a:pathLst>
          </a:custGeom>
          <a:blipFill>
            <a:blip r:embed="rId3"/>
            <a:stretch>
              <a:fillRect t="-3347" b="-3347"/>
            </a:stretch>
          </a:blipFill>
        </p:spPr>
        <p:txBody>
          <a:bodyPr/>
          <a:lstStyle/>
          <a:p>
            <a:endParaRPr lang="ro-RO"/>
          </a:p>
        </p:txBody>
      </p:sp>
      <p:sp>
        <p:nvSpPr>
          <p:cNvPr id="7" name="TextBox 7"/>
          <p:cNvSpPr txBox="1"/>
          <p:nvPr/>
        </p:nvSpPr>
        <p:spPr>
          <a:xfrm>
            <a:off x="17396975" y="9134475"/>
            <a:ext cx="203478"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ea typeface="Raleway"/>
                <a:cs typeface="Raleway"/>
                <a:sym typeface="Raleway"/>
              </a:rPr>
              <a:t>3</a:t>
            </a:r>
          </a:p>
        </p:txBody>
      </p:sp>
      <p:sp>
        <p:nvSpPr>
          <p:cNvPr id="8" name="TextBox 8"/>
          <p:cNvSpPr txBox="1"/>
          <p:nvPr/>
        </p:nvSpPr>
        <p:spPr>
          <a:xfrm>
            <a:off x="3775216" y="723393"/>
            <a:ext cx="12916804" cy="1005207"/>
          </a:xfrm>
          <a:prstGeom prst="rect">
            <a:avLst/>
          </a:prstGeom>
        </p:spPr>
        <p:txBody>
          <a:bodyPr lIns="0" tIns="0" rIns="0" bIns="0" rtlCol="0" anchor="t">
            <a:spAutoFit/>
          </a:bodyPr>
          <a:lstStyle/>
          <a:p>
            <a:pPr algn="ctr">
              <a:lnSpc>
                <a:spcPts val="8119"/>
              </a:lnSpc>
              <a:spcBef>
                <a:spcPct val="0"/>
              </a:spcBef>
            </a:pPr>
            <a:r>
              <a:rPr lang="en-US" sz="5799" b="1">
                <a:solidFill>
                  <a:srgbClr val="804F3B"/>
                </a:solidFill>
                <a:latin typeface="Raleway Bold"/>
                <a:ea typeface="Raleway Bold"/>
                <a:cs typeface="Raleway Bold"/>
                <a:sym typeface="Raleway Bold"/>
              </a:rPr>
              <a:t>Current status of Telemetry Systems</a:t>
            </a:r>
          </a:p>
        </p:txBody>
      </p:sp>
      <p:sp>
        <p:nvSpPr>
          <p:cNvPr id="9" name="TextBox 9"/>
          <p:cNvSpPr txBox="1"/>
          <p:nvPr/>
        </p:nvSpPr>
        <p:spPr>
          <a:xfrm>
            <a:off x="186740" y="2533431"/>
            <a:ext cx="16505280" cy="2372688"/>
          </a:xfrm>
          <a:prstGeom prst="rect">
            <a:avLst/>
          </a:prstGeom>
        </p:spPr>
        <p:txBody>
          <a:bodyPr lIns="0" tIns="0" rIns="0" bIns="0" rtlCol="0" anchor="t">
            <a:spAutoFit/>
          </a:bodyPr>
          <a:lstStyle/>
          <a:p>
            <a:pPr algn="just">
              <a:lnSpc>
                <a:spcPts val="4769"/>
              </a:lnSpc>
            </a:pPr>
            <a:r>
              <a:rPr lang="en-US" sz="2981" b="1">
                <a:solidFill>
                  <a:srgbClr val="804F3B"/>
                </a:solidFill>
                <a:latin typeface="Raleway Bold"/>
                <a:ea typeface="Raleway Bold"/>
                <a:cs typeface="Raleway Bold"/>
                <a:sym typeface="Raleway Bold"/>
              </a:rPr>
              <a:t> Vehicle-to-Everything (V2X)</a:t>
            </a:r>
            <a:r>
              <a:rPr lang="en-US" sz="2981">
                <a:solidFill>
                  <a:srgbClr val="804F3B"/>
                </a:solidFill>
                <a:latin typeface="Raleway"/>
                <a:ea typeface="Raleway"/>
                <a:cs typeface="Raleway"/>
                <a:sym typeface="Raleway"/>
              </a:rPr>
              <a:t> is a generic term that refers to a wireless communication system that allows the exchange of data in real time between a vehicle and any entity in its environment, including other vehicles (V2V), infrastructure (V2I) and communication networks (V2N). The main purpose of this technology is to improve safety on the road and reduce traffic. </a:t>
            </a:r>
          </a:p>
        </p:txBody>
      </p:sp>
      <p:sp>
        <p:nvSpPr>
          <p:cNvPr id="10" name="TextBox 10"/>
          <p:cNvSpPr txBox="1"/>
          <p:nvPr/>
        </p:nvSpPr>
        <p:spPr>
          <a:xfrm>
            <a:off x="582462" y="5706219"/>
            <a:ext cx="7262349" cy="2372688"/>
          </a:xfrm>
          <a:prstGeom prst="rect">
            <a:avLst/>
          </a:prstGeom>
        </p:spPr>
        <p:txBody>
          <a:bodyPr lIns="0" tIns="0" rIns="0" bIns="0" rtlCol="0" anchor="t">
            <a:spAutoFit/>
          </a:bodyPr>
          <a:lstStyle/>
          <a:p>
            <a:pPr algn="just">
              <a:lnSpc>
                <a:spcPts val="4769"/>
              </a:lnSpc>
            </a:pPr>
            <a:r>
              <a:rPr lang="en-US" sz="2981">
                <a:solidFill>
                  <a:srgbClr val="804F3B"/>
                </a:solidFill>
                <a:latin typeface="Raleway"/>
                <a:ea typeface="Raleway"/>
                <a:cs typeface="Raleway"/>
                <a:sym typeface="Raleway"/>
              </a:rPr>
              <a:t>Multiple variations of this technology exist, most notably</a:t>
            </a:r>
            <a:r>
              <a:rPr lang="en-US" sz="2981" b="1">
                <a:solidFill>
                  <a:srgbClr val="804F3B"/>
                </a:solidFill>
                <a:latin typeface="Raleway Bold"/>
                <a:ea typeface="Raleway Bold"/>
                <a:cs typeface="Raleway Bold"/>
                <a:sym typeface="Raleway Bold"/>
              </a:rPr>
              <a:t> Vehicle-To-Vehicle (V2V), Vehicle-To-Network (V2N), and Vehicle-To-Building (V2B)</a:t>
            </a:r>
          </a:p>
        </p:txBody>
      </p:sp>
      <p:sp>
        <p:nvSpPr>
          <p:cNvPr id="11" name="TextBox 11"/>
          <p:cNvSpPr txBox="1"/>
          <p:nvPr/>
        </p:nvSpPr>
        <p:spPr>
          <a:xfrm>
            <a:off x="7660043" y="9248140"/>
            <a:ext cx="9258104" cy="490855"/>
          </a:xfrm>
          <a:prstGeom prst="rect">
            <a:avLst/>
          </a:prstGeom>
        </p:spPr>
        <p:txBody>
          <a:bodyPr lIns="0" tIns="0" rIns="0" bIns="0" rtlCol="0" anchor="t">
            <a:spAutoFit/>
          </a:bodyPr>
          <a:lstStyle/>
          <a:p>
            <a:pPr algn="ctr">
              <a:lnSpc>
                <a:spcPts val="3919"/>
              </a:lnSpc>
              <a:spcBef>
                <a:spcPct val="0"/>
              </a:spcBef>
            </a:pPr>
            <a:r>
              <a:rPr lang="en-US" sz="2799" b="1">
                <a:solidFill>
                  <a:srgbClr val="804F3B"/>
                </a:solidFill>
                <a:latin typeface="Raleway Bold"/>
                <a:ea typeface="Raleway Bold"/>
                <a:cs typeface="Raleway Bold"/>
                <a:sym typeface="Raleway Bold"/>
              </a:rPr>
              <a:t>Fig 3: </a:t>
            </a:r>
            <a:r>
              <a:rPr lang="en-US" sz="2799">
                <a:solidFill>
                  <a:srgbClr val="804F3B"/>
                </a:solidFill>
                <a:latin typeface="Raleway"/>
                <a:ea typeface="Raleway"/>
                <a:cs typeface="Raleway"/>
                <a:sym typeface="Raleway"/>
              </a:rPr>
              <a:t>Different working principles for V2V, V2N, V2B/I</a:t>
            </a:r>
          </a:p>
        </p:txBody>
      </p:sp>
      <p:sp>
        <p:nvSpPr>
          <p:cNvPr id="12" name="TextBox 12"/>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a:solidFill>
                  <a:srgbClr val="804F3B"/>
                </a:solidFill>
                <a:latin typeface="Raleway"/>
                <a:ea typeface="Raleway"/>
                <a:cs typeface="Raleway"/>
                <a:sym typeface="Raleway"/>
              </a:rPr>
              <a:t>27 June 2025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918147" y="0"/>
            <a:ext cx="1369853" cy="10287000"/>
            <a:chOff x="0" y="0"/>
            <a:chExt cx="463382" cy="3479800"/>
          </a:xfrm>
        </p:grpSpPr>
        <p:sp>
          <p:nvSpPr>
            <p:cNvPr id="4" name="Freeform 4"/>
            <p:cNvSpPr/>
            <p:nvPr/>
          </p:nvSpPr>
          <p:spPr>
            <a:xfrm>
              <a:off x="0" y="0"/>
              <a:ext cx="463382" cy="3479800"/>
            </a:xfrm>
            <a:custGeom>
              <a:avLst/>
              <a:gdLst/>
              <a:ahLst/>
              <a:cxnLst/>
              <a:rect l="l" t="t" r="r" b="b"/>
              <a:pathLst>
                <a:path w="463382" h="3479800">
                  <a:moveTo>
                    <a:pt x="0" y="0"/>
                  </a:moveTo>
                  <a:lnTo>
                    <a:pt x="463382" y="0"/>
                  </a:lnTo>
                  <a:lnTo>
                    <a:pt x="463382" y="3479800"/>
                  </a:lnTo>
                  <a:lnTo>
                    <a:pt x="0" y="3479800"/>
                  </a:lnTo>
                  <a:close/>
                </a:path>
              </a:pathLst>
            </a:custGeom>
            <a:solidFill>
              <a:srgbClr val="E6CCB2"/>
            </a:solidFill>
          </p:spPr>
          <p:txBody>
            <a:bodyPr/>
            <a:lstStyle/>
            <a:p>
              <a:endParaRPr lang="ro-RO"/>
            </a:p>
          </p:txBody>
        </p:sp>
      </p:grpSp>
      <p:sp>
        <p:nvSpPr>
          <p:cNvPr id="5" name="Freeform 5"/>
          <p:cNvSpPr/>
          <p:nvPr/>
        </p:nvSpPr>
        <p:spPr>
          <a:xfrm>
            <a:off x="1028700" y="589625"/>
            <a:ext cx="1812525" cy="1831929"/>
          </a:xfrm>
          <a:custGeom>
            <a:avLst/>
            <a:gdLst/>
            <a:ahLst/>
            <a:cxnLst/>
            <a:rect l="l" t="t" r="r" b="b"/>
            <a:pathLst>
              <a:path w="1812525" h="1831929">
                <a:moveTo>
                  <a:pt x="0" y="0"/>
                </a:moveTo>
                <a:lnTo>
                  <a:pt x="1812525" y="0"/>
                </a:lnTo>
                <a:lnTo>
                  <a:pt x="1812525" y="1831930"/>
                </a:lnTo>
                <a:lnTo>
                  <a:pt x="0" y="1831930"/>
                </a:lnTo>
                <a:lnTo>
                  <a:pt x="0" y="0"/>
                </a:lnTo>
                <a:close/>
              </a:path>
            </a:pathLst>
          </a:custGeom>
          <a:blipFill>
            <a:blip r:embed="rId2"/>
            <a:stretch>
              <a:fillRect l="-13965" r="-13965"/>
            </a:stretch>
          </a:blipFill>
        </p:spPr>
        <p:txBody>
          <a:bodyPr/>
          <a:lstStyle/>
          <a:p>
            <a:endParaRPr lang="ro-RO"/>
          </a:p>
        </p:txBody>
      </p:sp>
      <p:sp>
        <p:nvSpPr>
          <p:cNvPr id="6" name="TextBox 6"/>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ea typeface="Raleway"/>
                <a:cs typeface="Raleway"/>
                <a:sym typeface="Raleway"/>
              </a:rPr>
              <a:t>4</a:t>
            </a:r>
          </a:p>
        </p:txBody>
      </p:sp>
      <p:sp>
        <p:nvSpPr>
          <p:cNvPr id="7" name="TextBox 7"/>
          <p:cNvSpPr txBox="1"/>
          <p:nvPr/>
        </p:nvSpPr>
        <p:spPr>
          <a:xfrm>
            <a:off x="4819360" y="888051"/>
            <a:ext cx="8649280" cy="1111252"/>
          </a:xfrm>
          <a:prstGeom prst="rect">
            <a:avLst/>
          </a:prstGeom>
        </p:spPr>
        <p:txBody>
          <a:bodyPr lIns="0" tIns="0" rIns="0" bIns="0" rtlCol="0" anchor="t">
            <a:spAutoFit/>
          </a:bodyPr>
          <a:lstStyle/>
          <a:p>
            <a:pPr algn="ctr">
              <a:lnSpc>
                <a:spcPts val="9099"/>
              </a:lnSpc>
              <a:spcBef>
                <a:spcPct val="0"/>
              </a:spcBef>
            </a:pPr>
            <a:r>
              <a:rPr lang="en-US" sz="6499" b="1">
                <a:solidFill>
                  <a:srgbClr val="804F3B"/>
                </a:solidFill>
                <a:latin typeface="Raleway Bold"/>
                <a:ea typeface="Raleway Bold"/>
                <a:cs typeface="Raleway Bold"/>
                <a:sym typeface="Raleway Bold"/>
              </a:rPr>
              <a:t>State of the Art</a:t>
            </a:r>
          </a:p>
        </p:txBody>
      </p:sp>
      <p:sp>
        <p:nvSpPr>
          <p:cNvPr id="8" name="TextBox 8"/>
          <p:cNvSpPr txBox="1"/>
          <p:nvPr/>
        </p:nvSpPr>
        <p:spPr>
          <a:xfrm>
            <a:off x="1241949" y="3035924"/>
            <a:ext cx="3720465" cy="581025"/>
          </a:xfrm>
          <a:prstGeom prst="rect">
            <a:avLst/>
          </a:prstGeom>
        </p:spPr>
        <p:txBody>
          <a:bodyPr lIns="0" tIns="0" rIns="0" bIns="0" rtlCol="0" anchor="t">
            <a:spAutoFit/>
          </a:bodyPr>
          <a:lstStyle/>
          <a:p>
            <a:pPr algn="ctr">
              <a:lnSpc>
                <a:spcPts val="4800"/>
              </a:lnSpc>
              <a:spcBef>
                <a:spcPct val="0"/>
              </a:spcBef>
            </a:pPr>
            <a:r>
              <a:rPr lang="en-US" sz="3000" b="1">
                <a:solidFill>
                  <a:srgbClr val="804F3B"/>
                </a:solidFill>
                <a:latin typeface="Raleway Bold"/>
                <a:ea typeface="Raleway Bold"/>
                <a:cs typeface="Raleway Bold"/>
                <a:sym typeface="Raleway Bold"/>
              </a:rPr>
              <a:t>IoT-based Telemetry</a:t>
            </a:r>
          </a:p>
        </p:txBody>
      </p:sp>
      <p:sp>
        <p:nvSpPr>
          <p:cNvPr id="9" name="TextBox 9"/>
          <p:cNvSpPr txBox="1"/>
          <p:nvPr/>
        </p:nvSpPr>
        <p:spPr>
          <a:xfrm>
            <a:off x="6142806" y="3035924"/>
            <a:ext cx="4510683" cy="581025"/>
          </a:xfrm>
          <a:prstGeom prst="rect">
            <a:avLst/>
          </a:prstGeom>
        </p:spPr>
        <p:txBody>
          <a:bodyPr lIns="0" tIns="0" rIns="0" bIns="0" rtlCol="0" anchor="t">
            <a:spAutoFit/>
          </a:bodyPr>
          <a:lstStyle/>
          <a:p>
            <a:pPr algn="ctr">
              <a:lnSpc>
                <a:spcPts val="4800"/>
              </a:lnSpc>
              <a:spcBef>
                <a:spcPct val="0"/>
              </a:spcBef>
            </a:pPr>
            <a:r>
              <a:rPr lang="en-US" sz="3000" b="1">
                <a:solidFill>
                  <a:srgbClr val="804F3B"/>
                </a:solidFill>
                <a:latin typeface="Raleway Bold"/>
                <a:ea typeface="Raleway Bold"/>
                <a:cs typeface="Raleway Bold"/>
                <a:sym typeface="Raleway Bold"/>
              </a:rPr>
              <a:t>Real-time video and GPS</a:t>
            </a:r>
          </a:p>
        </p:txBody>
      </p:sp>
      <p:sp>
        <p:nvSpPr>
          <p:cNvPr id="10" name="TextBox 10"/>
          <p:cNvSpPr txBox="1"/>
          <p:nvPr/>
        </p:nvSpPr>
        <p:spPr>
          <a:xfrm>
            <a:off x="11570080" y="3035924"/>
            <a:ext cx="4918353" cy="581025"/>
          </a:xfrm>
          <a:prstGeom prst="rect">
            <a:avLst/>
          </a:prstGeom>
        </p:spPr>
        <p:txBody>
          <a:bodyPr lIns="0" tIns="0" rIns="0" bIns="0" rtlCol="0" anchor="t">
            <a:spAutoFit/>
          </a:bodyPr>
          <a:lstStyle/>
          <a:p>
            <a:pPr algn="ctr">
              <a:lnSpc>
                <a:spcPts val="4800"/>
              </a:lnSpc>
              <a:spcBef>
                <a:spcPct val="0"/>
              </a:spcBef>
            </a:pPr>
            <a:r>
              <a:rPr lang="en-US" sz="3000" b="1">
                <a:solidFill>
                  <a:srgbClr val="804F3B"/>
                </a:solidFill>
                <a:latin typeface="Raleway Bold"/>
                <a:ea typeface="Raleway Bold"/>
                <a:cs typeface="Raleway Bold"/>
                <a:sym typeface="Raleway Bold"/>
              </a:rPr>
              <a:t>Vehicle Diagnosis with V2N</a:t>
            </a:r>
          </a:p>
        </p:txBody>
      </p:sp>
      <p:sp>
        <p:nvSpPr>
          <p:cNvPr id="11" name="TextBox 11"/>
          <p:cNvSpPr txBox="1"/>
          <p:nvPr/>
        </p:nvSpPr>
        <p:spPr>
          <a:xfrm>
            <a:off x="470396" y="4236074"/>
            <a:ext cx="5263571" cy="5457825"/>
          </a:xfrm>
          <a:prstGeom prst="rect">
            <a:avLst/>
          </a:prstGeom>
        </p:spPr>
        <p:txBody>
          <a:bodyPr lIns="0" tIns="0" rIns="0" bIns="0" rtlCol="0" anchor="t">
            <a:spAutoFit/>
          </a:bodyPr>
          <a:lstStyle/>
          <a:p>
            <a:pPr algn="ctr">
              <a:lnSpc>
                <a:spcPts val="4800"/>
              </a:lnSpc>
              <a:spcBef>
                <a:spcPct val="0"/>
              </a:spcBef>
            </a:pPr>
            <a:r>
              <a:rPr lang="en-US" sz="3000" b="1">
                <a:solidFill>
                  <a:srgbClr val="804F3B"/>
                </a:solidFill>
                <a:latin typeface="Raleway Bold"/>
                <a:ea typeface="Raleway Bold"/>
                <a:cs typeface="Raleway Bold"/>
                <a:sym typeface="Raleway Bold"/>
              </a:rPr>
              <a:t>Advantages:</a:t>
            </a:r>
          </a:p>
          <a:p>
            <a:pPr marL="647700" lvl="1" indent="-323850" algn="l">
              <a:lnSpc>
                <a:spcPts val="4800"/>
              </a:lnSpc>
              <a:spcBef>
                <a:spcPct val="0"/>
              </a:spcBef>
              <a:buFont typeface="Arial"/>
              <a:buChar char="•"/>
            </a:pPr>
            <a:r>
              <a:rPr lang="en-US" sz="3000">
                <a:solidFill>
                  <a:srgbClr val="804F3B"/>
                </a:solidFill>
                <a:latin typeface="Raleway"/>
                <a:ea typeface="Raleway"/>
                <a:cs typeface="Raleway"/>
                <a:sym typeface="Raleway"/>
              </a:rPr>
              <a:t>Accurate Location</a:t>
            </a:r>
          </a:p>
          <a:p>
            <a:pPr marL="647700" lvl="1" indent="-323850" algn="l">
              <a:lnSpc>
                <a:spcPts val="4800"/>
              </a:lnSpc>
              <a:buFont typeface="Arial"/>
              <a:buChar char="•"/>
            </a:pPr>
            <a:r>
              <a:rPr lang="en-US" sz="3000">
                <a:solidFill>
                  <a:srgbClr val="804F3B"/>
                </a:solidFill>
                <a:latin typeface="Raleway"/>
                <a:ea typeface="Raleway"/>
                <a:cs typeface="Raleway"/>
                <a:sym typeface="Raleway"/>
              </a:rPr>
              <a:t>Long transmission times</a:t>
            </a:r>
          </a:p>
          <a:p>
            <a:pPr algn="ctr">
              <a:lnSpc>
                <a:spcPts val="4800"/>
              </a:lnSpc>
            </a:pPr>
            <a:r>
              <a:rPr lang="en-US" sz="3000" b="1">
                <a:solidFill>
                  <a:srgbClr val="804F3B"/>
                </a:solidFill>
                <a:latin typeface="Raleway Bold"/>
                <a:ea typeface="Raleway Bold"/>
                <a:cs typeface="Raleway Bold"/>
                <a:sym typeface="Raleway Bold"/>
              </a:rPr>
              <a:t>Disadvantages:</a:t>
            </a:r>
          </a:p>
          <a:p>
            <a:pPr marL="647700" lvl="1" indent="-323850" algn="l">
              <a:lnSpc>
                <a:spcPts val="4800"/>
              </a:lnSpc>
              <a:buFont typeface="Arial"/>
              <a:buChar char="•"/>
            </a:pPr>
            <a:r>
              <a:rPr lang="en-US" sz="3000">
                <a:solidFill>
                  <a:srgbClr val="804F3B"/>
                </a:solidFill>
                <a:latin typeface="Raleway"/>
                <a:ea typeface="Raleway"/>
                <a:cs typeface="Raleway"/>
                <a:sym typeface="Raleway"/>
              </a:rPr>
              <a:t>Data processing delays</a:t>
            </a:r>
          </a:p>
          <a:p>
            <a:pPr marL="647700" lvl="1" indent="-323850" algn="l">
              <a:lnSpc>
                <a:spcPts val="4800"/>
              </a:lnSpc>
              <a:buFont typeface="Arial"/>
              <a:buChar char="•"/>
            </a:pPr>
            <a:r>
              <a:rPr lang="en-US" sz="3000">
                <a:solidFill>
                  <a:srgbClr val="804F3B"/>
                </a:solidFill>
                <a:latin typeface="Raleway"/>
                <a:ea typeface="Raleway"/>
                <a:cs typeface="Raleway"/>
                <a:sym typeface="Raleway"/>
              </a:rPr>
              <a:t>Unreliable connectivity</a:t>
            </a:r>
          </a:p>
          <a:p>
            <a:pPr marL="647700" lvl="1" indent="-323850" algn="l">
              <a:lnSpc>
                <a:spcPts val="4800"/>
              </a:lnSpc>
              <a:buFont typeface="Arial"/>
              <a:buChar char="•"/>
            </a:pPr>
            <a:r>
              <a:rPr lang="en-US" sz="3000">
                <a:solidFill>
                  <a:srgbClr val="804F3B"/>
                </a:solidFill>
                <a:latin typeface="Raleway"/>
                <a:ea typeface="Raleway"/>
                <a:cs typeface="Raleway"/>
                <a:sym typeface="Raleway"/>
              </a:rPr>
              <a:t>Hard to install</a:t>
            </a:r>
          </a:p>
          <a:p>
            <a:pPr marL="647700" lvl="1" indent="-323850" algn="l">
              <a:lnSpc>
                <a:spcPts val="4800"/>
              </a:lnSpc>
              <a:buFont typeface="Arial"/>
              <a:buChar char="•"/>
            </a:pPr>
            <a:r>
              <a:rPr lang="en-US" sz="3000">
                <a:solidFill>
                  <a:srgbClr val="804F3B"/>
                </a:solidFill>
                <a:latin typeface="Raleway"/>
                <a:ea typeface="Raleway"/>
                <a:cs typeface="Raleway"/>
                <a:sym typeface="Raleway"/>
              </a:rPr>
              <a:t>High variability with data formats</a:t>
            </a:r>
          </a:p>
        </p:txBody>
      </p:sp>
      <p:sp>
        <p:nvSpPr>
          <p:cNvPr id="12" name="TextBox 12"/>
          <p:cNvSpPr txBox="1"/>
          <p:nvPr/>
        </p:nvSpPr>
        <p:spPr>
          <a:xfrm>
            <a:off x="5766362" y="4281170"/>
            <a:ext cx="5631108" cy="4848225"/>
          </a:xfrm>
          <a:prstGeom prst="rect">
            <a:avLst/>
          </a:prstGeom>
        </p:spPr>
        <p:txBody>
          <a:bodyPr lIns="0" tIns="0" rIns="0" bIns="0" rtlCol="0" anchor="t">
            <a:spAutoFit/>
          </a:bodyPr>
          <a:lstStyle/>
          <a:p>
            <a:pPr algn="ctr">
              <a:lnSpc>
                <a:spcPts val="4800"/>
              </a:lnSpc>
              <a:spcBef>
                <a:spcPct val="0"/>
              </a:spcBef>
            </a:pPr>
            <a:r>
              <a:rPr lang="en-US" sz="3000" b="1">
                <a:solidFill>
                  <a:srgbClr val="804F3B"/>
                </a:solidFill>
                <a:latin typeface="Raleway Bold"/>
                <a:ea typeface="Raleway Bold"/>
                <a:cs typeface="Raleway Bold"/>
                <a:sym typeface="Raleway Bold"/>
              </a:rPr>
              <a:t>Advantages:</a:t>
            </a:r>
          </a:p>
          <a:p>
            <a:pPr marL="647700" lvl="1" indent="-323850" algn="l">
              <a:lnSpc>
                <a:spcPts val="4800"/>
              </a:lnSpc>
              <a:spcBef>
                <a:spcPct val="0"/>
              </a:spcBef>
              <a:buFont typeface="Arial"/>
              <a:buChar char="•"/>
            </a:pPr>
            <a:r>
              <a:rPr lang="en-US" sz="3000">
                <a:solidFill>
                  <a:srgbClr val="804F3B"/>
                </a:solidFill>
                <a:latin typeface="Raleway"/>
                <a:ea typeface="Raleway"/>
                <a:cs typeface="Raleway"/>
                <a:sym typeface="Raleway"/>
              </a:rPr>
              <a:t>Innovative technology use</a:t>
            </a:r>
          </a:p>
          <a:p>
            <a:pPr marL="647700" lvl="1" indent="-323850" algn="l">
              <a:lnSpc>
                <a:spcPts val="4800"/>
              </a:lnSpc>
              <a:buFont typeface="Arial"/>
              <a:buChar char="•"/>
            </a:pPr>
            <a:r>
              <a:rPr lang="en-US" sz="3000">
                <a:solidFill>
                  <a:srgbClr val="804F3B"/>
                </a:solidFill>
                <a:latin typeface="Raleway"/>
                <a:ea typeface="Raleway"/>
                <a:cs typeface="Raleway"/>
                <a:sym typeface="Raleway"/>
              </a:rPr>
              <a:t>Accurate Location</a:t>
            </a:r>
          </a:p>
          <a:p>
            <a:pPr algn="ctr">
              <a:lnSpc>
                <a:spcPts val="4800"/>
              </a:lnSpc>
            </a:pPr>
            <a:r>
              <a:rPr lang="en-US" sz="3000" b="1">
                <a:solidFill>
                  <a:srgbClr val="804F3B"/>
                </a:solidFill>
                <a:latin typeface="Raleway Bold"/>
                <a:ea typeface="Raleway Bold"/>
                <a:cs typeface="Raleway Bold"/>
                <a:sym typeface="Raleway Bold"/>
              </a:rPr>
              <a:t>Disadvantages:</a:t>
            </a:r>
          </a:p>
          <a:p>
            <a:pPr marL="647700" lvl="1" indent="-323850" algn="l">
              <a:lnSpc>
                <a:spcPts val="4800"/>
              </a:lnSpc>
              <a:buFont typeface="Arial"/>
              <a:buChar char="•"/>
            </a:pPr>
            <a:r>
              <a:rPr lang="en-US" sz="3000">
                <a:solidFill>
                  <a:srgbClr val="804F3B"/>
                </a:solidFill>
                <a:latin typeface="Raleway"/>
                <a:ea typeface="Raleway"/>
                <a:cs typeface="Raleway"/>
                <a:sym typeface="Raleway"/>
              </a:rPr>
              <a:t>Short Distances</a:t>
            </a:r>
          </a:p>
          <a:p>
            <a:pPr marL="647700" lvl="1" indent="-323850" algn="l">
              <a:lnSpc>
                <a:spcPts val="4800"/>
              </a:lnSpc>
              <a:buFont typeface="Arial"/>
              <a:buChar char="•"/>
            </a:pPr>
            <a:r>
              <a:rPr lang="en-US" sz="3000">
                <a:solidFill>
                  <a:srgbClr val="804F3B"/>
                </a:solidFill>
                <a:latin typeface="Raleway"/>
                <a:ea typeface="Raleway"/>
                <a:cs typeface="Raleway"/>
                <a:sym typeface="Raleway"/>
              </a:rPr>
              <a:t>High volume of data</a:t>
            </a:r>
          </a:p>
          <a:p>
            <a:pPr marL="647700" lvl="1" indent="-323850" algn="l">
              <a:lnSpc>
                <a:spcPts val="4800"/>
              </a:lnSpc>
              <a:buFont typeface="Arial"/>
              <a:buChar char="•"/>
            </a:pPr>
            <a:r>
              <a:rPr lang="en-US" sz="3000">
                <a:solidFill>
                  <a:srgbClr val="804F3B"/>
                </a:solidFill>
                <a:latin typeface="Raleway"/>
                <a:ea typeface="Raleway"/>
                <a:cs typeface="Raleway"/>
                <a:sym typeface="Raleway"/>
              </a:rPr>
              <a:t>High coupling of the system</a:t>
            </a:r>
          </a:p>
          <a:p>
            <a:pPr marL="647700" lvl="1" indent="-323850" algn="l">
              <a:lnSpc>
                <a:spcPts val="4800"/>
              </a:lnSpc>
              <a:buFont typeface="Arial"/>
              <a:buChar char="•"/>
            </a:pPr>
            <a:r>
              <a:rPr lang="en-US" sz="3000">
                <a:solidFill>
                  <a:srgbClr val="804F3B"/>
                </a:solidFill>
                <a:latin typeface="Raleway"/>
                <a:ea typeface="Raleway"/>
                <a:cs typeface="Raleway"/>
                <a:sym typeface="Raleway"/>
              </a:rPr>
              <a:t>High use of bandwidth</a:t>
            </a:r>
          </a:p>
        </p:txBody>
      </p:sp>
      <p:sp>
        <p:nvSpPr>
          <p:cNvPr id="13" name="TextBox 13"/>
          <p:cNvSpPr txBox="1"/>
          <p:nvPr/>
        </p:nvSpPr>
        <p:spPr>
          <a:xfrm>
            <a:off x="11397470" y="4236074"/>
            <a:ext cx="5263571" cy="4848225"/>
          </a:xfrm>
          <a:prstGeom prst="rect">
            <a:avLst/>
          </a:prstGeom>
        </p:spPr>
        <p:txBody>
          <a:bodyPr lIns="0" tIns="0" rIns="0" bIns="0" rtlCol="0" anchor="t">
            <a:spAutoFit/>
          </a:bodyPr>
          <a:lstStyle/>
          <a:p>
            <a:pPr algn="ctr">
              <a:lnSpc>
                <a:spcPts val="4800"/>
              </a:lnSpc>
              <a:spcBef>
                <a:spcPct val="0"/>
              </a:spcBef>
            </a:pPr>
            <a:r>
              <a:rPr lang="en-US" sz="3000" b="1">
                <a:solidFill>
                  <a:srgbClr val="804F3B"/>
                </a:solidFill>
                <a:latin typeface="Raleway Bold"/>
                <a:ea typeface="Raleway Bold"/>
                <a:cs typeface="Raleway Bold"/>
                <a:sym typeface="Raleway Bold"/>
              </a:rPr>
              <a:t>Advantages:</a:t>
            </a:r>
          </a:p>
          <a:p>
            <a:pPr marL="647700" lvl="1" indent="-323850" algn="l">
              <a:lnSpc>
                <a:spcPts val="4800"/>
              </a:lnSpc>
              <a:spcBef>
                <a:spcPct val="0"/>
              </a:spcBef>
              <a:buFont typeface="Arial"/>
              <a:buChar char="•"/>
            </a:pPr>
            <a:r>
              <a:rPr lang="en-US" sz="3000">
                <a:solidFill>
                  <a:srgbClr val="804F3B"/>
                </a:solidFill>
                <a:latin typeface="Raleway"/>
                <a:ea typeface="Raleway"/>
                <a:cs typeface="Raleway"/>
                <a:sym typeface="Raleway"/>
              </a:rPr>
              <a:t>High security</a:t>
            </a:r>
          </a:p>
          <a:p>
            <a:pPr marL="647700" lvl="1" indent="-323850" algn="l">
              <a:lnSpc>
                <a:spcPts val="4800"/>
              </a:lnSpc>
              <a:buFont typeface="Arial"/>
              <a:buChar char="•"/>
            </a:pPr>
            <a:r>
              <a:rPr lang="en-US" sz="3000">
                <a:solidFill>
                  <a:srgbClr val="804F3B"/>
                </a:solidFill>
                <a:latin typeface="Raleway"/>
                <a:ea typeface="Raleway"/>
                <a:cs typeface="Raleway"/>
                <a:sym typeface="Raleway"/>
              </a:rPr>
              <a:t>Roboust system</a:t>
            </a:r>
          </a:p>
          <a:p>
            <a:pPr algn="ctr">
              <a:lnSpc>
                <a:spcPts val="4800"/>
              </a:lnSpc>
            </a:pPr>
            <a:r>
              <a:rPr lang="en-US" sz="3000" b="1">
                <a:solidFill>
                  <a:srgbClr val="804F3B"/>
                </a:solidFill>
                <a:latin typeface="Raleway Bold"/>
                <a:ea typeface="Raleway Bold"/>
                <a:cs typeface="Raleway Bold"/>
                <a:sym typeface="Raleway Bold"/>
              </a:rPr>
              <a:t>Disadvantages:</a:t>
            </a:r>
          </a:p>
          <a:p>
            <a:pPr marL="647700" lvl="1" indent="-323850" algn="l">
              <a:lnSpc>
                <a:spcPts val="4800"/>
              </a:lnSpc>
              <a:buFont typeface="Arial"/>
              <a:buChar char="•"/>
            </a:pPr>
            <a:r>
              <a:rPr lang="en-US" sz="3000">
                <a:solidFill>
                  <a:srgbClr val="804F3B"/>
                </a:solidFill>
                <a:latin typeface="Raleway"/>
                <a:ea typeface="Raleway"/>
                <a:cs typeface="Raleway"/>
                <a:sym typeface="Raleway"/>
              </a:rPr>
              <a:t>Data processing delays</a:t>
            </a:r>
          </a:p>
          <a:p>
            <a:pPr marL="647700" lvl="1" indent="-323850" algn="l">
              <a:lnSpc>
                <a:spcPts val="4800"/>
              </a:lnSpc>
              <a:buFont typeface="Arial"/>
              <a:buChar char="•"/>
            </a:pPr>
            <a:r>
              <a:rPr lang="en-US" sz="3000">
                <a:solidFill>
                  <a:srgbClr val="804F3B"/>
                </a:solidFill>
                <a:latin typeface="Raleway"/>
                <a:ea typeface="Raleway"/>
                <a:cs typeface="Raleway"/>
                <a:sym typeface="Raleway"/>
              </a:rPr>
              <a:t>Data is not accurate</a:t>
            </a:r>
          </a:p>
          <a:p>
            <a:pPr marL="647700" lvl="1" indent="-323850" algn="l">
              <a:lnSpc>
                <a:spcPts val="4800"/>
              </a:lnSpc>
              <a:buFont typeface="Arial"/>
              <a:buChar char="•"/>
            </a:pPr>
            <a:r>
              <a:rPr lang="en-US" sz="3000">
                <a:solidFill>
                  <a:srgbClr val="804F3B"/>
                </a:solidFill>
                <a:latin typeface="Raleway"/>
                <a:ea typeface="Raleway"/>
                <a:cs typeface="Raleway"/>
                <a:sym typeface="Raleway"/>
              </a:rPr>
              <a:t>Complicated infrastucture needed</a:t>
            </a:r>
          </a:p>
        </p:txBody>
      </p:sp>
      <p:sp>
        <p:nvSpPr>
          <p:cNvPr id="14" name="TextBox 14"/>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a:solidFill>
                  <a:srgbClr val="804F3B"/>
                </a:solidFill>
                <a:latin typeface="Raleway"/>
                <a:ea typeface="Raleway"/>
                <a:cs typeface="Raleway"/>
                <a:sym typeface="Raleway"/>
              </a:rPr>
              <a:t>27 June 2025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txBody>
            <a:bodyPr/>
            <a:lstStyle/>
            <a:p>
              <a:endParaRPr lang="ro-RO"/>
            </a:p>
          </p:txBody>
        </p:sp>
      </p:grpSp>
      <p:sp>
        <p:nvSpPr>
          <p:cNvPr id="5" name="Freeform 5"/>
          <p:cNvSpPr/>
          <p:nvPr/>
        </p:nvSpPr>
        <p:spPr>
          <a:xfrm>
            <a:off x="1028700" y="589625"/>
            <a:ext cx="1812525" cy="1831929"/>
          </a:xfrm>
          <a:custGeom>
            <a:avLst/>
            <a:gdLst/>
            <a:ahLst/>
            <a:cxnLst/>
            <a:rect l="l" t="t" r="r" b="b"/>
            <a:pathLst>
              <a:path w="1812525" h="1831929">
                <a:moveTo>
                  <a:pt x="0" y="0"/>
                </a:moveTo>
                <a:lnTo>
                  <a:pt x="1812525" y="0"/>
                </a:lnTo>
                <a:lnTo>
                  <a:pt x="1812525" y="1831930"/>
                </a:lnTo>
                <a:lnTo>
                  <a:pt x="0" y="1831930"/>
                </a:lnTo>
                <a:lnTo>
                  <a:pt x="0" y="0"/>
                </a:lnTo>
                <a:close/>
              </a:path>
            </a:pathLst>
          </a:custGeom>
          <a:blipFill>
            <a:blip r:embed="rId2"/>
            <a:stretch>
              <a:fillRect l="-13965" r="-13965"/>
            </a:stretch>
          </a:blipFill>
        </p:spPr>
        <p:txBody>
          <a:bodyPr/>
          <a:lstStyle/>
          <a:p>
            <a:endParaRPr lang="ro-RO"/>
          </a:p>
        </p:txBody>
      </p:sp>
      <p:sp>
        <p:nvSpPr>
          <p:cNvPr id="6" name="TextBox 6"/>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ea typeface="Raleway"/>
                <a:cs typeface="Raleway"/>
                <a:sym typeface="Raleway"/>
              </a:rPr>
              <a:t>5</a:t>
            </a:r>
          </a:p>
        </p:txBody>
      </p:sp>
      <p:sp>
        <p:nvSpPr>
          <p:cNvPr id="7" name="TextBox 7"/>
          <p:cNvSpPr txBox="1"/>
          <p:nvPr/>
        </p:nvSpPr>
        <p:spPr>
          <a:xfrm>
            <a:off x="3928457" y="278719"/>
            <a:ext cx="9836445" cy="1901192"/>
          </a:xfrm>
          <a:prstGeom prst="rect">
            <a:avLst/>
          </a:prstGeom>
        </p:spPr>
        <p:txBody>
          <a:bodyPr lIns="0" tIns="0" rIns="0" bIns="0" rtlCol="0" anchor="t">
            <a:spAutoFit/>
          </a:bodyPr>
          <a:lstStyle/>
          <a:p>
            <a:pPr algn="ctr">
              <a:lnSpc>
                <a:spcPts val="9099"/>
              </a:lnSpc>
              <a:spcBef>
                <a:spcPct val="0"/>
              </a:spcBef>
            </a:pPr>
            <a:r>
              <a:rPr lang="en-US" sz="6499" b="1">
                <a:solidFill>
                  <a:srgbClr val="804F3B"/>
                </a:solidFill>
                <a:latin typeface="Raleway Bold"/>
                <a:ea typeface="Raleway Bold"/>
                <a:cs typeface="Raleway Bold"/>
                <a:sym typeface="Raleway Bold"/>
              </a:rPr>
              <a:t>Proposed solution</a:t>
            </a:r>
          </a:p>
          <a:p>
            <a:pPr algn="ctr">
              <a:lnSpc>
                <a:spcPts val="6019"/>
              </a:lnSpc>
              <a:spcBef>
                <a:spcPct val="0"/>
              </a:spcBef>
            </a:pPr>
            <a:r>
              <a:rPr lang="en-US" sz="4299" b="1">
                <a:solidFill>
                  <a:srgbClr val="804F3B"/>
                </a:solidFill>
                <a:latin typeface="Raleway Bold"/>
                <a:ea typeface="Raleway Bold"/>
                <a:cs typeface="Raleway Bold"/>
                <a:sym typeface="Raleway Bold"/>
              </a:rPr>
              <a:t>Pros and cons</a:t>
            </a:r>
          </a:p>
        </p:txBody>
      </p:sp>
      <p:sp>
        <p:nvSpPr>
          <p:cNvPr id="8" name="TextBox 8"/>
          <p:cNvSpPr txBox="1"/>
          <p:nvPr/>
        </p:nvSpPr>
        <p:spPr>
          <a:xfrm>
            <a:off x="1028700" y="2637111"/>
            <a:ext cx="15635960" cy="3462655"/>
          </a:xfrm>
          <a:prstGeom prst="rect">
            <a:avLst/>
          </a:prstGeom>
        </p:spPr>
        <p:txBody>
          <a:bodyPr lIns="0" tIns="0" rIns="0" bIns="0" rtlCol="0" anchor="t">
            <a:spAutoFit/>
          </a:bodyPr>
          <a:lstStyle/>
          <a:p>
            <a:pPr algn="ctr">
              <a:lnSpc>
                <a:spcPts val="3919"/>
              </a:lnSpc>
            </a:pPr>
            <a:r>
              <a:rPr lang="en-US" sz="2799" b="1">
                <a:solidFill>
                  <a:srgbClr val="804F3B"/>
                </a:solidFill>
                <a:latin typeface="Raleway Bold"/>
                <a:ea typeface="Raleway Bold"/>
                <a:cs typeface="Raleway Bold"/>
                <a:sym typeface="Raleway Bold"/>
              </a:rPr>
              <a:t>Advantages:</a:t>
            </a:r>
          </a:p>
          <a:p>
            <a:pPr algn="just">
              <a:lnSpc>
                <a:spcPts val="3919"/>
              </a:lnSpc>
            </a:pPr>
            <a:endParaRPr lang="en-US" sz="2799" b="1">
              <a:solidFill>
                <a:srgbClr val="804F3B"/>
              </a:solidFill>
              <a:latin typeface="Raleway Bold"/>
              <a:ea typeface="Raleway Bold"/>
              <a:cs typeface="Raleway Bold"/>
              <a:sym typeface="Raleway Bold"/>
            </a:endParaRPr>
          </a:p>
          <a:p>
            <a:pPr algn="just">
              <a:lnSpc>
                <a:spcPts val="3919"/>
              </a:lnSpc>
            </a:pPr>
            <a:r>
              <a:rPr lang="en-US" sz="2799">
                <a:solidFill>
                  <a:srgbClr val="804F3B"/>
                </a:solidFill>
                <a:latin typeface="Raleway"/>
                <a:ea typeface="Raleway"/>
                <a:cs typeface="Raleway"/>
                <a:sym typeface="Raleway"/>
              </a:rPr>
              <a:t>Uses </a:t>
            </a:r>
            <a:r>
              <a:rPr lang="en-US" sz="2799" b="1">
                <a:solidFill>
                  <a:srgbClr val="804F3B"/>
                </a:solidFill>
                <a:latin typeface="Raleway Bold"/>
                <a:ea typeface="Raleway Bold"/>
                <a:cs typeface="Raleway Bold"/>
                <a:sym typeface="Raleway Bold"/>
              </a:rPr>
              <a:t>Long Range Radio</a:t>
            </a:r>
            <a:r>
              <a:rPr lang="en-US" sz="2799">
                <a:solidFill>
                  <a:srgbClr val="804F3B"/>
                </a:solidFill>
                <a:latin typeface="Raleway"/>
                <a:ea typeface="Raleway"/>
                <a:cs typeface="Raleway"/>
                <a:sym typeface="Raleway"/>
              </a:rPr>
              <a:t> to achieve long distances.</a:t>
            </a:r>
          </a:p>
          <a:p>
            <a:pPr algn="just">
              <a:lnSpc>
                <a:spcPts val="3919"/>
              </a:lnSpc>
            </a:pPr>
            <a:r>
              <a:rPr lang="en-US" sz="2799">
                <a:solidFill>
                  <a:srgbClr val="804F3B"/>
                </a:solidFill>
                <a:latin typeface="Raleway"/>
                <a:ea typeface="Raleway"/>
                <a:cs typeface="Raleway"/>
                <a:sym typeface="Raleway"/>
              </a:rPr>
              <a:t>Standard automotive communication protocols, </a:t>
            </a:r>
            <a:r>
              <a:rPr lang="en-US" sz="2799" b="1">
                <a:solidFill>
                  <a:srgbClr val="804F3B"/>
                </a:solidFill>
                <a:latin typeface="Raleway Bold"/>
                <a:ea typeface="Raleway Bold"/>
                <a:cs typeface="Raleway Bold"/>
                <a:sym typeface="Raleway Bold"/>
              </a:rPr>
              <a:t>resistant to noise and interference.</a:t>
            </a:r>
          </a:p>
          <a:p>
            <a:pPr algn="just">
              <a:lnSpc>
                <a:spcPts val="3919"/>
              </a:lnSpc>
            </a:pPr>
            <a:r>
              <a:rPr lang="en-US" sz="2799">
                <a:solidFill>
                  <a:srgbClr val="804F3B"/>
                </a:solidFill>
                <a:latin typeface="Raleway"/>
                <a:ea typeface="Raleway"/>
                <a:cs typeface="Raleway"/>
                <a:sym typeface="Raleway"/>
              </a:rPr>
              <a:t>Programming paradigms guarantee </a:t>
            </a:r>
            <a:r>
              <a:rPr lang="en-US" sz="2799" b="1">
                <a:solidFill>
                  <a:srgbClr val="804F3B"/>
                </a:solidFill>
                <a:latin typeface="Raleway Bold"/>
                <a:ea typeface="Raleway Bold"/>
                <a:cs typeface="Raleway Bold"/>
                <a:sym typeface="Raleway Bold"/>
              </a:rPr>
              <a:t>high refresh rate</a:t>
            </a:r>
            <a:r>
              <a:rPr lang="en-US" sz="2799">
                <a:solidFill>
                  <a:srgbClr val="804F3B"/>
                </a:solidFill>
                <a:latin typeface="Raleway"/>
                <a:ea typeface="Raleway"/>
                <a:cs typeface="Raleway"/>
                <a:sym typeface="Raleway"/>
              </a:rPr>
              <a:t>.</a:t>
            </a:r>
          </a:p>
          <a:p>
            <a:pPr algn="just">
              <a:lnSpc>
                <a:spcPts val="3919"/>
              </a:lnSpc>
            </a:pPr>
            <a:r>
              <a:rPr lang="en-US" sz="2799" b="1">
                <a:solidFill>
                  <a:srgbClr val="804F3B"/>
                </a:solidFill>
                <a:latin typeface="Raleway Bold"/>
                <a:ea typeface="Raleway Bold"/>
                <a:cs typeface="Raleway Bold"/>
                <a:sym typeface="Raleway Bold"/>
              </a:rPr>
              <a:t>Plug-and-play</a:t>
            </a:r>
            <a:r>
              <a:rPr lang="en-US" sz="2799">
                <a:solidFill>
                  <a:srgbClr val="804F3B"/>
                </a:solidFill>
                <a:latin typeface="Raleway"/>
                <a:ea typeface="Raleway"/>
                <a:cs typeface="Raleway"/>
                <a:sym typeface="Raleway"/>
              </a:rPr>
              <a:t> design, easy maintanance.</a:t>
            </a:r>
          </a:p>
          <a:p>
            <a:pPr algn="just">
              <a:lnSpc>
                <a:spcPts val="3919"/>
              </a:lnSpc>
              <a:spcBef>
                <a:spcPct val="0"/>
              </a:spcBef>
            </a:pPr>
            <a:r>
              <a:rPr lang="en-US" sz="2799">
                <a:solidFill>
                  <a:srgbClr val="804F3B"/>
                </a:solidFill>
                <a:latin typeface="Raleway"/>
                <a:ea typeface="Raleway"/>
                <a:cs typeface="Raleway"/>
                <a:sym typeface="Raleway"/>
              </a:rPr>
              <a:t>Reduced cost due to not depending on infrastructures like </a:t>
            </a:r>
            <a:r>
              <a:rPr lang="en-US" sz="2799" b="1">
                <a:solidFill>
                  <a:srgbClr val="804F3B"/>
                </a:solidFill>
                <a:latin typeface="Raleway Bold"/>
                <a:ea typeface="Raleway Bold"/>
                <a:cs typeface="Raleway Bold"/>
                <a:sym typeface="Raleway Bold"/>
              </a:rPr>
              <a:t>The Things Network.</a:t>
            </a:r>
          </a:p>
        </p:txBody>
      </p:sp>
      <p:sp>
        <p:nvSpPr>
          <p:cNvPr id="9" name="TextBox 9"/>
          <p:cNvSpPr txBox="1"/>
          <p:nvPr/>
        </p:nvSpPr>
        <p:spPr>
          <a:xfrm>
            <a:off x="1028700" y="6559093"/>
            <a:ext cx="15635960" cy="2967355"/>
          </a:xfrm>
          <a:prstGeom prst="rect">
            <a:avLst/>
          </a:prstGeom>
        </p:spPr>
        <p:txBody>
          <a:bodyPr lIns="0" tIns="0" rIns="0" bIns="0" rtlCol="0" anchor="t">
            <a:spAutoFit/>
          </a:bodyPr>
          <a:lstStyle/>
          <a:p>
            <a:pPr algn="ctr">
              <a:lnSpc>
                <a:spcPts val="3919"/>
              </a:lnSpc>
            </a:pPr>
            <a:r>
              <a:rPr lang="en-US" sz="2799" b="1">
                <a:solidFill>
                  <a:srgbClr val="804F3B"/>
                </a:solidFill>
                <a:latin typeface="Raleway Bold"/>
                <a:ea typeface="Raleway Bold"/>
                <a:cs typeface="Raleway Bold"/>
                <a:sym typeface="Raleway Bold"/>
              </a:rPr>
              <a:t>Disadvantages:</a:t>
            </a:r>
          </a:p>
          <a:p>
            <a:pPr algn="just">
              <a:lnSpc>
                <a:spcPts val="3919"/>
              </a:lnSpc>
            </a:pPr>
            <a:endParaRPr lang="en-US" sz="2799" b="1">
              <a:solidFill>
                <a:srgbClr val="804F3B"/>
              </a:solidFill>
              <a:latin typeface="Raleway Bold"/>
              <a:ea typeface="Raleway Bold"/>
              <a:cs typeface="Raleway Bold"/>
              <a:sym typeface="Raleway Bold"/>
            </a:endParaRPr>
          </a:p>
          <a:p>
            <a:pPr algn="just">
              <a:lnSpc>
                <a:spcPts val="3919"/>
              </a:lnSpc>
            </a:pPr>
            <a:r>
              <a:rPr lang="en-US" sz="2799">
                <a:solidFill>
                  <a:srgbClr val="804F3B"/>
                </a:solidFill>
                <a:latin typeface="Raleway"/>
                <a:ea typeface="Raleway"/>
                <a:cs typeface="Raleway"/>
                <a:sym typeface="Raleway"/>
              </a:rPr>
              <a:t>Small packet size due to</a:t>
            </a:r>
            <a:r>
              <a:rPr lang="en-US" sz="2799" b="1">
                <a:solidFill>
                  <a:srgbClr val="804F3B"/>
                </a:solidFill>
                <a:latin typeface="Raleway Bold"/>
                <a:ea typeface="Raleway Bold"/>
                <a:cs typeface="Raleway Bold"/>
                <a:sym typeface="Raleway Bold"/>
              </a:rPr>
              <a:t> Radio limitation</a:t>
            </a:r>
            <a:r>
              <a:rPr lang="en-US" sz="2799">
                <a:solidFill>
                  <a:srgbClr val="804F3B"/>
                </a:solidFill>
                <a:latin typeface="Raleway"/>
                <a:ea typeface="Raleway"/>
                <a:cs typeface="Raleway"/>
                <a:sym typeface="Raleway"/>
              </a:rPr>
              <a:t>.</a:t>
            </a:r>
          </a:p>
          <a:p>
            <a:pPr algn="just">
              <a:lnSpc>
                <a:spcPts val="3919"/>
              </a:lnSpc>
            </a:pPr>
            <a:r>
              <a:rPr lang="en-US" sz="2799">
                <a:solidFill>
                  <a:srgbClr val="804F3B"/>
                </a:solidFill>
                <a:latin typeface="Raleway"/>
                <a:ea typeface="Raleway"/>
                <a:cs typeface="Raleway"/>
                <a:sym typeface="Raleway"/>
              </a:rPr>
              <a:t>Low Duty Cycle due to </a:t>
            </a:r>
            <a:r>
              <a:rPr lang="en-US" sz="2799" b="1">
                <a:solidFill>
                  <a:srgbClr val="804F3B"/>
                </a:solidFill>
                <a:latin typeface="Raleway Bold"/>
                <a:ea typeface="Raleway Bold"/>
                <a:cs typeface="Raleway Bold"/>
                <a:sym typeface="Raleway Bold"/>
              </a:rPr>
              <a:t>Radio regulations</a:t>
            </a:r>
            <a:r>
              <a:rPr lang="en-US" sz="2799">
                <a:solidFill>
                  <a:srgbClr val="804F3B"/>
                </a:solidFill>
                <a:latin typeface="Raleway"/>
                <a:ea typeface="Raleway"/>
                <a:cs typeface="Raleway"/>
                <a:sym typeface="Raleway"/>
              </a:rPr>
              <a:t>.</a:t>
            </a:r>
          </a:p>
          <a:p>
            <a:pPr algn="just">
              <a:lnSpc>
                <a:spcPts val="3919"/>
              </a:lnSpc>
              <a:spcBef>
                <a:spcPct val="0"/>
              </a:spcBef>
            </a:pPr>
            <a:r>
              <a:rPr lang="en-US" sz="2799">
                <a:solidFill>
                  <a:srgbClr val="804F3B"/>
                </a:solidFill>
                <a:latin typeface="Raleway"/>
                <a:ea typeface="Raleway"/>
                <a:cs typeface="Raleway"/>
                <a:sym typeface="Raleway"/>
              </a:rPr>
              <a:t>Algorithms used to achieve long distances are </a:t>
            </a:r>
            <a:r>
              <a:rPr lang="en-US" sz="2799" b="1">
                <a:solidFill>
                  <a:srgbClr val="804F3B"/>
                </a:solidFill>
                <a:latin typeface="Raleway Bold"/>
                <a:ea typeface="Raleway Bold"/>
                <a:cs typeface="Raleway Bold"/>
                <a:sym typeface="Raleway Bold"/>
              </a:rPr>
              <a:t>unreliable</a:t>
            </a:r>
            <a:r>
              <a:rPr lang="en-US" sz="2799">
                <a:solidFill>
                  <a:srgbClr val="804F3B"/>
                </a:solidFill>
                <a:latin typeface="Raleway"/>
                <a:ea typeface="Raleway"/>
                <a:cs typeface="Raleway"/>
                <a:sym typeface="Raleway"/>
              </a:rPr>
              <a:t> for distances greater than 1km.</a:t>
            </a:r>
          </a:p>
          <a:p>
            <a:pPr algn="ctr">
              <a:lnSpc>
                <a:spcPts val="3919"/>
              </a:lnSpc>
              <a:spcBef>
                <a:spcPct val="0"/>
              </a:spcBef>
            </a:pPr>
            <a:endParaRPr lang="en-US" sz="2799">
              <a:solidFill>
                <a:srgbClr val="804F3B"/>
              </a:solidFill>
              <a:latin typeface="Raleway"/>
              <a:ea typeface="Raleway"/>
              <a:cs typeface="Raleway"/>
              <a:sym typeface="Raleway"/>
            </a:endParaRPr>
          </a:p>
        </p:txBody>
      </p:sp>
      <p:sp>
        <p:nvSpPr>
          <p:cNvPr id="10" name="TextBox 10"/>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a:solidFill>
                  <a:srgbClr val="804F3B"/>
                </a:solidFill>
                <a:latin typeface="Raleway"/>
                <a:ea typeface="Raleway"/>
                <a:cs typeface="Raleway"/>
                <a:sym typeface="Raleway"/>
              </a:rPr>
              <a:t>27 June 2025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txBody>
            <a:bodyPr/>
            <a:lstStyle/>
            <a:p>
              <a:endParaRPr lang="ro-RO"/>
            </a:p>
          </p:txBody>
        </p:sp>
      </p:grpSp>
      <p:sp>
        <p:nvSpPr>
          <p:cNvPr id="5" name="Freeform 5"/>
          <p:cNvSpPr/>
          <p:nvPr/>
        </p:nvSpPr>
        <p:spPr>
          <a:xfrm>
            <a:off x="1028700" y="589625"/>
            <a:ext cx="1812525" cy="1831929"/>
          </a:xfrm>
          <a:custGeom>
            <a:avLst/>
            <a:gdLst/>
            <a:ahLst/>
            <a:cxnLst/>
            <a:rect l="l" t="t" r="r" b="b"/>
            <a:pathLst>
              <a:path w="1812525" h="1831929">
                <a:moveTo>
                  <a:pt x="0" y="0"/>
                </a:moveTo>
                <a:lnTo>
                  <a:pt x="1812525" y="0"/>
                </a:lnTo>
                <a:lnTo>
                  <a:pt x="1812525" y="1831930"/>
                </a:lnTo>
                <a:lnTo>
                  <a:pt x="0" y="1831930"/>
                </a:lnTo>
                <a:lnTo>
                  <a:pt x="0" y="0"/>
                </a:lnTo>
                <a:close/>
              </a:path>
            </a:pathLst>
          </a:custGeom>
          <a:blipFill>
            <a:blip r:embed="rId2"/>
            <a:stretch>
              <a:fillRect l="-13965" r="-13965"/>
            </a:stretch>
          </a:blipFill>
        </p:spPr>
        <p:txBody>
          <a:bodyPr/>
          <a:lstStyle/>
          <a:p>
            <a:endParaRPr lang="ro-RO"/>
          </a:p>
        </p:txBody>
      </p:sp>
      <p:sp>
        <p:nvSpPr>
          <p:cNvPr id="6" name="Freeform 6"/>
          <p:cNvSpPr/>
          <p:nvPr/>
        </p:nvSpPr>
        <p:spPr>
          <a:xfrm>
            <a:off x="2700996" y="2649273"/>
            <a:ext cx="7375101" cy="7252410"/>
          </a:xfrm>
          <a:custGeom>
            <a:avLst/>
            <a:gdLst/>
            <a:ahLst/>
            <a:cxnLst/>
            <a:rect l="l" t="t" r="r" b="b"/>
            <a:pathLst>
              <a:path w="7375101" h="7252410">
                <a:moveTo>
                  <a:pt x="0" y="0"/>
                </a:moveTo>
                <a:lnTo>
                  <a:pt x="7375101" y="0"/>
                </a:lnTo>
                <a:lnTo>
                  <a:pt x="7375101" y="7252409"/>
                </a:lnTo>
                <a:lnTo>
                  <a:pt x="0" y="7252409"/>
                </a:lnTo>
                <a:lnTo>
                  <a:pt x="0" y="0"/>
                </a:lnTo>
                <a:close/>
              </a:path>
            </a:pathLst>
          </a:custGeom>
          <a:blipFill>
            <a:blip r:embed="rId3"/>
            <a:stretch>
              <a:fillRect/>
            </a:stretch>
          </a:blipFill>
        </p:spPr>
        <p:txBody>
          <a:bodyPr/>
          <a:lstStyle/>
          <a:p>
            <a:endParaRPr lang="ro-RO"/>
          </a:p>
        </p:txBody>
      </p:sp>
      <p:sp>
        <p:nvSpPr>
          <p:cNvPr id="7" name="TextBox 7"/>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ea typeface="Raleway"/>
                <a:cs typeface="Raleway"/>
                <a:sym typeface="Raleway"/>
              </a:rPr>
              <a:t>6</a:t>
            </a:r>
          </a:p>
        </p:txBody>
      </p:sp>
      <p:sp>
        <p:nvSpPr>
          <p:cNvPr id="8" name="TextBox 8"/>
          <p:cNvSpPr txBox="1"/>
          <p:nvPr/>
        </p:nvSpPr>
        <p:spPr>
          <a:xfrm>
            <a:off x="4564967" y="465800"/>
            <a:ext cx="9836445" cy="1901192"/>
          </a:xfrm>
          <a:prstGeom prst="rect">
            <a:avLst/>
          </a:prstGeom>
        </p:spPr>
        <p:txBody>
          <a:bodyPr lIns="0" tIns="0" rIns="0" bIns="0" rtlCol="0" anchor="t">
            <a:spAutoFit/>
          </a:bodyPr>
          <a:lstStyle/>
          <a:p>
            <a:pPr algn="ctr">
              <a:lnSpc>
                <a:spcPts val="9099"/>
              </a:lnSpc>
              <a:spcBef>
                <a:spcPct val="0"/>
              </a:spcBef>
            </a:pPr>
            <a:r>
              <a:rPr lang="en-US" sz="6499" b="1">
                <a:solidFill>
                  <a:srgbClr val="804F3B"/>
                </a:solidFill>
                <a:latin typeface="Raleway Bold"/>
                <a:ea typeface="Raleway Bold"/>
                <a:cs typeface="Raleway Bold"/>
                <a:sym typeface="Raleway Bold"/>
              </a:rPr>
              <a:t>Proposed solution</a:t>
            </a:r>
          </a:p>
          <a:p>
            <a:pPr algn="ctr">
              <a:lnSpc>
                <a:spcPts val="6019"/>
              </a:lnSpc>
              <a:spcBef>
                <a:spcPct val="0"/>
              </a:spcBef>
            </a:pPr>
            <a:r>
              <a:rPr lang="en-US" sz="4299" b="1">
                <a:solidFill>
                  <a:srgbClr val="804F3B"/>
                </a:solidFill>
                <a:latin typeface="Raleway Bold"/>
                <a:ea typeface="Raleway Bold"/>
                <a:cs typeface="Raleway Bold"/>
                <a:sym typeface="Raleway Bold"/>
              </a:rPr>
              <a:t>Conceptual Architecture</a:t>
            </a:r>
          </a:p>
        </p:txBody>
      </p:sp>
      <p:sp>
        <p:nvSpPr>
          <p:cNvPr id="9" name="TextBox 9"/>
          <p:cNvSpPr txBox="1"/>
          <p:nvPr/>
        </p:nvSpPr>
        <p:spPr>
          <a:xfrm>
            <a:off x="10847622" y="5442481"/>
            <a:ext cx="5509516" cy="1481455"/>
          </a:xfrm>
          <a:prstGeom prst="rect">
            <a:avLst/>
          </a:prstGeom>
        </p:spPr>
        <p:txBody>
          <a:bodyPr lIns="0" tIns="0" rIns="0" bIns="0" rtlCol="0" anchor="t">
            <a:spAutoFit/>
          </a:bodyPr>
          <a:lstStyle/>
          <a:p>
            <a:pPr algn="ctr">
              <a:lnSpc>
                <a:spcPts val="3919"/>
              </a:lnSpc>
              <a:spcBef>
                <a:spcPct val="0"/>
              </a:spcBef>
            </a:pPr>
            <a:r>
              <a:rPr lang="en-US" sz="2799" b="1">
                <a:solidFill>
                  <a:srgbClr val="804F3B"/>
                </a:solidFill>
                <a:latin typeface="Raleway Bold"/>
                <a:ea typeface="Raleway Bold"/>
                <a:cs typeface="Raleway Bold"/>
                <a:sym typeface="Raleway Bold"/>
              </a:rPr>
              <a:t>Figure 4: Conceptual Architecture of ART TU E17's telemetry system</a:t>
            </a:r>
          </a:p>
        </p:txBody>
      </p:sp>
      <p:sp>
        <p:nvSpPr>
          <p:cNvPr id="10" name="TextBox 10"/>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a:solidFill>
                  <a:srgbClr val="804F3B"/>
                </a:solidFill>
                <a:latin typeface="Raleway"/>
                <a:ea typeface="Raleway"/>
                <a:cs typeface="Raleway"/>
                <a:sym typeface="Raleway"/>
              </a:rPr>
              <a:t>27 June 2025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txBody>
            <a:bodyPr/>
            <a:lstStyle/>
            <a:p>
              <a:endParaRPr lang="ro-RO"/>
            </a:p>
          </p:txBody>
        </p:sp>
      </p:grpSp>
      <p:sp>
        <p:nvSpPr>
          <p:cNvPr id="5" name="Freeform 5"/>
          <p:cNvSpPr/>
          <p:nvPr/>
        </p:nvSpPr>
        <p:spPr>
          <a:xfrm>
            <a:off x="1028700" y="589625"/>
            <a:ext cx="1812525" cy="1831929"/>
          </a:xfrm>
          <a:custGeom>
            <a:avLst/>
            <a:gdLst/>
            <a:ahLst/>
            <a:cxnLst/>
            <a:rect l="l" t="t" r="r" b="b"/>
            <a:pathLst>
              <a:path w="1812525" h="1831929">
                <a:moveTo>
                  <a:pt x="0" y="0"/>
                </a:moveTo>
                <a:lnTo>
                  <a:pt x="1812525" y="0"/>
                </a:lnTo>
                <a:lnTo>
                  <a:pt x="1812525" y="1831930"/>
                </a:lnTo>
                <a:lnTo>
                  <a:pt x="0" y="1831930"/>
                </a:lnTo>
                <a:lnTo>
                  <a:pt x="0" y="0"/>
                </a:lnTo>
                <a:close/>
              </a:path>
            </a:pathLst>
          </a:custGeom>
          <a:blipFill>
            <a:blip r:embed="rId2"/>
            <a:stretch>
              <a:fillRect l="-13965" r="-13965"/>
            </a:stretch>
          </a:blipFill>
        </p:spPr>
        <p:txBody>
          <a:bodyPr/>
          <a:lstStyle/>
          <a:p>
            <a:endParaRPr lang="ro-RO"/>
          </a:p>
        </p:txBody>
      </p:sp>
      <p:sp>
        <p:nvSpPr>
          <p:cNvPr id="6" name="Freeform 6"/>
          <p:cNvSpPr/>
          <p:nvPr/>
        </p:nvSpPr>
        <p:spPr>
          <a:xfrm>
            <a:off x="10836227" y="2626500"/>
            <a:ext cx="5575722" cy="3128992"/>
          </a:xfrm>
          <a:custGeom>
            <a:avLst/>
            <a:gdLst/>
            <a:ahLst/>
            <a:cxnLst/>
            <a:rect l="l" t="t" r="r" b="b"/>
            <a:pathLst>
              <a:path w="5575722" h="3128992">
                <a:moveTo>
                  <a:pt x="0" y="0"/>
                </a:moveTo>
                <a:lnTo>
                  <a:pt x="5575722" y="0"/>
                </a:lnTo>
                <a:lnTo>
                  <a:pt x="5575722" y="3128992"/>
                </a:lnTo>
                <a:lnTo>
                  <a:pt x="0" y="3128992"/>
                </a:lnTo>
                <a:lnTo>
                  <a:pt x="0" y="0"/>
                </a:lnTo>
                <a:close/>
              </a:path>
            </a:pathLst>
          </a:custGeom>
          <a:blipFill>
            <a:blip r:embed="rId3"/>
            <a:stretch>
              <a:fillRect/>
            </a:stretch>
          </a:blipFill>
        </p:spPr>
        <p:txBody>
          <a:bodyPr/>
          <a:lstStyle/>
          <a:p>
            <a:endParaRPr lang="ro-RO"/>
          </a:p>
        </p:txBody>
      </p:sp>
      <p:sp>
        <p:nvSpPr>
          <p:cNvPr id="7" name="Freeform 7"/>
          <p:cNvSpPr/>
          <p:nvPr/>
        </p:nvSpPr>
        <p:spPr>
          <a:xfrm>
            <a:off x="1449187" y="2761806"/>
            <a:ext cx="4655919" cy="2858381"/>
          </a:xfrm>
          <a:custGeom>
            <a:avLst/>
            <a:gdLst/>
            <a:ahLst/>
            <a:cxnLst/>
            <a:rect l="l" t="t" r="r" b="b"/>
            <a:pathLst>
              <a:path w="4655919" h="2858381">
                <a:moveTo>
                  <a:pt x="0" y="0"/>
                </a:moveTo>
                <a:lnTo>
                  <a:pt x="4655919" y="0"/>
                </a:lnTo>
                <a:lnTo>
                  <a:pt x="4655919" y="2858380"/>
                </a:lnTo>
                <a:lnTo>
                  <a:pt x="0" y="2858380"/>
                </a:lnTo>
                <a:lnTo>
                  <a:pt x="0" y="0"/>
                </a:lnTo>
                <a:close/>
              </a:path>
            </a:pathLst>
          </a:custGeom>
          <a:blipFill>
            <a:blip r:embed="rId4"/>
            <a:stretch>
              <a:fillRect/>
            </a:stretch>
          </a:blipFill>
        </p:spPr>
        <p:txBody>
          <a:bodyPr/>
          <a:lstStyle/>
          <a:p>
            <a:endParaRPr lang="ro-RO"/>
          </a:p>
        </p:txBody>
      </p:sp>
      <p:sp>
        <p:nvSpPr>
          <p:cNvPr id="8" name="Freeform 8"/>
          <p:cNvSpPr/>
          <p:nvPr/>
        </p:nvSpPr>
        <p:spPr>
          <a:xfrm>
            <a:off x="7283119" y="6496486"/>
            <a:ext cx="2805836" cy="2859112"/>
          </a:xfrm>
          <a:custGeom>
            <a:avLst/>
            <a:gdLst/>
            <a:ahLst/>
            <a:cxnLst/>
            <a:rect l="l" t="t" r="r" b="b"/>
            <a:pathLst>
              <a:path w="2805836" h="2859112">
                <a:moveTo>
                  <a:pt x="0" y="0"/>
                </a:moveTo>
                <a:lnTo>
                  <a:pt x="2805836" y="0"/>
                </a:lnTo>
                <a:lnTo>
                  <a:pt x="2805836" y="2859112"/>
                </a:lnTo>
                <a:lnTo>
                  <a:pt x="0" y="2859112"/>
                </a:lnTo>
                <a:lnTo>
                  <a:pt x="0" y="0"/>
                </a:lnTo>
                <a:close/>
              </a:path>
            </a:pathLst>
          </a:custGeom>
          <a:blipFill>
            <a:blip r:embed="rId5"/>
            <a:stretch>
              <a:fillRect/>
            </a:stretch>
          </a:blipFill>
        </p:spPr>
        <p:txBody>
          <a:bodyPr/>
          <a:lstStyle/>
          <a:p>
            <a:endParaRPr lang="ro-RO"/>
          </a:p>
        </p:txBody>
      </p:sp>
      <p:sp>
        <p:nvSpPr>
          <p:cNvPr id="9" name="Freeform 9"/>
          <p:cNvSpPr/>
          <p:nvPr/>
        </p:nvSpPr>
        <p:spPr>
          <a:xfrm>
            <a:off x="10489005" y="6075993"/>
            <a:ext cx="5847996" cy="3898664"/>
          </a:xfrm>
          <a:custGeom>
            <a:avLst/>
            <a:gdLst/>
            <a:ahLst/>
            <a:cxnLst/>
            <a:rect l="l" t="t" r="r" b="b"/>
            <a:pathLst>
              <a:path w="5847996" h="3898664">
                <a:moveTo>
                  <a:pt x="0" y="0"/>
                </a:moveTo>
                <a:lnTo>
                  <a:pt x="5847996" y="0"/>
                </a:lnTo>
                <a:lnTo>
                  <a:pt x="5847996" y="3898664"/>
                </a:lnTo>
                <a:lnTo>
                  <a:pt x="0" y="3898664"/>
                </a:lnTo>
                <a:lnTo>
                  <a:pt x="0" y="0"/>
                </a:lnTo>
                <a:close/>
              </a:path>
            </a:pathLst>
          </a:custGeom>
          <a:blipFill>
            <a:blip r:embed="rId6"/>
            <a:stretch>
              <a:fillRect/>
            </a:stretch>
          </a:blipFill>
        </p:spPr>
        <p:txBody>
          <a:bodyPr/>
          <a:lstStyle/>
          <a:p>
            <a:endParaRPr lang="ro-RO"/>
          </a:p>
        </p:txBody>
      </p:sp>
      <p:sp>
        <p:nvSpPr>
          <p:cNvPr id="10" name="Freeform 10"/>
          <p:cNvSpPr/>
          <p:nvPr/>
        </p:nvSpPr>
        <p:spPr>
          <a:xfrm>
            <a:off x="466638" y="6335149"/>
            <a:ext cx="6621017" cy="3380351"/>
          </a:xfrm>
          <a:custGeom>
            <a:avLst/>
            <a:gdLst/>
            <a:ahLst/>
            <a:cxnLst/>
            <a:rect l="l" t="t" r="r" b="b"/>
            <a:pathLst>
              <a:path w="6621017" h="3380351">
                <a:moveTo>
                  <a:pt x="0" y="0"/>
                </a:moveTo>
                <a:lnTo>
                  <a:pt x="6621018" y="0"/>
                </a:lnTo>
                <a:lnTo>
                  <a:pt x="6621018" y="3380351"/>
                </a:lnTo>
                <a:lnTo>
                  <a:pt x="0" y="3380351"/>
                </a:lnTo>
                <a:lnTo>
                  <a:pt x="0" y="0"/>
                </a:lnTo>
                <a:close/>
              </a:path>
            </a:pathLst>
          </a:custGeom>
          <a:blipFill>
            <a:blip r:embed="rId7"/>
            <a:stretch>
              <a:fillRect/>
            </a:stretch>
          </a:blipFill>
        </p:spPr>
        <p:txBody>
          <a:bodyPr/>
          <a:lstStyle/>
          <a:p>
            <a:endParaRPr lang="ro-RO"/>
          </a:p>
        </p:txBody>
      </p:sp>
      <p:sp>
        <p:nvSpPr>
          <p:cNvPr id="11" name="Freeform 11"/>
          <p:cNvSpPr/>
          <p:nvPr/>
        </p:nvSpPr>
        <p:spPr>
          <a:xfrm>
            <a:off x="6793610" y="2875080"/>
            <a:ext cx="4042616" cy="2745106"/>
          </a:xfrm>
          <a:custGeom>
            <a:avLst/>
            <a:gdLst/>
            <a:ahLst/>
            <a:cxnLst/>
            <a:rect l="l" t="t" r="r" b="b"/>
            <a:pathLst>
              <a:path w="4042616" h="2745106">
                <a:moveTo>
                  <a:pt x="0" y="0"/>
                </a:moveTo>
                <a:lnTo>
                  <a:pt x="4042617" y="0"/>
                </a:lnTo>
                <a:lnTo>
                  <a:pt x="4042617" y="2745106"/>
                </a:lnTo>
                <a:lnTo>
                  <a:pt x="0" y="2745106"/>
                </a:lnTo>
                <a:lnTo>
                  <a:pt x="0" y="0"/>
                </a:lnTo>
                <a:close/>
              </a:path>
            </a:pathLst>
          </a:custGeom>
          <a:blipFill>
            <a:blip r:embed="rId8"/>
            <a:stretch>
              <a:fillRect l="-10590" t="-147" r="-10590"/>
            </a:stretch>
          </a:blipFill>
        </p:spPr>
        <p:txBody>
          <a:bodyPr/>
          <a:lstStyle/>
          <a:p>
            <a:endParaRPr lang="ro-RO"/>
          </a:p>
        </p:txBody>
      </p:sp>
      <p:sp>
        <p:nvSpPr>
          <p:cNvPr id="12" name="TextBox 12"/>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ea typeface="Raleway"/>
                <a:cs typeface="Raleway"/>
                <a:sym typeface="Raleway"/>
              </a:rPr>
              <a:t>7</a:t>
            </a:r>
          </a:p>
        </p:txBody>
      </p:sp>
      <p:sp>
        <p:nvSpPr>
          <p:cNvPr id="13" name="TextBox 13"/>
          <p:cNvSpPr txBox="1"/>
          <p:nvPr/>
        </p:nvSpPr>
        <p:spPr>
          <a:xfrm>
            <a:off x="4819360" y="888051"/>
            <a:ext cx="8649280" cy="1111252"/>
          </a:xfrm>
          <a:prstGeom prst="rect">
            <a:avLst/>
          </a:prstGeom>
        </p:spPr>
        <p:txBody>
          <a:bodyPr lIns="0" tIns="0" rIns="0" bIns="0" rtlCol="0" anchor="t">
            <a:spAutoFit/>
          </a:bodyPr>
          <a:lstStyle/>
          <a:p>
            <a:pPr algn="ctr">
              <a:lnSpc>
                <a:spcPts val="9099"/>
              </a:lnSpc>
              <a:spcBef>
                <a:spcPct val="0"/>
              </a:spcBef>
            </a:pPr>
            <a:r>
              <a:rPr lang="en-US" sz="6499" b="1">
                <a:solidFill>
                  <a:srgbClr val="804F3B"/>
                </a:solidFill>
                <a:latin typeface="Raleway Bold"/>
                <a:ea typeface="Raleway Bold"/>
                <a:cs typeface="Raleway Bold"/>
                <a:sym typeface="Raleway Bold"/>
              </a:rPr>
              <a:t>Technology Stack</a:t>
            </a:r>
          </a:p>
        </p:txBody>
      </p:sp>
      <p:sp>
        <p:nvSpPr>
          <p:cNvPr id="14" name="TextBox 14"/>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a:solidFill>
                  <a:srgbClr val="804F3B"/>
                </a:solidFill>
                <a:latin typeface="Raleway"/>
                <a:ea typeface="Raleway"/>
                <a:cs typeface="Raleway"/>
                <a:sym typeface="Raleway"/>
              </a:rPr>
              <a:t>27 June 2025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a:ea typeface="Prata"/>
                <a:cs typeface="Prata"/>
                <a:sym typeface="Prata"/>
              </a:rPr>
              <a:t>2</a:t>
            </a:r>
          </a:p>
        </p:txBody>
      </p:sp>
      <p:grpSp>
        <p:nvGrpSpPr>
          <p:cNvPr id="3" name="Group 3"/>
          <p:cNvGrpSpPr/>
          <p:nvPr/>
        </p:nvGrpSpPr>
        <p:grpSpPr>
          <a:xfrm>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txBody>
            <a:bodyPr/>
            <a:lstStyle/>
            <a:p>
              <a:endParaRPr lang="ro-RO"/>
            </a:p>
          </p:txBody>
        </p:sp>
      </p:grpSp>
      <p:sp>
        <p:nvSpPr>
          <p:cNvPr id="5" name="TextBox 5"/>
          <p:cNvSpPr txBox="1"/>
          <p:nvPr/>
        </p:nvSpPr>
        <p:spPr>
          <a:xfrm>
            <a:off x="16918147" y="9134475"/>
            <a:ext cx="682307" cy="581025"/>
          </a:xfrm>
          <a:prstGeom prst="rect">
            <a:avLst/>
          </a:prstGeom>
        </p:spPr>
        <p:txBody>
          <a:bodyPr lIns="0" tIns="0" rIns="0" bIns="0" rtlCol="0" anchor="t">
            <a:spAutoFit/>
          </a:bodyPr>
          <a:lstStyle/>
          <a:p>
            <a:pPr algn="r">
              <a:lnSpc>
                <a:spcPts val="4800"/>
              </a:lnSpc>
            </a:pPr>
            <a:r>
              <a:rPr lang="en-US" sz="3000">
                <a:solidFill>
                  <a:srgbClr val="804F3B"/>
                </a:solidFill>
                <a:latin typeface="Raleway"/>
                <a:ea typeface="Raleway"/>
                <a:cs typeface="Raleway"/>
                <a:sym typeface="Raleway"/>
              </a:rPr>
              <a:t>8</a:t>
            </a:r>
          </a:p>
        </p:txBody>
      </p:sp>
      <p:sp>
        <p:nvSpPr>
          <p:cNvPr id="6" name="Freeform 6"/>
          <p:cNvSpPr/>
          <p:nvPr/>
        </p:nvSpPr>
        <p:spPr>
          <a:xfrm>
            <a:off x="1028700" y="589625"/>
            <a:ext cx="1812525" cy="1831929"/>
          </a:xfrm>
          <a:custGeom>
            <a:avLst/>
            <a:gdLst/>
            <a:ahLst/>
            <a:cxnLst/>
            <a:rect l="l" t="t" r="r" b="b"/>
            <a:pathLst>
              <a:path w="1812525" h="1831929">
                <a:moveTo>
                  <a:pt x="0" y="0"/>
                </a:moveTo>
                <a:lnTo>
                  <a:pt x="1812525" y="0"/>
                </a:lnTo>
                <a:lnTo>
                  <a:pt x="1812525" y="1831930"/>
                </a:lnTo>
                <a:lnTo>
                  <a:pt x="0" y="1831930"/>
                </a:lnTo>
                <a:lnTo>
                  <a:pt x="0" y="0"/>
                </a:lnTo>
                <a:close/>
              </a:path>
            </a:pathLst>
          </a:custGeom>
          <a:blipFill>
            <a:blip r:embed="rId2"/>
            <a:stretch>
              <a:fillRect l="-13965" r="-13965"/>
            </a:stretch>
          </a:blipFill>
        </p:spPr>
        <p:txBody>
          <a:bodyPr/>
          <a:lstStyle/>
          <a:p>
            <a:endParaRPr lang="ro-RO"/>
          </a:p>
        </p:txBody>
      </p:sp>
      <p:sp>
        <p:nvSpPr>
          <p:cNvPr id="7" name="TextBox 7"/>
          <p:cNvSpPr txBox="1"/>
          <p:nvPr/>
        </p:nvSpPr>
        <p:spPr>
          <a:xfrm>
            <a:off x="4564967" y="520363"/>
            <a:ext cx="9836445" cy="1901192"/>
          </a:xfrm>
          <a:prstGeom prst="rect">
            <a:avLst/>
          </a:prstGeom>
        </p:spPr>
        <p:txBody>
          <a:bodyPr lIns="0" tIns="0" rIns="0" bIns="0" rtlCol="0" anchor="t">
            <a:spAutoFit/>
          </a:bodyPr>
          <a:lstStyle/>
          <a:p>
            <a:pPr algn="ctr">
              <a:lnSpc>
                <a:spcPts val="9099"/>
              </a:lnSpc>
              <a:spcBef>
                <a:spcPct val="0"/>
              </a:spcBef>
            </a:pPr>
            <a:r>
              <a:rPr lang="en-US" sz="6499" b="1">
                <a:solidFill>
                  <a:srgbClr val="804F3B"/>
                </a:solidFill>
                <a:latin typeface="Raleway Bold"/>
                <a:ea typeface="Raleway Bold"/>
                <a:cs typeface="Raleway Bold"/>
                <a:sym typeface="Raleway Bold"/>
              </a:rPr>
              <a:t>Proposed solution</a:t>
            </a:r>
          </a:p>
          <a:p>
            <a:pPr algn="ctr">
              <a:lnSpc>
                <a:spcPts val="6019"/>
              </a:lnSpc>
              <a:spcBef>
                <a:spcPct val="0"/>
              </a:spcBef>
            </a:pPr>
            <a:r>
              <a:rPr lang="en-US" sz="4299" b="1">
                <a:solidFill>
                  <a:srgbClr val="804F3B"/>
                </a:solidFill>
                <a:latin typeface="Raleway Bold"/>
                <a:ea typeface="Raleway Bold"/>
                <a:cs typeface="Raleway Bold"/>
                <a:sym typeface="Raleway Bold"/>
              </a:rPr>
              <a:t>Tehniques</a:t>
            </a:r>
          </a:p>
        </p:txBody>
      </p:sp>
      <p:sp>
        <p:nvSpPr>
          <p:cNvPr id="8" name="TextBox 8"/>
          <p:cNvSpPr txBox="1"/>
          <p:nvPr/>
        </p:nvSpPr>
        <p:spPr>
          <a:xfrm>
            <a:off x="1180338" y="3025140"/>
            <a:ext cx="15065687" cy="6461760"/>
          </a:xfrm>
          <a:prstGeom prst="rect">
            <a:avLst/>
          </a:prstGeom>
        </p:spPr>
        <p:txBody>
          <a:bodyPr lIns="0" tIns="0" rIns="0" bIns="0" rtlCol="0" anchor="t">
            <a:spAutoFit/>
          </a:bodyPr>
          <a:lstStyle/>
          <a:p>
            <a:pPr algn="l">
              <a:lnSpc>
                <a:spcPts val="5759"/>
              </a:lnSpc>
            </a:pPr>
            <a:r>
              <a:rPr lang="en-US" sz="3199" b="1">
                <a:solidFill>
                  <a:srgbClr val="804F3B"/>
                </a:solidFill>
                <a:latin typeface="Raleway Bold"/>
                <a:ea typeface="Raleway Bold"/>
                <a:cs typeface="Raleway Bold"/>
                <a:sym typeface="Raleway Bold"/>
              </a:rPr>
              <a:t>Frequency hopping </a:t>
            </a:r>
            <a:r>
              <a:rPr lang="en-US" sz="3199">
                <a:solidFill>
                  <a:srgbClr val="804F3B"/>
                </a:solidFill>
                <a:latin typeface="Raleway"/>
                <a:ea typeface="Raleway"/>
                <a:cs typeface="Raleway"/>
                <a:sym typeface="Raleway"/>
              </a:rPr>
              <a:t>is used for transmitting a large volume of data in real-time using LoRa, using 7 frequencies, allowing my solution to bypass regulations.</a:t>
            </a:r>
          </a:p>
          <a:p>
            <a:pPr algn="l">
              <a:lnSpc>
                <a:spcPts val="5759"/>
              </a:lnSpc>
            </a:pPr>
            <a:endParaRPr lang="en-US" sz="3199">
              <a:solidFill>
                <a:srgbClr val="804F3B"/>
              </a:solidFill>
              <a:latin typeface="Raleway"/>
              <a:ea typeface="Raleway"/>
              <a:cs typeface="Raleway"/>
              <a:sym typeface="Raleway"/>
            </a:endParaRPr>
          </a:p>
          <a:p>
            <a:pPr algn="l">
              <a:lnSpc>
                <a:spcPts val="5759"/>
              </a:lnSpc>
            </a:pPr>
            <a:r>
              <a:rPr lang="en-US" sz="3199" b="1">
                <a:solidFill>
                  <a:srgbClr val="804F3B"/>
                </a:solidFill>
                <a:latin typeface="Raleway Bold"/>
                <a:ea typeface="Raleway Bold"/>
                <a:cs typeface="Raleway Bold"/>
                <a:sym typeface="Raleway Bold"/>
              </a:rPr>
              <a:t>ISO 15765-2</a:t>
            </a:r>
            <a:r>
              <a:rPr lang="en-US" sz="3199">
                <a:solidFill>
                  <a:srgbClr val="804F3B"/>
                </a:solidFill>
                <a:latin typeface="Raleway"/>
                <a:ea typeface="Raleway"/>
                <a:cs typeface="Raleway"/>
                <a:sym typeface="Raleway"/>
              </a:rPr>
              <a:t> or </a:t>
            </a:r>
            <a:r>
              <a:rPr lang="en-US" sz="3199" b="1">
                <a:solidFill>
                  <a:srgbClr val="804F3B"/>
                </a:solidFill>
                <a:latin typeface="Raleway Bold"/>
                <a:ea typeface="Raleway Bold"/>
                <a:cs typeface="Raleway Bold"/>
                <a:sym typeface="Raleway Bold"/>
              </a:rPr>
              <a:t>ISO-TP </a:t>
            </a:r>
            <a:r>
              <a:rPr lang="en-US" sz="3199">
                <a:solidFill>
                  <a:srgbClr val="804F3B"/>
                </a:solidFill>
                <a:latin typeface="Raleway"/>
                <a:ea typeface="Raleway"/>
                <a:cs typeface="Raleway"/>
                <a:sym typeface="Raleway"/>
              </a:rPr>
              <a:t>is a which allows the sending of data from the ECU to the transmitter in one single message, permitting more data to be sent.</a:t>
            </a:r>
          </a:p>
          <a:p>
            <a:pPr algn="l">
              <a:lnSpc>
                <a:spcPts val="5759"/>
              </a:lnSpc>
            </a:pPr>
            <a:endParaRPr lang="en-US" sz="3199">
              <a:solidFill>
                <a:srgbClr val="804F3B"/>
              </a:solidFill>
              <a:latin typeface="Raleway"/>
              <a:ea typeface="Raleway"/>
              <a:cs typeface="Raleway"/>
              <a:sym typeface="Raleway"/>
            </a:endParaRPr>
          </a:p>
          <a:p>
            <a:pPr algn="l">
              <a:lnSpc>
                <a:spcPts val="5759"/>
              </a:lnSpc>
            </a:pPr>
            <a:r>
              <a:rPr lang="en-US" sz="3199" b="1">
                <a:solidFill>
                  <a:srgbClr val="804F3B"/>
                </a:solidFill>
                <a:latin typeface="Raleway Bold"/>
                <a:ea typeface="Raleway Bold"/>
                <a:cs typeface="Raleway Bold"/>
                <a:sym typeface="Raleway Bold"/>
              </a:rPr>
              <a:t>Fog computing </a:t>
            </a:r>
            <a:r>
              <a:rPr lang="en-US" sz="3199">
                <a:solidFill>
                  <a:srgbClr val="804F3B"/>
                </a:solidFill>
                <a:latin typeface="Raleway"/>
                <a:ea typeface="Raleway"/>
                <a:cs typeface="Raleway"/>
                <a:sym typeface="Raleway"/>
              </a:rPr>
              <a:t>is critical for this system, increasing the refresh rate of the display greatly and providing an extra level of redundancy.</a:t>
            </a:r>
          </a:p>
          <a:p>
            <a:pPr algn="l">
              <a:lnSpc>
                <a:spcPts val="5759"/>
              </a:lnSpc>
            </a:pPr>
            <a:endParaRPr lang="en-US" sz="3199">
              <a:solidFill>
                <a:srgbClr val="804F3B"/>
              </a:solidFill>
              <a:latin typeface="Raleway"/>
              <a:ea typeface="Raleway"/>
              <a:cs typeface="Raleway"/>
              <a:sym typeface="Raleway"/>
            </a:endParaRPr>
          </a:p>
        </p:txBody>
      </p:sp>
      <p:sp>
        <p:nvSpPr>
          <p:cNvPr id="9" name="TextBox 9"/>
          <p:cNvSpPr txBox="1"/>
          <p:nvPr/>
        </p:nvSpPr>
        <p:spPr>
          <a:xfrm rot="5400000">
            <a:off x="16399230" y="1570486"/>
            <a:ext cx="2277949" cy="316230"/>
          </a:xfrm>
          <a:prstGeom prst="rect">
            <a:avLst/>
          </a:prstGeom>
        </p:spPr>
        <p:txBody>
          <a:bodyPr lIns="0" tIns="0" rIns="0" bIns="0" rtlCol="0" anchor="t">
            <a:spAutoFit/>
          </a:bodyPr>
          <a:lstStyle/>
          <a:p>
            <a:pPr algn="l">
              <a:lnSpc>
                <a:spcPts val="2520"/>
              </a:lnSpc>
            </a:pPr>
            <a:r>
              <a:rPr lang="en-US" sz="1800">
                <a:solidFill>
                  <a:srgbClr val="804F3B"/>
                </a:solidFill>
                <a:latin typeface="Raleway"/>
                <a:ea typeface="Raleway"/>
                <a:cs typeface="Raleway"/>
                <a:sym typeface="Raleway"/>
              </a:rPr>
              <a:t>27 June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824</Words>
  <Application>Microsoft Office PowerPoint</Application>
  <PresentationFormat>Custom</PresentationFormat>
  <Paragraphs>125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Raleway</vt:lpstr>
      <vt:lpstr>Prata</vt:lpstr>
      <vt:lpstr>Raleway Bold</vt:lpstr>
      <vt:lpstr>Radley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CSSC 2025 BUN</dc:title>
  <cp:lastModifiedBy>Radu Tompea</cp:lastModifiedBy>
  <cp:revision>2</cp:revision>
  <dcterms:created xsi:type="dcterms:W3CDTF">2006-08-16T00:00:00Z</dcterms:created>
  <dcterms:modified xsi:type="dcterms:W3CDTF">2025-06-27T06:36:14Z</dcterms:modified>
  <dc:identifier>DAGrfpTUpUc</dc:identifier>
</cp:coreProperties>
</file>