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Montserrat" panose="00000500000000000000" pitchFamily="2" charset="0"/>
      <p:regular r:id="rId21"/>
    </p:embeddedFont>
    <p:embeddedFont>
      <p:font typeface="Montserrat Bold" panose="00000800000000000000" charset="0"/>
      <p:regular r:id="rId22"/>
    </p:embeddedFont>
    <p:embeddedFont>
      <p:font typeface="Montserrat Medium" panose="00000600000000000000" pitchFamily="2" charset="0"/>
      <p:regular r:id="rId23"/>
    </p:embeddedFont>
    <p:embeddedFont>
      <p:font typeface="Montserrat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123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4105" y="6329322"/>
            <a:ext cx="5132756" cy="840814"/>
            <a:chOff x="0" y="0"/>
            <a:chExt cx="1351837" cy="221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1837" cy="221449"/>
            </a:xfrm>
            <a:custGeom>
              <a:avLst/>
              <a:gdLst/>
              <a:ahLst/>
              <a:cxnLst/>
              <a:rect l="l" t="t" r="r" b="b"/>
              <a:pathLst>
                <a:path w="1351837" h="221449">
                  <a:moveTo>
                    <a:pt x="76925" y="0"/>
                  </a:moveTo>
                  <a:lnTo>
                    <a:pt x="1274912" y="0"/>
                  </a:lnTo>
                  <a:cubicBezTo>
                    <a:pt x="1295314" y="0"/>
                    <a:pt x="1314880" y="8105"/>
                    <a:pt x="1329306" y="22531"/>
                  </a:cubicBezTo>
                  <a:cubicBezTo>
                    <a:pt x="1343732" y="36957"/>
                    <a:pt x="1351837" y="56523"/>
                    <a:pt x="1351837" y="76925"/>
                  </a:cubicBezTo>
                  <a:lnTo>
                    <a:pt x="1351837" y="144524"/>
                  </a:lnTo>
                  <a:cubicBezTo>
                    <a:pt x="1351837" y="164926"/>
                    <a:pt x="1343732" y="184492"/>
                    <a:pt x="1329306" y="198918"/>
                  </a:cubicBezTo>
                  <a:cubicBezTo>
                    <a:pt x="1314880" y="213344"/>
                    <a:pt x="1295314" y="221449"/>
                    <a:pt x="1274912" y="221449"/>
                  </a:cubicBezTo>
                  <a:lnTo>
                    <a:pt x="76925" y="221449"/>
                  </a:lnTo>
                  <a:cubicBezTo>
                    <a:pt x="56523" y="221449"/>
                    <a:pt x="36957" y="213344"/>
                    <a:pt x="22531" y="198918"/>
                  </a:cubicBezTo>
                  <a:cubicBezTo>
                    <a:pt x="8105" y="184492"/>
                    <a:pt x="0" y="164926"/>
                    <a:pt x="0" y="144524"/>
                  </a:cubicBezTo>
                  <a:lnTo>
                    <a:pt x="0" y="76925"/>
                  </a:lnTo>
                  <a:cubicBezTo>
                    <a:pt x="0" y="56523"/>
                    <a:pt x="8105" y="36957"/>
                    <a:pt x="22531" y="22531"/>
                  </a:cubicBezTo>
                  <a:cubicBezTo>
                    <a:pt x="36957" y="8105"/>
                    <a:pt x="56523" y="0"/>
                    <a:pt x="7692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1837" cy="259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68707" y="1784701"/>
            <a:ext cx="12452287" cy="12452287"/>
          </a:xfrm>
          <a:custGeom>
            <a:avLst/>
            <a:gdLst/>
            <a:ahLst/>
            <a:cxnLst/>
            <a:rect l="l" t="t" r="r" b="b"/>
            <a:pathLst>
              <a:path w="12452287" h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8423170" y="2560036"/>
            <a:ext cx="9543361" cy="7200900"/>
          </a:xfrm>
          <a:custGeom>
            <a:avLst/>
            <a:gdLst/>
            <a:ahLst/>
            <a:cxnLst/>
            <a:rect l="l" t="t" r="r" b="b"/>
            <a:pathLst>
              <a:path w="9543361" h="7200900">
                <a:moveTo>
                  <a:pt x="0" y="0"/>
                </a:moveTo>
                <a:lnTo>
                  <a:pt x="9543361" y="0"/>
                </a:lnTo>
                <a:lnTo>
                  <a:pt x="9543361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grpSp>
        <p:nvGrpSpPr>
          <p:cNvPr id="7" name="Group 7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6381429"/>
            <a:ext cx="483816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 :RADWA ALAA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1222726"/>
            <a:ext cx="10678287" cy="300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2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NTRA TASK </a:t>
            </a:r>
          </a:p>
          <a:p>
            <a:pPr algn="l">
              <a:lnSpc>
                <a:spcPts val="9660"/>
              </a:lnSpc>
            </a:pPr>
            <a:r>
              <a:rPr lang="en-US" sz="69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DOCUMENTATION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64369" y="7170135"/>
            <a:ext cx="2088165" cy="208816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9107" y="2681432"/>
            <a:ext cx="17049785" cy="6071140"/>
          </a:xfrm>
          <a:custGeom>
            <a:avLst/>
            <a:gdLst/>
            <a:ahLst/>
            <a:cxnLst/>
            <a:rect l="l" t="t" r="r" b="b"/>
            <a:pathLst>
              <a:path w="17049785" h="6071140">
                <a:moveTo>
                  <a:pt x="0" y="0"/>
                </a:moveTo>
                <a:lnTo>
                  <a:pt x="17049786" y="0"/>
                </a:lnTo>
                <a:lnTo>
                  <a:pt x="17049786" y="6071140"/>
                </a:lnTo>
                <a:lnTo>
                  <a:pt x="0" y="6071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626694" y="225461"/>
            <a:ext cx="2726105" cy="56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b="1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SNAPSHOT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39436" y="796469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>
            <a:off x="9128509" y="1536951"/>
            <a:ext cx="9159491" cy="7213099"/>
          </a:xfrm>
          <a:custGeom>
            <a:avLst/>
            <a:gdLst/>
            <a:ahLst/>
            <a:cxnLst/>
            <a:rect l="l" t="t" r="r" b="b"/>
            <a:pathLst>
              <a:path w="9159491" h="7213099">
                <a:moveTo>
                  <a:pt x="0" y="0"/>
                </a:moveTo>
                <a:lnTo>
                  <a:pt x="9159491" y="0"/>
                </a:lnTo>
                <a:lnTo>
                  <a:pt x="9159491" y="7213098"/>
                </a:lnTo>
                <a:lnTo>
                  <a:pt x="0" y="721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409928" y="508000"/>
            <a:ext cx="71811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SSIS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4369" y="7170135"/>
            <a:ext cx="2088165" cy="20881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5842" y="2549959"/>
            <a:ext cx="7922041" cy="647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3"/>
              </a:lnSpc>
            </a:pPr>
            <a:r>
              <a:rPr lang="en-US" sz="3295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EXTRACT DATA FROM EXCEL SHHET</a:t>
            </a:r>
          </a:p>
          <a:p>
            <a:pPr algn="l">
              <a:lnSpc>
                <a:spcPts val="4613"/>
              </a:lnSpc>
            </a:pPr>
            <a:endParaRPr lang="en-US" sz="3295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613"/>
              </a:lnSpc>
            </a:pPr>
            <a:r>
              <a:rPr lang="en-US" sz="3295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Creating data types transformation</a:t>
            </a:r>
          </a:p>
          <a:p>
            <a:pPr algn="l">
              <a:lnSpc>
                <a:spcPts val="4613"/>
              </a:lnSpc>
            </a:pPr>
            <a:endParaRPr lang="en-US" sz="3295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613"/>
              </a:lnSpc>
            </a:pPr>
            <a:r>
              <a:rPr lang="en-US" sz="3295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LOAD DATA TO DWH</a:t>
            </a:r>
          </a:p>
          <a:p>
            <a:pPr algn="l">
              <a:lnSpc>
                <a:spcPts val="4613"/>
              </a:lnSpc>
            </a:pPr>
            <a:endParaRPr lang="en-US" sz="3295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613"/>
              </a:lnSpc>
            </a:pPr>
            <a:endParaRPr lang="en-US" sz="3295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613"/>
              </a:lnSpc>
            </a:pPr>
            <a:endParaRPr lang="en-US" sz="3295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5272"/>
              </a:lnSpc>
              <a:spcBef>
                <a:spcPct val="0"/>
              </a:spcBef>
            </a:pPr>
            <a:endParaRPr lang="en-US" sz="3295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062" y="1876532"/>
            <a:ext cx="16296238" cy="8229600"/>
          </a:xfrm>
          <a:custGeom>
            <a:avLst/>
            <a:gdLst/>
            <a:ahLst/>
            <a:cxnLst/>
            <a:rect l="l" t="t" r="r" b="b"/>
            <a:pathLst>
              <a:path w="16296238" h="8229600">
                <a:moveTo>
                  <a:pt x="0" y="0"/>
                </a:moveTo>
                <a:lnTo>
                  <a:pt x="16296238" y="0"/>
                </a:lnTo>
                <a:lnTo>
                  <a:pt x="1629623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0" y="423296"/>
            <a:ext cx="709661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FACT MEASUREMENT SSIS PACKAGE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8673" y="1469926"/>
            <a:ext cx="9493035" cy="6388911"/>
          </a:xfrm>
          <a:custGeom>
            <a:avLst/>
            <a:gdLst/>
            <a:ahLst/>
            <a:cxnLst/>
            <a:rect l="l" t="t" r="r" b="b"/>
            <a:pathLst>
              <a:path w="9493035" h="6388911">
                <a:moveTo>
                  <a:pt x="0" y="0"/>
                </a:moveTo>
                <a:lnTo>
                  <a:pt x="9493035" y="0"/>
                </a:lnTo>
                <a:lnTo>
                  <a:pt x="9493035" y="6388911"/>
                </a:lnTo>
                <a:lnTo>
                  <a:pt x="0" y="638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>
            <a:off x="10110038" y="2446540"/>
            <a:ext cx="8177962" cy="6568273"/>
          </a:xfrm>
          <a:custGeom>
            <a:avLst/>
            <a:gdLst/>
            <a:ahLst/>
            <a:cxnLst/>
            <a:rect l="l" t="t" r="r" b="b"/>
            <a:pathLst>
              <a:path w="8177962" h="6568273">
                <a:moveTo>
                  <a:pt x="0" y="0"/>
                </a:moveTo>
                <a:lnTo>
                  <a:pt x="8177962" y="0"/>
                </a:lnTo>
                <a:lnTo>
                  <a:pt x="8177962" y="6568273"/>
                </a:lnTo>
                <a:lnTo>
                  <a:pt x="0" y="6568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495274" y="1673339"/>
            <a:ext cx="740749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COMPANY DIMENSION SSIS PACKAGE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4739" y="768985"/>
            <a:ext cx="691842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CLUSTER DIMENSION SSIS PACKAGE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5642" y="1525144"/>
            <a:ext cx="8005176" cy="7733156"/>
          </a:xfrm>
          <a:custGeom>
            <a:avLst/>
            <a:gdLst/>
            <a:ahLst/>
            <a:cxnLst/>
            <a:rect l="l" t="t" r="r" b="b"/>
            <a:pathLst>
              <a:path w="8005176" h="7733156">
                <a:moveTo>
                  <a:pt x="0" y="0"/>
                </a:moveTo>
                <a:lnTo>
                  <a:pt x="8005176" y="0"/>
                </a:lnTo>
                <a:lnTo>
                  <a:pt x="8005176" y="7733156"/>
                </a:lnTo>
                <a:lnTo>
                  <a:pt x="0" y="773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755642" y="556895"/>
            <a:ext cx="752053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DATE DIMENSION SSIS PACKAGE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3" y="4898838"/>
            <a:ext cx="4900669" cy="45793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72" y="4975867"/>
            <a:ext cx="4926317" cy="458080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1420788" y="300074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5" name="Freeform 5"/>
          <p:cNvSpPr/>
          <p:nvPr/>
        </p:nvSpPr>
        <p:spPr>
          <a:xfrm>
            <a:off x="10153362" y="4534075"/>
            <a:ext cx="7670567" cy="5752925"/>
          </a:xfrm>
          <a:custGeom>
            <a:avLst/>
            <a:gdLst/>
            <a:ahLst/>
            <a:cxnLst/>
            <a:rect l="l" t="t" r="r" b="b"/>
            <a:pathLst>
              <a:path w="7670567" h="5752925">
                <a:moveTo>
                  <a:pt x="0" y="0"/>
                </a:moveTo>
                <a:lnTo>
                  <a:pt x="7670566" y="0"/>
                </a:lnTo>
                <a:lnTo>
                  <a:pt x="7670566" y="5752925"/>
                </a:lnTo>
                <a:lnTo>
                  <a:pt x="0" y="57529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grpSp>
        <p:nvGrpSpPr>
          <p:cNvPr id="6" name="Group 6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360148" y="520484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62073" y="1548330"/>
            <a:ext cx="695389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BOWER BI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62073" y="2943591"/>
            <a:ext cx="751871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Providing a brief presentation and</a:t>
            </a:r>
          </a:p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dashboard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506" y="2685437"/>
            <a:ext cx="17710988" cy="7261505"/>
          </a:xfrm>
          <a:custGeom>
            <a:avLst/>
            <a:gdLst/>
            <a:ahLst/>
            <a:cxnLst/>
            <a:rect l="l" t="t" r="r" b="b"/>
            <a:pathLst>
              <a:path w="17710988" h="7261505">
                <a:moveTo>
                  <a:pt x="0" y="0"/>
                </a:moveTo>
                <a:lnTo>
                  <a:pt x="17710988" y="0"/>
                </a:lnTo>
                <a:lnTo>
                  <a:pt x="17710988" y="7261504"/>
                </a:lnTo>
                <a:lnTo>
                  <a:pt x="0" y="72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0" y="1235160"/>
            <a:ext cx="752053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MODELING PROCESSES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71420"/>
            <a:ext cx="18288000" cy="8915400"/>
          </a:xfrm>
          <a:custGeom>
            <a:avLst/>
            <a:gdLst/>
            <a:ahLst/>
            <a:cxnLst/>
            <a:rect l="l" t="t" r="r" b="b"/>
            <a:pathLst>
              <a:path w="18288000" h="8915400">
                <a:moveTo>
                  <a:pt x="0" y="0"/>
                </a:moveTo>
                <a:lnTo>
                  <a:pt x="18288000" y="0"/>
                </a:lnTo>
                <a:lnTo>
                  <a:pt x="18288000" y="8915400"/>
                </a:lnTo>
                <a:lnTo>
                  <a:pt x="0" y="891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-798716" y="302545"/>
            <a:ext cx="752053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7612" y="299506"/>
            <a:ext cx="8556388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4565229" y="6991350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53728" y="6894053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14350" y="2069872"/>
            <a:ext cx="15545614" cy="3286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1"/>
              </a:lnSpc>
              <a:spcBef>
                <a:spcPct val="0"/>
              </a:spcBef>
            </a:pPr>
            <a:r>
              <a:rPr lang="en-US" sz="21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WHAT CONTRIBUTES TO INTERNET SERVICE USAGE BEING 60% COMPARED TO VOICE AT 40%?</a:t>
            </a:r>
          </a:p>
          <a:p>
            <a:pPr algn="l">
              <a:lnSpc>
                <a:spcPts val="2941"/>
              </a:lnSpc>
              <a:spcBef>
                <a:spcPct val="0"/>
              </a:spcBef>
            </a:pPr>
            <a:r>
              <a:rPr lang="en-US" sz="21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  <a:p>
            <a:pPr algn="l">
              <a:lnSpc>
                <a:spcPts val="2941"/>
              </a:lnSpc>
              <a:spcBef>
                <a:spcPct val="0"/>
              </a:spcBef>
            </a:pPr>
            <a:r>
              <a:rPr lang="en-US" sz="21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WHAT FACTORS LEAD TO CAIRO'S DOMINANCE IN MEASURES?</a:t>
            </a:r>
          </a:p>
          <a:p>
            <a:pPr algn="l">
              <a:lnSpc>
                <a:spcPts val="2941"/>
              </a:lnSpc>
              <a:spcBef>
                <a:spcPct val="0"/>
              </a:spcBef>
            </a:pPr>
            <a:endParaRPr lang="en-US" sz="2100" b="1">
              <a:solidFill>
                <a:srgbClr val="24508C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l">
              <a:lnSpc>
                <a:spcPts val="2941"/>
              </a:lnSpc>
              <a:spcBef>
                <a:spcPct val="0"/>
              </a:spcBef>
            </a:pPr>
            <a:r>
              <a:rPr lang="en-US" sz="21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WHAT MAKES COMPANY D OUTPERFORM OTHER COMPANIES IN AVERAGE VALUE?</a:t>
            </a:r>
          </a:p>
          <a:p>
            <a:pPr algn="l">
              <a:lnSpc>
                <a:spcPts val="2941"/>
              </a:lnSpc>
              <a:spcBef>
                <a:spcPct val="0"/>
              </a:spcBef>
            </a:pPr>
            <a:endParaRPr lang="en-US" sz="2100" b="1">
              <a:solidFill>
                <a:srgbClr val="24508C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l">
              <a:lnSpc>
                <a:spcPts val="2941"/>
              </a:lnSpc>
              <a:spcBef>
                <a:spcPct val="0"/>
              </a:spcBef>
            </a:pPr>
            <a:r>
              <a:rPr lang="en-US" sz="21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WHAT EXPLAINS THE EQUAL DISTRIBUTION OF CLUSTERS ACROSS APRIL, MAY, AND JUNE? </a:t>
            </a:r>
          </a:p>
          <a:p>
            <a:pPr algn="l">
              <a:lnSpc>
                <a:spcPts val="2941"/>
              </a:lnSpc>
              <a:spcBef>
                <a:spcPct val="0"/>
              </a:spcBef>
            </a:pPr>
            <a:endParaRPr lang="en-US" sz="2100" b="1">
              <a:solidFill>
                <a:srgbClr val="24508C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l">
              <a:lnSpc>
                <a:spcPts val="2941"/>
              </a:lnSpc>
              <a:spcBef>
                <a:spcPct val="0"/>
              </a:spcBef>
            </a:pPr>
            <a:r>
              <a:rPr lang="en-US" sz="21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WHAT CAUSES FAILURE, DOWNLOAD, UPLOAD, AND DROP MEASURES TO REMAIN CONSISTENTLY AT 1368?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5569" y="7036780"/>
            <a:ext cx="433457" cy="433457"/>
          </a:xfrm>
          <a:custGeom>
            <a:avLst/>
            <a:gdLst/>
            <a:ahLst/>
            <a:cxnLst/>
            <a:rect l="l" t="t" r="r" b="b"/>
            <a:pathLst>
              <a:path w="433457" h="433457">
                <a:moveTo>
                  <a:pt x="0" y="0"/>
                </a:moveTo>
                <a:lnTo>
                  <a:pt x="433457" y="0"/>
                </a:lnTo>
                <a:lnTo>
                  <a:pt x="433457" y="433458"/>
                </a:lnTo>
                <a:lnTo>
                  <a:pt x="0" y="433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>
            <a:off x="1625569" y="7505851"/>
            <a:ext cx="433457" cy="433457"/>
          </a:xfrm>
          <a:custGeom>
            <a:avLst/>
            <a:gdLst/>
            <a:ahLst/>
            <a:cxnLst/>
            <a:rect l="l" t="t" r="r" b="b"/>
            <a:pathLst>
              <a:path w="433457" h="433457">
                <a:moveTo>
                  <a:pt x="0" y="0"/>
                </a:moveTo>
                <a:lnTo>
                  <a:pt x="433457" y="0"/>
                </a:lnTo>
                <a:lnTo>
                  <a:pt x="433457" y="433458"/>
                </a:lnTo>
                <a:lnTo>
                  <a:pt x="0" y="433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Freeform 4"/>
          <p:cNvSpPr/>
          <p:nvPr/>
        </p:nvSpPr>
        <p:spPr>
          <a:xfrm>
            <a:off x="8219398" y="2279949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5" name="Freeform 5"/>
          <p:cNvSpPr/>
          <p:nvPr/>
        </p:nvSpPr>
        <p:spPr>
          <a:xfrm>
            <a:off x="9896475" y="1305873"/>
            <a:ext cx="6433259" cy="7675255"/>
          </a:xfrm>
          <a:custGeom>
            <a:avLst/>
            <a:gdLst/>
            <a:ahLst/>
            <a:cxnLst/>
            <a:rect l="l" t="t" r="r" b="b"/>
            <a:pathLst>
              <a:path w="6433259" h="7675255">
                <a:moveTo>
                  <a:pt x="0" y="0"/>
                </a:moveTo>
                <a:lnTo>
                  <a:pt x="6433259" y="0"/>
                </a:lnTo>
                <a:lnTo>
                  <a:pt x="6433259" y="7675254"/>
                </a:lnTo>
                <a:lnTo>
                  <a:pt x="0" y="7675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TextBox 6"/>
          <p:cNvSpPr txBox="1"/>
          <p:nvPr/>
        </p:nvSpPr>
        <p:spPr>
          <a:xfrm>
            <a:off x="1625287" y="1324221"/>
            <a:ext cx="7518713" cy="2016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5569" y="2794581"/>
            <a:ext cx="5047460" cy="201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07670" y="7514688"/>
            <a:ext cx="387350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01116191866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7388" y="7057488"/>
            <a:ext cx="515479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radwa261@gmail.com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944302" y="-1976060"/>
            <a:ext cx="3952120" cy="39521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4583646" y="8214218"/>
            <a:ext cx="9567614" cy="956761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135949" y="8214218"/>
            <a:ext cx="1343160" cy="134316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25287" y="6295144"/>
            <a:ext cx="23107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RADWA ALAA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15863" y="3814124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>
            <a:off x="9935992" y="1748476"/>
            <a:ext cx="7393405" cy="6321361"/>
          </a:xfrm>
          <a:custGeom>
            <a:avLst/>
            <a:gdLst/>
            <a:ahLst/>
            <a:cxnLst/>
            <a:rect l="l" t="t" r="r" b="b"/>
            <a:pathLst>
              <a:path w="7393405" h="6321361">
                <a:moveTo>
                  <a:pt x="0" y="0"/>
                </a:moveTo>
                <a:lnTo>
                  <a:pt x="7393405" y="0"/>
                </a:lnTo>
                <a:lnTo>
                  <a:pt x="7393405" y="6321361"/>
                </a:lnTo>
                <a:lnTo>
                  <a:pt x="0" y="632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919801"/>
            <a:ext cx="588214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4553" y="2574261"/>
            <a:ext cx="7931310" cy="450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a Business Intelligence developer, passionate about data. I would like to share with you my journey through a difficult mission.</a:t>
            </a:r>
          </a:p>
          <a:p>
            <a:pPr algn="just">
              <a:lnSpc>
                <a:spcPts val="3920"/>
              </a:lnSpc>
            </a:pPr>
            <a:endParaRPr lang="en-US" sz="2800" b="1">
              <a:solidFill>
                <a:srgbClr val="24508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>
              <a:lnSpc>
                <a:spcPts val="3920"/>
              </a:lnSpc>
            </a:pPr>
            <a:r>
              <a:rPr lang="en-US" sz="2800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task was to analyze voice and Internet speed data for four companies . </a:t>
            </a:r>
          </a:p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collected from April, June and May 2012.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4369" y="7170135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49200"/>
            <a:ext cx="7974049" cy="4276281"/>
            <a:chOff x="0" y="0"/>
            <a:chExt cx="2100161" cy="11262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161" cy="1126263"/>
            </a:xfrm>
            <a:custGeom>
              <a:avLst/>
              <a:gdLst/>
              <a:ahLst/>
              <a:cxnLst/>
              <a:rect l="l" t="t" r="r" b="b"/>
              <a:pathLst>
                <a:path w="2100161" h="1126263">
                  <a:moveTo>
                    <a:pt x="49515" y="0"/>
                  </a:moveTo>
                  <a:lnTo>
                    <a:pt x="2050646" y="0"/>
                  </a:lnTo>
                  <a:cubicBezTo>
                    <a:pt x="2077992" y="0"/>
                    <a:pt x="2100161" y="22169"/>
                    <a:pt x="2100161" y="49515"/>
                  </a:cubicBezTo>
                  <a:lnTo>
                    <a:pt x="2100161" y="1076748"/>
                  </a:lnTo>
                  <a:cubicBezTo>
                    <a:pt x="2100161" y="1089880"/>
                    <a:pt x="2094944" y="1102475"/>
                    <a:pt x="2085658" y="1111761"/>
                  </a:cubicBezTo>
                  <a:cubicBezTo>
                    <a:pt x="2076372" y="1121047"/>
                    <a:pt x="2063778" y="1126263"/>
                    <a:pt x="2050646" y="1126263"/>
                  </a:cubicBezTo>
                  <a:lnTo>
                    <a:pt x="49515" y="1126263"/>
                  </a:lnTo>
                  <a:cubicBezTo>
                    <a:pt x="36383" y="1126263"/>
                    <a:pt x="23789" y="1121047"/>
                    <a:pt x="14503" y="1111761"/>
                  </a:cubicBezTo>
                  <a:cubicBezTo>
                    <a:pt x="5217" y="1102475"/>
                    <a:pt x="0" y="1089880"/>
                    <a:pt x="0" y="1076748"/>
                  </a:cubicBezTo>
                  <a:lnTo>
                    <a:pt x="0" y="49515"/>
                  </a:lnTo>
                  <a:cubicBezTo>
                    <a:pt x="0" y="36383"/>
                    <a:pt x="5217" y="23789"/>
                    <a:pt x="14503" y="14503"/>
                  </a:cubicBezTo>
                  <a:cubicBezTo>
                    <a:pt x="23789" y="5217"/>
                    <a:pt x="36383" y="0"/>
                    <a:pt x="49515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161" cy="11643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9694581" y="2770934"/>
            <a:ext cx="8157169" cy="6607307"/>
          </a:xfrm>
          <a:custGeom>
            <a:avLst/>
            <a:gdLst/>
            <a:ahLst/>
            <a:cxnLst/>
            <a:rect l="l" t="t" r="r" b="b"/>
            <a:pathLst>
              <a:path w="8157169" h="6607307">
                <a:moveTo>
                  <a:pt x="0" y="0"/>
                </a:moveTo>
                <a:lnTo>
                  <a:pt x="8157170" y="0"/>
                </a:lnTo>
                <a:lnTo>
                  <a:pt x="8157170" y="6607308"/>
                </a:lnTo>
                <a:lnTo>
                  <a:pt x="0" y="6607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STEPS INDEX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470" y="4011401"/>
            <a:ext cx="5028983" cy="306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EXCEL</a:t>
            </a:r>
          </a:p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POWER QUERY</a:t>
            </a:r>
          </a:p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SQL</a:t>
            </a:r>
          </a:p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SSIS</a:t>
            </a:r>
          </a:p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Power bi</a:t>
            </a:r>
          </a:p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• Presentation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360148" y="520484"/>
            <a:ext cx="2088165" cy="208816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39436" y="796469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>
            <a:off x="9128509" y="1536951"/>
            <a:ext cx="9159491" cy="7213099"/>
          </a:xfrm>
          <a:custGeom>
            <a:avLst/>
            <a:gdLst/>
            <a:ahLst/>
            <a:cxnLst/>
            <a:rect l="l" t="t" r="r" b="b"/>
            <a:pathLst>
              <a:path w="9159491" h="7213099">
                <a:moveTo>
                  <a:pt x="0" y="0"/>
                </a:moveTo>
                <a:lnTo>
                  <a:pt x="9159491" y="0"/>
                </a:lnTo>
                <a:lnTo>
                  <a:pt x="9159491" y="7213098"/>
                </a:lnTo>
                <a:lnTo>
                  <a:pt x="0" y="721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409928" y="508000"/>
            <a:ext cx="71811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EXCEL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4369" y="7170135"/>
            <a:ext cx="2088165" cy="20881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5842" y="2540434"/>
            <a:ext cx="8413594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READING THE DATA</a:t>
            </a: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Cleaning Data</a:t>
            </a: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Creating some calculation</a:t>
            </a: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</a:t>
            </a:r>
            <a:r>
              <a:rPr lang="en-US" sz="35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Collect data from the three    months using power query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  <a:endParaRPr lang="en-US" sz="3500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33024"/>
            <a:ext cx="18288000" cy="8853976"/>
          </a:xfrm>
          <a:custGeom>
            <a:avLst/>
            <a:gdLst/>
            <a:ahLst/>
            <a:cxnLst/>
            <a:rect l="l" t="t" r="r" b="b"/>
            <a:pathLst>
              <a:path w="18288000" h="8853976">
                <a:moveTo>
                  <a:pt x="0" y="0"/>
                </a:moveTo>
                <a:lnTo>
                  <a:pt x="18288000" y="0"/>
                </a:lnTo>
                <a:lnTo>
                  <a:pt x="18288000" y="8853976"/>
                </a:lnTo>
                <a:lnTo>
                  <a:pt x="0" y="885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86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272634" y="215943"/>
            <a:ext cx="4908965" cy="56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b="1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SAMPLE OF SHEETS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9638220"/>
          </a:xfrm>
          <a:custGeom>
            <a:avLst/>
            <a:gdLst/>
            <a:ahLst/>
            <a:cxnLst/>
            <a:rect l="l" t="t" r="r" b="b"/>
            <a:pathLst>
              <a:path w="18288000" h="9638220">
                <a:moveTo>
                  <a:pt x="0" y="0"/>
                </a:moveTo>
                <a:lnTo>
                  <a:pt x="18288000" y="0"/>
                </a:lnTo>
                <a:lnTo>
                  <a:pt x="18288000" y="9638220"/>
                </a:lnTo>
                <a:lnTo>
                  <a:pt x="0" y="963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56" b="-756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459936" y="215943"/>
            <a:ext cx="4721664" cy="56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b="1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COLLECTED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39436" y="796469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>
            <a:off x="9128509" y="1536951"/>
            <a:ext cx="9159491" cy="7213099"/>
          </a:xfrm>
          <a:custGeom>
            <a:avLst/>
            <a:gdLst/>
            <a:ahLst/>
            <a:cxnLst/>
            <a:rect l="l" t="t" r="r" b="b"/>
            <a:pathLst>
              <a:path w="9159491" h="7213099">
                <a:moveTo>
                  <a:pt x="0" y="0"/>
                </a:moveTo>
                <a:lnTo>
                  <a:pt x="9159491" y="0"/>
                </a:lnTo>
                <a:lnTo>
                  <a:pt x="9159491" y="7213098"/>
                </a:lnTo>
                <a:lnTo>
                  <a:pt x="0" y="721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409928" y="508000"/>
            <a:ext cx="71811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SQL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4369" y="7170135"/>
            <a:ext cx="2088165" cy="20881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5842" y="2540434"/>
            <a:ext cx="8413594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CREATE A DIMENSIONAL MODELING OF THE DATA</a:t>
            </a:r>
          </a:p>
          <a:p>
            <a:pPr algn="l">
              <a:lnSpc>
                <a:spcPts val="4900"/>
              </a:lnSpc>
            </a:pPr>
            <a:endParaRPr lang="en-US" sz="3500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Create Snapshot</a:t>
            </a:r>
          </a:p>
          <a:p>
            <a:pPr algn="l">
              <a:lnSpc>
                <a:spcPts val="4900"/>
              </a:lnSpc>
            </a:pPr>
            <a:endParaRPr lang="en-US" sz="3500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5600"/>
              </a:lnSpc>
              <a:spcBef>
                <a:spcPct val="0"/>
              </a:spcBef>
            </a:pPr>
            <a:endParaRPr lang="en-US" sz="3500" b="1">
              <a:solidFill>
                <a:srgbClr val="24508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9692640"/>
          </a:xfrm>
          <a:custGeom>
            <a:avLst/>
            <a:gdLst/>
            <a:ahLst/>
            <a:cxnLst/>
            <a:rect l="l" t="t" r="r" b="b"/>
            <a:pathLst>
              <a:path w="18288000" h="9692640">
                <a:moveTo>
                  <a:pt x="0" y="0"/>
                </a:moveTo>
                <a:lnTo>
                  <a:pt x="18288000" y="0"/>
                </a:lnTo>
                <a:lnTo>
                  <a:pt x="18288000" y="9692640"/>
                </a:lnTo>
                <a:lnTo>
                  <a:pt x="0" y="969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3"/>
          <p:cNvSpPr/>
          <p:nvPr/>
        </p:nvSpPr>
        <p:spPr>
          <a:xfrm rot="2322194">
            <a:off x="14251922" y="6229507"/>
            <a:ext cx="2110308" cy="901677"/>
          </a:xfrm>
          <a:custGeom>
            <a:avLst/>
            <a:gdLst/>
            <a:ahLst/>
            <a:cxnLst/>
            <a:rect l="l" t="t" r="r" b="b"/>
            <a:pathLst>
              <a:path w="2110308" h="901677">
                <a:moveTo>
                  <a:pt x="0" y="0"/>
                </a:moveTo>
                <a:lnTo>
                  <a:pt x="2110308" y="0"/>
                </a:lnTo>
                <a:lnTo>
                  <a:pt x="2110308" y="901677"/>
                </a:lnTo>
                <a:lnTo>
                  <a:pt x="0" y="9016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118202" y="215943"/>
            <a:ext cx="3148998" cy="56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b="1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FACT TABLE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430901" y="7305237"/>
            <a:ext cx="2210681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IDENTITY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0910" y="2646863"/>
            <a:ext cx="14777090" cy="7640137"/>
          </a:xfrm>
          <a:custGeom>
            <a:avLst/>
            <a:gdLst/>
            <a:ahLst/>
            <a:cxnLst/>
            <a:rect l="l" t="t" r="r" b="b"/>
            <a:pathLst>
              <a:path w="14777090" h="7640137">
                <a:moveTo>
                  <a:pt x="0" y="0"/>
                </a:moveTo>
                <a:lnTo>
                  <a:pt x="14777090" y="0"/>
                </a:lnTo>
                <a:lnTo>
                  <a:pt x="14777090" y="7640137"/>
                </a:lnTo>
                <a:lnTo>
                  <a:pt x="0" y="7640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5" b="-1375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246960" y="225461"/>
            <a:ext cx="3563040" cy="56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b="1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STAR SCHEMA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6960" y="1334318"/>
            <a:ext cx="11633539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IT ENHANCES ANALYTICAL REPORTING BY</a:t>
            </a:r>
          </a:p>
          <a:p>
            <a:pPr algn="just">
              <a:lnSpc>
                <a:spcPts val="3220"/>
              </a:lnSpc>
            </a:pPr>
            <a:r>
              <a:rPr lang="en-US" sz="23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providing faster query response times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b="1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 easier data navigation due to it ssimplified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Office PowerPoint</Application>
  <PresentationFormat>Custom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Montserrat</vt:lpstr>
      <vt:lpstr>Calibri</vt:lpstr>
      <vt:lpstr>Montserrat Medium</vt:lpstr>
      <vt:lpstr>Montserrat Ultra-Bold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Marketing Plan Presentation</dc:title>
  <cp:lastModifiedBy>radwa192247@fci.bu.edu.eg</cp:lastModifiedBy>
  <cp:revision>2</cp:revision>
  <dcterms:created xsi:type="dcterms:W3CDTF">2006-08-16T00:00:00Z</dcterms:created>
  <dcterms:modified xsi:type="dcterms:W3CDTF">2024-09-25T13:53:57Z</dcterms:modified>
  <dc:identifier>DAGRxKQzQHE</dc:identifier>
</cp:coreProperties>
</file>