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4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16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7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46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5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01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2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5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1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7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6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465" y="206062"/>
            <a:ext cx="8702339" cy="1066798"/>
          </a:xfrm>
        </p:spPr>
        <p:txBody>
          <a:bodyPr>
            <a:noAutofit/>
          </a:bodyPr>
          <a:lstStyle/>
          <a:p>
            <a:r>
              <a:rPr lang="en-US" sz="3200" dirty="0"/>
              <a:t>risk </a:t>
            </a:r>
            <a:r>
              <a:rPr lang="en-US" sz="3200" dirty="0" smtClean="0"/>
              <a:t>assessment Our </a:t>
            </a:r>
            <a:r>
              <a:rPr lang="en-US" sz="3200" dirty="0"/>
              <a:t>Research about the risk assessment for sodic Company:  </a:t>
            </a:r>
            <a:endParaRPr lang="ar-E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67" y="1272861"/>
            <a:ext cx="8689976" cy="491546"/>
          </a:xfrm>
        </p:spPr>
        <p:txBody>
          <a:bodyPr>
            <a:normAutofit/>
          </a:bodyPr>
          <a:lstStyle/>
          <a:p>
            <a:r>
              <a:rPr lang="en-US" dirty="0" smtClean="0"/>
              <a:t>Created by ahmed Yasser  iD:1718021</a:t>
            </a:r>
          </a:p>
          <a:p>
            <a:endParaRPr lang="en-US" dirty="0" smtClean="0"/>
          </a:p>
          <a:p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78" y="1764407"/>
            <a:ext cx="4131519" cy="41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1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59" y="218960"/>
            <a:ext cx="10651343" cy="862865"/>
          </a:xfrm>
        </p:spPr>
        <p:txBody>
          <a:bodyPr/>
          <a:lstStyle/>
          <a:p>
            <a:r>
              <a:rPr lang="en-US" dirty="0"/>
              <a:t>Step7. Risk determination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307" y="1171977"/>
            <a:ext cx="10792495" cy="540912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Factors should be consider in this stage :</a:t>
            </a:r>
            <a:endParaRPr lang="en-US" dirty="0" smtClean="0"/>
          </a:p>
          <a:p>
            <a:pPr algn="l"/>
            <a:r>
              <a:rPr lang="en-US" dirty="0" smtClean="0"/>
              <a:t>1-</a:t>
            </a:r>
            <a:r>
              <a:rPr lang="en-US" dirty="0" smtClean="0"/>
              <a:t>the likelihood output</a:t>
            </a:r>
            <a:endParaRPr lang="en-US" dirty="0"/>
          </a:p>
          <a:p>
            <a:pPr algn="l"/>
            <a:r>
              <a:rPr lang="en-US" dirty="0" smtClean="0"/>
              <a:t>2-</a:t>
            </a:r>
            <a:r>
              <a:rPr lang="en-US" dirty="0" smtClean="0"/>
              <a:t>the </a:t>
            </a:r>
            <a:r>
              <a:rPr lang="en-US" dirty="0"/>
              <a:t>magnitude of the </a:t>
            </a:r>
            <a:r>
              <a:rPr lang="en-US" dirty="0" smtClean="0"/>
              <a:t>risk impact </a:t>
            </a:r>
            <a:endParaRPr lang="en-US" dirty="0"/>
          </a:p>
          <a:p>
            <a:pPr algn="l"/>
            <a:r>
              <a:rPr lang="en-US" dirty="0" smtClean="0"/>
              <a:t>3-</a:t>
            </a:r>
            <a:r>
              <a:rPr lang="en-US" dirty="0" smtClean="0"/>
              <a:t> current security controls</a:t>
            </a:r>
          </a:p>
          <a:p>
            <a:pPr algn="l"/>
            <a:r>
              <a:rPr lang="en-US" dirty="0" smtClean="0"/>
              <a:t>The output we have to know the relation between severity and likelihood to calculate the risk</a:t>
            </a:r>
            <a:endParaRPr lang="en-US" dirty="0"/>
          </a:p>
          <a:p>
            <a:pPr algn="l"/>
            <a:r>
              <a:rPr lang="en-US" dirty="0" smtClean="0"/>
              <a:t>Ex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Risk = likelihood * impact</a:t>
            </a:r>
          </a:p>
          <a:p>
            <a:pPr algn="l"/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(0,1) </a:t>
            </a:r>
            <a:r>
              <a:rPr lang="en-US" dirty="0" smtClean="0"/>
              <a:t>*30,000=3000</a:t>
            </a:r>
            <a:endParaRPr lang="en-US" dirty="0"/>
          </a:p>
          <a:p>
            <a:pPr algn="l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(0,1) *</a:t>
            </a:r>
            <a:r>
              <a:rPr lang="en-US" dirty="0" smtClean="0"/>
              <a:t>100,000=10000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(Most Risky)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4349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5030"/>
            <a:ext cx="10158390" cy="978463"/>
          </a:xfrm>
        </p:spPr>
        <p:txBody>
          <a:bodyPr/>
          <a:lstStyle/>
          <a:p>
            <a:r>
              <a:rPr lang="en-US" dirty="0"/>
              <a:t>Step8. Control Recommendation: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223493"/>
            <a:ext cx="11462198" cy="563450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/>
              <a:t>in this phase we recommend some solutions to make the control system more efficient. 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dirty="0" smtClean="0"/>
              <a:t>So the input of this phase is all the last phases outputs.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dirty="0" smtClean="0"/>
              <a:t>So if we have some issues we detected in the last phases in this case we provide solutions to avoid risks   </a:t>
            </a:r>
            <a:endParaRPr lang="ar-EG" dirty="0"/>
          </a:p>
          <a:p>
            <a:pPr marL="0" indent="0" algn="l">
              <a:buNone/>
            </a:pPr>
            <a:r>
              <a:rPr lang="en-US" b="1" dirty="0">
                <a:latin typeface="Arial Black" panose="020B0A04020102020204" pitchFamily="34" charset="0"/>
              </a:rPr>
              <a:t>Please note that the risk assessment = impact valuation * probability of threats * probability of exposition</a:t>
            </a:r>
          </a:p>
          <a:p>
            <a:pPr marL="0" indent="0" algn="l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21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1" y="334851"/>
            <a:ext cx="10260795" cy="579549"/>
          </a:xfrm>
        </p:spPr>
        <p:txBody>
          <a:bodyPr>
            <a:normAutofit fontScale="90000"/>
          </a:bodyPr>
          <a:lstStyle/>
          <a:p>
            <a:r>
              <a:rPr lang="en-US" dirty="0"/>
              <a:t>9. Results documentation: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6" y="914400"/>
            <a:ext cx="11694017" cy="59436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dirty="0"/>
              <a:t>*Once the risk assessment has been completed our company must make its documentation to help us to </a:t>
            </a:r>
            <a:r>
              <a:rPr lang="en-US" dirty="0" smtClean="0"/>
              <a:t>analyze </a:t>
            </a:r>
            <a:r>
              <a:rPr lang="en-US" dirty="0"/>
              <a:t>risk and identify vulnerability</a:t>
            </a:r>
            <a:r>
              <a:rPr lang="en-US" dirty="0" smtClean="0"/>
              <a:t>.</a:t>
            </a:r>
          </a:p>
          <a:p>
            <a:pPr algn="l">
              <a:lnSpc>
                <a:spcPct val="200000"/>
              </a:lnSpc>
            </a:pPr>
            <a:r>
              <a:rPr lang="en-US" dirty="0" smtClean="0"/>
              <a:t>The output of this phase</a:t>
            </a:r>
            <a:endParaRPr lang="en-US" dirty="0" smtClean="0"/>
          </a:p>
          <a:p>
            <a:pPr algn="l">
              <a:lnSpc>
                <a:spcPct val="200000"/>
              </a:lnSpc>
            </a:pPr>
            <a:r>
              <a:rPr lang="en-US" b="1" dirty="0"/>
              <a:t>Risk assessment </a:t>
            </a:r>
            <a:r>
              <a:rPr lang="en-US" b="1" dirty="0" smtClean="0"/>
              <a:t>report </a:t>
            </a:r>
            <a:r>
              <a:rPr lang="en-US" dirty="0" smtClean="0"/>
              <a:t>include</a:t>
            </a:r>
            <a:endParaRPr lang="ar-EG" b="1" dirty="0" smtClean="0"/>
          </a:p>
          <a:p>
            <a:pPr algn="l">
              <a:lnSpc>
                <a:spcPct val="200000"/>
              </a:lnSpc>
            </a:pPr>
            <a:r>
              <a:rPr lang="en-US" b="1" dirty="0" smtClean="0"/>
              <a:t>Threat sources</a:t>
            </a:r>
          </a:p>
          <a:p>
            <a:pPr algn="l">
              <a:lnSpc>
                <a:spcPct val="200000"/>
              </a:lnSpc>
            </a:pPr>
            <a:r>
              <a:rPr lang="en-US" b="1" dirty="0" smtClean="0"/>
              <a:t>Vulnerabilities identified</a:t>
            </a:r>
          </a:p>
          <a:p>
            <a:pPr algn="l">
              <a:lnSpc>
                <a:spcPct val="200000"/>
              </a:lnSpc>
            </a:pPr>
            <a:r>
              <a:rPr lang="en-US" b="1" dirty="0" smtClean="0"/>
              <a:t>Recommend controls provided </a:t>
            </a:r>
          </a:p>
          <a:p>
            <a:pPr algn="l">
              <a:lnSpc>
                <a:spcPct val="200000"/>
              </a:lnSpc>
            </a:pPr>
            <a:r>
              <a:rPr lang="en-US" b="1" dirty="0" smtClean="0"/>
              <a:t>Risk assessed</a:t>
            </a:r>
            <a:endParaRPr lang="ar-EG" b="1" dirty="0" smtClean="0"/>
          </a:p>
          <a:p>
            <a:pPr algn="l"/>
            <a:endParaRPr lang="ar-EG" b="1" dirty="0"/>
          </a:p>
          <a:p>
            <a:pPr algn="l"/>
            <a:endParaRPr lang="en-US" b="1" dirty="0" smtClean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39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0" y="618517"/>
            <a:ext cx="10247916" cy="566339"/>
          </a:xfrm>
        </p:spPr>
        <p:txBody>
          <a:bodyPr>
            <a:normAutofit fontScale="90000"/>
          </a:bodyPr>
          <a:lstStyle/>
          <a:p>
            <a:r>
              <a:rPr lang="en-US" dirty="0"/>
              <a:t>risk </a:t>
            </a:r>
            <a:r>
              <a:rPr lang="en-US" dirty="0" smtClean="0"/>
              <a:t>assessment STEPS </a:t>
            </a:r>
            <a:r>
              <a:rPr lang="ar-SA" dirty="0" smtClean="0"/>
              <a:t> </a:t>
            </a:r>
            <a:r>
              <a:rPr lang="ar-SA" dirty="0" smtClean="0"/>
              <a:t>9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1184856"/>
            <a:ext cx="10247290" cy="460634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1:System Characterization</a:t>
            </a:r>
            <a:endParaRPr lang="en-US" dirty="0"/>
          </a:p>
          <a:p>
            <a:pPr algn="l"/>
            <a:r>
              <a:rPr lang="en-US" dirty="0" smtClean="0"/>
              <a:t>2</a:t>
            </a:r>
            <a:r>
              <a:rPr lang="en-US" dirty="0"/>
              <a:t>: Threat Identification Step </a:t>
            </a:r>
          </a:p>
          <a:p>
            <a:pPr algn="l"/>
            <a:r>
              <a:rPr lang="en-US" dirty="0"/>
              <a:t>3: Vulnerability Identification Step </a:t>
            </a:r>
          </a:p>
          <a:p>
            <a:pPr algn="l"/>
            <a:r>
              <a:rPr lang="en-US" dirty="0"/>
              <a:t>4: Control Analysis Step </a:t>
            </a:r>
          </a:p>
          <a:p>
            <a:pPr algn="l"/>
            <a:r>
              <a:rPr lang="en-US" dirty="0"/>
              <a:t>5: Likelihood Determination Step</a:t>
            </a:r>
          </a:p>
          <a:p>
            <a:pPr algn="l"/>
            <a:r>
              <a:rPr lang="en-US" dirty="0"/>
              <a:t> 6: Impact Analysis Step </a:t>
            </a:r>
          </a:p>
          <a:p>
            <a:pPr algn="l"/>
            <a:r>
              <a:rPr lang="en-US" dirty="0"/>
              <a:t>7: Risk Determination Step </a:t>
            </a:r>
          </a:p>
          <a:p>
            <a:pPr algn="l"/>
            <a:r>
              <a:rPr lang="en-US" dirty="0"/>
              <a:t>8: Control Recommendation Step</a:t>
            </a:r>
          </a:p>
          <a:p>
            <a:pPr algn="l"/>
            <a:r>
              <a:rPr lang="en-US" dirty="0"/>
              <a:t> 9: Results Documentation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7249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489417"/>
            <a:ext cx="8689976" cy="605288"/>
          </a:xfrm>
        </p:spPr>
        <p:txBody>
          <a:bodyPr>
            <a:normAutofit fontScale="90000"/>
          </a:bodyPr>
          <a:lstStyle/>
          <a:p>
            <a:r>
              <a:rPr lang="en-US" dirty="0"/>
              <a:t>Step1. System Characterization: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944" y="1275010"/>
            <a:ext cx="11243256" cy="52416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System-Related Information</a:t>
            </a:r>
            <a:r>
              <a:rPr lang="en-US" b="1" dirty="0" smtClean="0"/>
              <a:t>:</a:t>
            </a:r>
            <a:endParaRPr lang="ar-SA" b="1" dirty="0" smtClean="0"/>
          </a:p>
          <a:p>
            <a:pPr algn="l"/>
            <a:r>
              <a:rPr lang="en-US" b="1" dirty="0" smtClean="0"/>
              <a:t>1-Hardware</a:t>
            </a:r>
            <a:r>
              <a:rPr lang="en-US" b="1" dirty="0"/>
              <a:t>: </a:t>
            </a:r>
            <a:r>
              <a:rPr lang="en-US" dirty="0"/>
              <a:t>Computers &amp; </a:t>
            </a:r>
            <a:r>
              <a:rPr lang="en-US" dirty="0" smtClean="0"/>
              <a:t>Server</a:t>
            </a:r>
            <a:r>
              <a:rPr lang="en-US" b="1" dirty="0"/>
              <a:t>s</a:t>
            </a:r>
            <a:r>
              <a:rPr lang="en-US" b="1" dirty="0" smtClean="0"/>
              <a:t>                                                                                                                     </a:t>
            </a:r>
            <a:r>
              <a:rPr lang="en-US" b="1" dirty="0"/>
              <a:t>2- </a:t>
            </a:r>
            <a:r>
              <a:rPr lang="en-US" b="1" dirty="0" smtClean="0"/>
              <a:t>Software: </a:t>
            </a:r>
            <a:r>
              <a:rPr lang="en-US" dirty="0" smtClean="0"/>
              <a:t>apps(SAP and sales force)and </a:t>
            </a:r>
            <a:r>
              <a:rPr lang="en-US" dirty="0" smtClean="0"/>
              <a:t>internal connections and external </a:t>
            </a:r>
          </a:p>
          <a:p>
            <a:pPr algn="l"/>
            <a:r>
              <a:rPr lang="en-US" b="1" dirty="0"/>
              <a:t>3- -Data </a:t>
            </a:r>
            <a:r>
              <a:rPr lang="en-US" b="1" dirty="0" smtClean="0"/>
              <a:t>and Information</a:t>
            </a:r>
            <a:r>
              <a:rPr lang="en-US" dirty="0"/>
              <a:t>: </a:t>
            </a:r>
            <a:r>
              <a:rPr lang="en-US" dirty="0" smtClean="0"/>
              <a:t>Client and employees data and information </a:t>
            </a:r>
          </a:p>
          <a:p>
            <a:pPr algn="l"/>
            <a:r>
              <a:rPr lang="en-US" dirty="0" smtClean="0"/>
              <a:t>Data about units and lands that will </a:t>
            </a:r>
            <a:r>
              <a:rPr lang="en-US" dirty="0"/>
              <a:t>be </a:t>
            </a:r>
            <a:r>
              <a:rPr lang="en-US" dirty="0" smtClean="0"/>
              <a:t>built</a:t>
            </a:r>
          </a:p>
          <a:p>
            <a:pPr algn="l"/>
            <a:r>
              <a:rPr lang="en-US" b="1" dirty="0"/>
              <a:t>Roles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 </a:t>
            </a:r>
            <a:r>
              <a:rPr lang="en-US" dirty="0" smtClean="0"/>
              <a:t>software developers </a:t>
            </a:r>
            <a:endParaRPr lang="en-US" dirty="0"/>
          </a:p>
          <a:p>
            <a:pPr algn="l"/>
            <a:r>
              <a:rPr lang="en-US" dirty="0"/>
              <a:t> End Users </a:t>
            </a:r>
          </a:p>
          <a:p>
            <a:pPr algn="l"/>
            <a:r>
              <a:rPr lang="en-US" dirty="0"/>
              <a:t> </a:t>
            </a:r>
            <a:r>
              <a:rPr lang="en-US" dirty="0" smtClean="0"/>
              <a:t>sales department</a:t>
            </a:r>
            <a:endParaRPr lang="en-US" dirty="0"/>
          </a:p>
          <a:p>
            <a:pPr algn="l"/>
            <a:r>
              <a:rPr lang="en-US" dirty="0"/>
              <a:t> </a:t>
            </a:r>
            <a:r>
              <a:rPr lang="en-US" dirty="0" smtClean="0"/>
              <a:t>accounting department </a:t>
            </a:r>
            <a:endParaRPr lang="en-US" dirty="0"/>
          </a:p>
          <a:p>
            <a:pPr algn="l"/>
            <a:endParaRPr lang="en-US" b="1" dirty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6338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5954"/>
            <a:ext cx="10351126" cy="986985"/>
          </a:xfrm>
        </p:spPr>
        <p:txBody>
          <a:bodyPr/>
          <a:lstStyle/>
          <a:p>
            <a:r>
              <a:rPr lang="en-US" dirty="0"/>
              <a:t>Step1. System Characterization: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245704"/>
            <a:ext cx="11635409" cy="51285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connections and </a:t>
            </a:r>
            <a:r>
              <a:rPr lang="en-US" b="1" dirty="0" smtClean="0"/>
              <a:t>networks:</a:t>
            </a:r>
          </a:p>
          <a:p>
            <a:pPr algn="l"/>
            <a:r>
              <a:rPr lang="en-US" b="1" dirty="0"/>
              <a:t>• Large network</a:t>
            </a:r>
          </a:p>
          <a:p>
            <a:pPr algn="l"/>
            <a:r>
              <a:rPr lang="en-US" b="1" dirty="0"/>
              <a:t>• sodic operating system is windows </a:t>
            </a:r>
            <a:endParaRPr lang="en-US" b="1" dirty="0" smtClean="0"/>
          </a:p>
          <a:p>
            <a:pPr algn="l"/>
            <a:r>
              <a:rPr lang="en-US" b="1" dirty="0"/>
              <a:t>• sodic </a:t>
            </a:r>
            <a:r>
              <a:rPr lang="en-US" b="1" dirty="0" smtClean="0"/>
              <a:t>hardware</a:t>
            </a:r>
            <a:r>
              <a:rPr lang="en-US" b="1" dirty="0"/>
              <a:t>: thinkpad e490 </a:t>
            </a:r>
            <a:r>
              <a:rPr lang="en-US" b="1" dirty="0" smtClean="0"/>
              <a:t>PCs</a:t>
            </a:r>
            <a:endParaRPr lang="ar-SA" b="1" dirty="0" smtClean="0"/>
          </a:p>
          <a:p>
            <a:pPr algn="l"/>
            <a:r>
              <a:rPr lang="en-US" b="1" dirty="0"/>
              <a:t>• There are Important data in this company such as:</a:t>
            </a:r>
          </a:p>
          <a:p>
            <a:pPr algn="l"/>
            <a:r>
              <a:rPr lang="en-US" b="1" dirty="0"/>
              <a:t>the data of </a:t>
            </a:r>
            <a:r>
              <a:rPr lang="en-US" b="1" dirty="0" smtClean="0"/>
              <a:t>new project and deal like land </a:t>
            </a:r>
          </a:p>
          <a:p>
            <a:pPr algn="l"/>
            <a:r>
              <a:rPr lang="en-US" b="1" dirty="0"/>
              <a:t>• There are unimportant data also like employee’s </a:t>
            </a:r>
            <a:r>
              <a:rPr lang="en-US" b="1" dirty="0" smtClean="0"/>
              <a:t>name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*output</a:t>
            </a:r>
          </a:p>
          <a:p>
            <a:pPr algn="l"/>
            <a:r>
              <a:rPr lang="en-US" b="1" dirty="0"/>
              <a:t>A good picture of the system environment. and reputation of the company</a:t>
            </a:r>
          </a:p>
          <a:p>
            <a:pPr algn="l"/>
            <a:endParaRPr lang="en-US" b="1" dirty="0"/>
          </a:p>
          <a:p>
            <a:pPr algn="l"/>
            <a:r>
              <a:rPr lang="ar-SA" b="1" dirty="0" smtClean="0"/>
              <a:t> 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71493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915" y="244717"/>
            <a:ext cx="9372042" cy="811351"/>
          </a:xfrm>
        </p:spPr>
        <p:txBody>
          <a:bodyPr/>
          <a:lstStyle/>
          <a:p>
            <a:r>
              <a:rPr lang="en-US" dirty="0"/>
              <a:t>Step2. Threats Identification: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186" y="1194515"/>
            <a:ext cx="10972800" cy="5438105"/>
          </a:xfrm>
        </p:spPr>
        <p:txBody>
          <a:bodyPr/>
          <a:lstStyle/>
          <a:p>
            <a:pPr algn="l" fontAlgn="base"/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Threats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:                                                                                                                                                        1-Data Erasure</a:t>
            </a:r>
            <a:endParaRPr lang="en-US" dirty="0">
              <a:effectLst/>
            </a:endParaRPr>
          </a:p>
          <a:p>
            <a:pPr algn="l"/>
            <a:r>
              <a:rPr lang="en-US" dirty="0"/>
              <a:t>2- </a:t>
            </a:r>
            <a:r>
              <a:rPr lang="en-US" dirty="0" smtClean="0"/>
              <a:t>information </a:t>
            </a:r>
            <a:r>
              <a:rPr lang="en-US" dirty="0"/>
              <a:t>theft</a:t>
            </a:r>
            <a:br>
              <a:rPr lang="en-US" dirty="0"/>
            </a:br>
            <a:r>
              <a:rPr lang="en-US" dirty="0"/>
              <a:t>3- </a:t>
            </a:r>
            <a:r>
              <a:rPr lang="en-US" dirty="0" smtClean="0"/>
              <a:t> </a:t>
            </a:r>
            <a:r>
              <a:rPr lang="en-US" dirty="0"/>
              <a:t>Hackers attacks their </a:t>
            </a:r>
            <a:r>
              <a:rPr lang="en-US" dirty="0" smtClean="0"/>
              <a:t>information</a:t>
            </a:r>
          </a:p>
          <a:p>
            <a:pPr algn="l"/>
            <a:r>
              <a:rPr lang="en-US" dirty="0" smtClean="0"/>
              <a:t>4-data modify</a:t>
            </a:r>
          </a:p>
          <a:p>
            <a:pPr algn="l"/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A Threat statement containing a list of threat sources that could exploit </a:t>
            </a:r>
            <a:r>
              <a:rPr lang="en-US" dirty="0" smtClean="0"/>
              <a:t>system and vulnerabilities</a:t>
            </a:r>
            <a:r>
              <a:rPr lang="en-US" dirty="0"/>
              <a:t>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6341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1" y="231820"/>
            <a:ext cx="10364005" cy="837127"/>
          </a:xfrm>
        </p:spPr>
        <p:txBody>
          <a:bodyPr/>
          <a:lstStyle/>
          <a:p>
            <a:r>
              <a:rPr lang="en-US" dirty="0"/>
              <a:t>Step3. Vulnerability Identification: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608" y="1068947"/>
            <a:ext cx="11372047" cy="560231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Vulnerability </a:t>
            </a:r>
            <a:r>
              <a:rPr lang="en-US" dirty="0" smtClean="0"/>
              <a:t>of sodic </a:t>
            </a:r>
            <a:r>
              <a:rPr lang="en-US" dirty="0"/>
              <a:t>is</a:t>
            </a:r>
            <a:r>
              <a:rPr lang="en-US" dirty="0" smtClean="0"/>
              <a:t>:</a:t>
            </a:r>
            <a:endParaRPr lang="en-US" dirty="0"/>
          </a:p>
          <a:p>
            <a:pPr algn="l"/>
            <a:r>
              <a:rPr lang="en-US" dirty="0" smtClean="0"/>
              <a:t>1. </a:t>
            </a:r>
            <a:r>
              <a:rPr lang="en-US" dirty="0"/>
              <a:t>Modification of data</a:t>
            </a:r>
          </a:p>
          <a:p>
            <a:pPr algn="l"/>
            <a:r>
              <a:rPr lang="en-US" dirty="0" smtClean="0"/>
              <a:t>2. </a:t>
            </a:r>
            <a:r>
              <a:rPr lang="en-US" dirty="0"/>
              <a:t>Hackers New virus &amp; worms hacking server</a:t>
            </a:r>
          </a:p>
          <a:p>
            <a:pPr algn="l"/>
            <a:r>
              <a:rPr lang="en-US" dirty="0" smtClean="0"/>
              <a:t>3. Unauthorized use of </a:t>
            </a:r>
            <a:r>
              <a:rPr lang="en-US" dirty="0"/>
              <a:t>u</a:t>
            </a:r>
            <a:r>
              <a:rPr lang="en-US" dirty="0" smtClean="0"/>
              <a:t>nneeded user ids </a:t>
            </a:r>
          </a:p>
          <a:p>
            <a:pPr algn="l"/>
            <a:r>
              <a:rPr lang="en-US" dirty="0" smtClean="0"/>
              <a:t>4. </a:t>
            </a:r>
            <a:r>
              <a:rPr lang="en-US" dirty="0"/>
              <a:t>Anti-virus &amp; Firewall have not been </a:t>
            </a:r>
            <a:r>
              <a:rPr lang="en-US" dirty="0" smtClean="0"/>
              <a:t>updated</a:t>
            </a:r>
          </a:p>
          <a:p>
            <a:pPr algn="l"/>
            <a:r>
              <a:rPr lang="en-US" dirty="0" smtClean="0"/>
              <a:t>5. Control rules is not strong</a:t>
            </a:r>
            <a:endParaRPr lang="en-US" dirty="0"/>
          </a:p>
          <a:p>
            <a:pPr algn="l"/>
            <a:r>
              <a:rPr lang="en-US" dirty="0"/>
              <a:t>Vulnerability sources:</a:t>
            </a:r>
          </a:p>
          <a:p>
            <a:pPr algn="l"/>
            <a:r>
              <a:rPr lang="en-US" dirty="0"/>
              <a:t>1)previous risk assessment documentation </a:t>
            </a:r>
          </a:p>
          <a:p>
            <a:pPr algn="l"/>
            <a:r>
              <a:rPr lang="en-US" dirty="0"/>
              <a:t>2)system </a:t>
            </a:r>
            <a:r>
              <a:rPr lang="en-US" dirty="0" smtClean="0"/>
              <a:t> </a:t>
            </a:r>
            <a:r>
              <a:rPr lang="en-US" dirty="0"/>
              <a:t>security analyses</a:t>
            </a:r>
          </a:p>
          <a:p>
            <a:pPr algn="l"/>
            <a:r>
              <a:rPr lang="en-US" dirty="0"/>
              <a:t>3)security review reports </a:t>
            </a:r>
            <a:endParaRPr lang="en-US" dirty="0" smtClean="0"/>
          </a:p>
          <a:p>
            <a:pPr algn="l"/>
            <a:r>
              <a:rPr lang="en-US" dirty="0" smtClean="0"/>
              <a:t>4) </a:t>
            </a:r>
            <a:r>
              <a:rPr lang="en-US" dirty="0"/>
              <a:t>test and evaluation </a:t>
            </a:r>
            <a:r>
              <a:rPr lang="en-US" dirty="0" smtClean="0"/>
              <a:t>reports</a:t>
            </a:r>
          </a:p>
          <a:p>
            <a:pPr algn="l"/>
            <a:r>
              <a:rPr lang="en-US" dirty="0"/>
              <a:t>Output:</a:t>
            </a:r>
          </a:p>
          <a:p>
            <a:pPr algn="l"/>
            <a:r>
              <a:rPr lang="en-US" dirty="0"/>
              <a:t>List of system vulnerability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7977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308" y="360628"/>
            <a:ext cx="11037709" cy="746956"/>
          </a:xfrm>
        </p:spPr>
        <p:txBody>
          <a:bodyPr>
            <a:normAutofit fontScale="90000"/>
          </a:bodyPr>
          <a:lstStyle/>
          <a:p>
            <a:r>
              <a:rPr lang="en-US" dirty="0"/>
              <a:t>Step4. Control </a:t>
            </a:r>
            <a:r>
              <a:rPr lang="en-US" dirty="0" smtClean="0"/>
              <a:t>Analysis: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365" y="1107584"/>
            <a:ext cx="11307651" cy="5750416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Control </a:t>
            </a:r>
            <a:r>
              <a:rPr lang="en-US" b="1" dirty="0"/>
              <a:t>categories</a:t>
            </a:r>
            <a:r>
              <a:rPr lang="en-US" b="1" dirty="0" smtClean="0"/>
              <a:t>:</a:t>
            </a:r>
            <a:endParaRPr lang="ar-SA" b="1" dirty="0" smtClean="0"/>
          </a:p>
          <a:p>
            <a:pPr algn="l"/>
            <a:r>
              <a:rPr lang="en-US" b="1" dirty="0"/>
              <a:t>1- Preventive controls: these prevent attempt to violate security </a:t>
            </a:r>
            <a:r>
              <a:rPr lang="en-US" b="1" dirty="0" smtClean="0"/>
              <a:t>policy</a:t>
            </a:r>
          </a:p>
          <a:p>
            <a:pPr algn="l"/>
            <a:r>
              <a:rPr lang="en-US" b="1" dirty="0"/>
              <a:t>2- Detective control: these alert of violations and include controls </a:t>
            </a:r>
            <a:endParaRPr lang="en-US" b="1" dirty="0" smtClean="0"/>
          </a:p>
          <a:p>
            <a:pPr algn="l"/>
            <a:r>
              <a:rPr lang="en-US" b="1" dirty="0" smtClean="0"/>
              <a:t>3- Non-technical </a:t>
            </a:r>
            <a:r>
              <a:rPr lang="en-US" b="1" dirty="0"/>
              <a:t>control: </a:t>
            </a:r>
            <a:r>
              <a:rPr lang="en-US" b="1" dirty="0" smtClean="0"/>
              <a:t>related to organization policies </a:t>
            </a:r>
          </a:p>
          <a:p>
            <a:pPr algn="l"/>
            <a:r>
              <a:rPr lang="en-US" b="1" dirty="0" smtClean="0"/>
              <a:t>Technical controls: related to it operations to make the control the org system smoothly</a:t>
            </a:r>
          </a:p>
          <a:p>
            <a:pPr algn="l"/>
            <a:r>
              <a:rPr lang="en-US" b="1" dirty="0" smtClean="0"/>
              <a:t>The </a:t>
            </a:r>
            <a:r>
              <a:rPr lang="en-US" b="1" dirty="0" smtClean="0"/>
              <a:t>output is :</a:t>
            </a:r>
          </a:p>
          <a:p>
            <a:pPr algn="l"/>
            <a:r>
              <a:rPr lang="en-US" dirty="0" smtClean="0"/>
              <a:t>1) </a:t>
            </a:r>
            <a:r>
              <a:rPr lang="en-US" b="1" dirty="0"/>
              <a:t>Technical</a:t>
            </a:r>
            <a:r>
              <a:rPr lang="en-US" dirty="0"/>
              <a:t> </a:t>
            </a:r>
            <a:r>
              <a:rPr lang="en-US" b="1" dirty="0"/>
              <a:t>Control</a:t>
            </a:r>
            <a:r>
              <a:rPr lang="en-US" dirty="0"/>
              <a:t>: safeguards </a:t>
            </a:r>
            <a:r>
              <a:rPr lang="en-US" dirty="0" smtClean="0"/>
              <a:t>and detect any problem</a:t>
            </a:r>
            <a:r>
              <a:rPr lang="ar-SA" dirty="0" smtClean="0"/>
              <a:t> </a:t>
            </a:r>
            <a:endParaRPr lang="en-US" dirty="0"/>
          </a:p>
          <a:p>
            <a:pPr algn="l"/>
            <a:r>
              <a:rPr lang="en-US" dirty="0"/>
              <a:t>2) </a:t>
            </a:r>
            <a:r>
              <a:rPr lang="en-US" b="1" dirty="0"/>
              <a:t>Non-technical control</a:t>
            </a:r>
            <a:r>
              <a:rPr lang="en-US" dirty="0"/>
              <a:t>: are management and operational control</a:t>
            </a:r>
          </a:p>
          <a:p>
            <a:pPr algn="l"/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45190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7425"/>
            <a:ext cx="10351752" cy="592429"/>
          </a:xfrm>
        </p:spPr>
        <p:txBody>
          <a:bodyPr>
            <a:normAutofit fontScale="90000"/>
          </a:bodyPr>
          <a:lstStyle/>
          <a:p>
            <a:r>
              <a:rPr lang="en-US" dirty="0"/>
              <a:t>Step5. Likelihood Determination: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123" y="914401"/>
            <a:ext cx="11320531" cy="57954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Likelihood rating must consider 2 main things Threat source </a:t>
            </a:r>
            <a:r>
              <a:rPr lang="en-US" dirty="0" smtClean="0"/>
              <a:t>And </a:t>
            </a:r>
            <a:r>
              <a:rPr lang="en-US" dirty="0" smtClean="0"/>
              <a:t>nature </a:t>
            </a:r>
            <a:r>
              <a:rPr lang="en-US" dirty="0"/>
              <a:t>of </a:t>
            </a:r>
            <a:r>
              <a:rPr lang="en-US" dirty="0" smtClean="0"/>
              <a:t>Vulnerability</a:t>
            </a:r>
          </a:p>
          <a:p>
            <a:pPr algn="l"/>
            <a:r>
              <a:rPr lang="en-US" dirty="0" smtClean="0"/>
              <a:t>Likelihood has 3 levels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High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Medium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Low</a:t>
            </a:r>
            <a:endParaRPr lang="en-US" dirty="0" smtClean="0"/>
          </a:p>
          <a:p>
            <a:pPr algn="l"/>
            <a:r>
              <a:rPr lang="en-US" dirty="0" smtClean="0"/>
              <a:t>Ex</a:t>
            </a:r>
            <a:r>
              <a:rPr lang="en-US" dirty="0" smtClean="0"/>
              <a:t>:</a:t>
            </a:r>
            <a:endParaRPr lang="en-US" dirty="0" smtClean="0"/>
          </a:p>
          <a:p>
            <a:pPr algn="l"/>
            <a:r>
              <a:rPr lang="en-US" dirty="0"/>
              <a:t>sodic Vulnerability --------&gt; low</a:t>
            </a:r>
          </a:p>
          <a:p>
            <a:pPr algn="l"/>
            <a:r>
              <a:rPr lang="en-US" dirty="0"/>
              <a:t>sodic Threat ----------&gt; high</a:t>
            </a:r>
          </a:p>
          <a:p>
            <a:pPr algn="l"/>
            <a:r>
              <a:rPr lang="en-US" dirty="0"/>
              <a:t>sodic  Control---------&gt; high</a:t>
            </a:r>
          </a:p>
          <a:p>
            <a:pPr algn="l"/>
            <a:r>
              <a:rPr lang="en-US" dirty="0"/>
              <a:t>Likelihood ---------&gt; low (0.1) </a:t>
            </a:r>
            <a:endParaRPr lang="en-US" dirty="0" smtClean="0"/>
          </a:p>
          <a:p>
            <a:pPr algn="l"/>
            <a:endParaRPr lang="en-US" dirty="0"/>
          </a:p>
          <a:p>
            <a:r>
              <a:rPr lang="en-US" dirty="0"/>
              <a:t>The output is :</a:t>
            </a:r>
          </a:p>
          <a:p>
            <a:r>
              <a:rPr lang="en-US" dirty="0"/>
              <a:t>Likelihood rating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158862"/>
            <a:ext cx="10454157" cy="742659"/>
          </a:xfrm>
        </p:spPr>
        <p:txBody>
          <a:bodyPr>
            <a:normAutofit/>
          </a:bodyPr>
          <a:lstStyle/>
          <a:p>
            <a:r>
              <a:rPr lang="en-US" dirty="0"/>
              <a:t>Step6. Impact analysis: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58" y="1043046"/>
            <a:ext cx="10921285" cy="5615331"/>
          </a:xfrm>
        </p:spPr>
        <p:txBody>
          <a:bodyPr/>
          <a:lstStyle/>
          <a:p>
            <a:pPr algn="l"/>
            <a:r>
              <a:rPr lang="ar-SA" b="1" dirty="0" smtClean="0"/>
              <a:t> </a:t>
            </a:r>
            <a:r>
              <a:rPr lang="en-US" b="1" dirty="0" smtClean="0"/>
              <a:t>we analysis the impact so we have 2 types of it  </a:t>
            </a:r>
            <a:endParaRPr lang="ar-EG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77248"/>
              </p:ext>
            </p:extLst>
          </p:nvPr>
        </p:nvGraphicFramePr>
        <p:xfrm>
          <a:off x="1056068" y="1609860"/>
          <a:ext cx="9103932" cy="348384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83448"/>
                <a:gridCol w="4520484"/>
              </a:tblGrid>
              <a:tr h="734095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 Intangible impact:</a:t>
                      </a:r>
                    </a:p>
                    <a:p>
                      <a:pPr algn="l" rtl="0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Tangible impact:</a:t>
                      </a:r>
                    </a:p>
                    <a:p>
                      <a:pPr algn="l" rtl="0"/>
                      <a:endParaRPr lang="ar-EG" dirty="0"/>
                    </a:p>
                  </a:txBody>
                  <a:tcPr/>
                </a:tc>
              </a:tr>
              <a:tr h="274974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This type is </a:t>
                      </a:r>
                      <a:r>
                        <a:rPr lang="en-US" dirty="0" smtClean="0"/>
                        <a:t>qualitatively  and rating</a:t>
                      </a:r>
                    </a:p>
                    <a:p>
                      <a:pPr algn="l" rtl="0"/>
                      <a:r>
                        <a:rPr lang="en-US" dirty="0" smtClean="0"/>
                        <a:t> (high</a:t>
                      </a:r>
                      <a:r>
                        <a:rPr lang="en-US" baseline="0" dirty="0" smtClean="0"/>
                        <a:t> medium low)</a:t>
                      </a:r>
                    </a:p>
                    <a:p>
                      <a:pPr algn="l" rtl="0"/>
                      <a:r>
                        <a:rPr lang="en-US" baseline="0" dirty="0" smtClean="0"/>
                        <a:t>For example</a:t>
                      </a:r>
                    </a:p>
                    <a:p>
                      <a:pPr algn="l" rtl="0"/>
                      <a:r>
                        <a:rPr lang="en-US" baseline="0" dirty="0" smtClean="0"/>
                        <a:t>sodic will lose its confidence and her reputation will be untrusted so the danger will be high(impact)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This type is quantitively </a:t>
                      </a:r>
                    </a:p>
                    <a:p>
                      <a:pPr algn="l" rtl="1"/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we have for example:</a:t>
                      </a:r>
                    </a:p>
                    <a:p>
                      <a:pPr algn="l" rtl="1"/>
                      <a:r>
                        <a:rPr lang="en-US" dirty="0" smtClean="0"/>
                        <a:t>1. The loss of Vulnerability will cost 30,000LE</a:t>
                      </a:r>
                    </a:p>
                    <a:p>
                      <a:pPr algn="l" rtl="1"/>
                      <a:r>
                        <a:rPr lang="en-US" dirty="0" smtClean="0"/>
                        <a:t>2. The loss of Modification(unauthorized ) of data will cost 100,000LE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402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679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Gothic</vt:lpstr>
      <vt:lpstr>Times New Roman</vt:lpstr>
      <vt:lpstr>Wingdings 3</vt:lpstr>
      <vt:lpstr>Ion</vt:lpstr>
      <vt:lpstr>risk assessment Our Research about the risk assessment for sodic Company:  </vt:lpstr>
      <vt:lpstr>risk assessment STEPS  9 </vt:lpstr>
      <vt:lpstr>Step1. System Characterization:</vt:lpstr>
      <vt:lpstr>Step1. System Characterization:</vt:lpstr>
      <vt:lpstr>Step2. Threats Identification:</vt:lpstr>
      <vt:lpstr>Step3. Vulnerability Identification:</vt:lpstr>
      <vt:lpstr>Step4. Control Analysis:</vt:lpstr>
      <vt:lpstr>Step5. Likelihood Determination:</vt:lpstr>
      <vt:lpstr>Step6. Impact analysis:</vt:lpstr>
      <vt:lpstr>Step7. Risk determination</vt:lpstr>
      <vt:lpstr>Step8. Control Recommendation:</vt:lpstr>
      <vt:lpstr>9. Results documentation: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 Our Research about the risk assessment for sodic Company:</dc:title>
  <dc:creator>Microsoft account</dc:creator>
  <cp:lastModifiedBy>Microsoft account</cp:lastModifiedBy>
  <cp:revision>23</cp:revision>
  <dcterms:created xsi:type="dcterms:W3CDTF">2021-01-02T11:16:30Z</dcterms:created>
  <dcterms:modified xsi:type="dcterms:W3CDTF">2021-01-02T21:18:01Z</dcterms:modified>
</cp:coreProperties>
</file>