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Oswald Bold" charset="1" panose="00000800000000000000"/>
      <p:regular r:id="rId20"/>
    </p:embeddedFont>
    <p:embeddedFont>
      <p:font typeface="DM Sans Bold" charset="1" panose="00000000000000000000"/>
      <p:regular r:id="rId21"/>
    </p:embeddedFont>
    <p:embeddedFont>
      <p:font typeface="DM Sans" charset="1" panose="00000000000000000000"/>
      <p:regular r:id="rId22"/>
    </p:embeddedFont>
    <p:embeddedFont>
      <p:font typeface="Oswald" charset="1" panose="00000500000000000000"/>
      <p:regular r:id="rId23"/>
    </p:embeddedFont>
    <p:embeddedFont>
      <p:font typeface="Montserrat Light" charset="1" panose="00000400000000000000"/>
      <p:regular r:id="rId24"/>
    </p:embeddedFont>
    <p:embeddedFont>
      <p:font typeface="DM Sans Italics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11" Target="../media/image25.svg" Type="http://schemas.openxmlformats.org/officeDocument/2006/relationships/image"/><Relationship Id="rId12" Target="../media/image26.png" Type="http://schemas.openxmlformats.org/officeDocument/2006/relationships/image"/><Relationship Id="rId13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8.png" Type="http://schemas.openxmlformats.org/officeDocument/2006/relationships/image"/><Relationship Id="rId6" Target="../media/image2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46181" y="2804229"/>
            <a:ext cx="9923488" cy="5884720"/>
            <a:chOff x="0" y="0"/>
            <a:chExt cx="1916387" cy="113643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16387" cy="1136435"/>
            </a:xfrm>
            <a:custGeom>
              <a:avLst/>
              <a:gdLst/>
              <a:ahLst/>
              <a:cxnLst/>
              <a:rect r="r" b="b" t="t" l="l"/>
              <a:pathLst>
                <a:path h="1136435" w="1916387">
                  <a:moveTo>
                    <a:pt x="0" y="0"/>
                  </a:moveTo>
                  <a:lnTo>
                    <a:pt x="1916387" y="0"/>
                  </a:lnTo>
                  <a:lnTo>
                    <a:pt x="1916387" y="1136435"/>
                  </a:lnTo>
                  <a:lnTo>
                    <a:pt x="0" y="11364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916387" cy="11554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215329" y="5556089"/>
            <a:ext cx="9985193" cy="1840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33"/>
              </a:lnSpc>
            </a:pPr>
            <a:r>
              <a:rPr lang="en-US" b="true" sz="10893" spc="106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WHISPERFLOW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762500" y="2821085"/>
            <a:ext cx="8890850" cy="2420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b="true" sz="7063" spc="69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REAL TIME SPEECH TO TEXT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63411" y="1604503"/>
            <a:ext cx="7022172" cy="2604094"/>
            <a:chOff x="0" y="0"/>
            <a:chExt cx="2390395" cy="8864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90395" cy="886451"/>
            </a:xfrm>
            <a:custGeom>
              <a:avLst/>
              <a:gdLst/>
              <a:ahLst/>
              <a:cxnLst/>
              <a:rect r="r" b="b" t="t" l="l"/>
              <a:pathLst>
                <a:path h="886451" w="2390395">
                  <a:moveTo>
                    <a:pt x="2390395" y="0"/>
                  </a:moveTo>
                  <a:lnTo>
                    <a:pt x="0" y="0"/>
                  </a:lnTo>
                  <a:lnTo>
                    <a:pt x="0" y="698491"/>
                  </a:lnTo>
                  <a:lnTo>
                    <a:pt x="157480" y="698491"/>
                  </a:lnTo>
                  <a:lnTo>
                    <a:pt x="157480" y="886451"/>
                  </a:lnTo>
                  <a:lnTo>
                    <a:pt x="463550" y="698491"/>
                  </a:lnTo>
                  <a:lnTo>
                    <a:pt x="2390395" y="698491"/>
                  </a:lnTo>
                  <a:lnTo>
                    <a:pt x="2390395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2390395" cy="7150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131536" y="5996615"/>
            <a:ext cx="6313845" cy="3261685"/>
            <a:chOff x="0" y="0"/>
            <a:chExt cx="2149276" cy="11103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49276" cy="1110300"/>
            </a:xfrm>
            <a:custGeom>
              <a:avLst/>
              <a:gdLst/>
              <a:ahLst/>
              <a:cxnLst/>
              <a:rect r="r" b="b" t="t" l="l"/>
              <a:pathLst>
                <a:path h="1110300" w="2149276">
                  <a:moveTo>
                    <a:pt x="2149276" y="0"/>
                  </a:moveTo>
                  <a:lnTo>
                    <a:pt x="0" y="0"/>
                  </a:lnTo>
                  <a:lnTo>
                    <a:pt x="0" y="922340"/>
                  </a:lnTo>
                  <a:lnTo>
                    <a:pt x="157480" y="922340"/>
                  </a:lnTo>
                  <a:lnTo>
                    <a:pt x="157480" y="1110300"/>
                  </a:lnTo>
                  <a:lnTo>
                    <a:pt x="463550" y="922340"/>
                  </a:lnTo>
                  <a:lnTo>
                    <a:pt x="2149276" y="922340"/>
                  </a:lnTo>
                  <a:lnTo>
                    <a:pt x="2149276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2149276" cy="938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795294" y="2111502"/>
            <a:ext cx="5750511" cy="1720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1964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We provide ongoing support and updates to ensure our clients benefit from the latest advancements in speech recognition technology.</a:t>
            </a:r>
          </a:p>
          <a:p>
            <a:pPr algn="l">
              <a:lnSpc>
                <a:spcPts val="274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8413203" y="6512974"/>
            <a:ext cx="5750511" cy="1720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1964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Our solution is flexible and customizable to meet specific needs, whether that involves unique vocabulary sets, specialized industry terms, or seamless integration with existing tools.s.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887923">
            <a:off x="-2683214" y="7543802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887923">
            <a:off x="12076940" y="-3354783"/>
            <a:ext cx="7032580" cy="7216267"/>
          </a:xfrm>
          <a:custGeom>
            <a:avLst/>
            <a:gdLst/>
            <a:ahLst/>
            <a:cxnLst/>
            <a:rect r="r" b="b" t="t" l="l"/>
            <a:pathLst>
              <a:path h="7216267" w="7032580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6333169" y="8069439"/>
            <a:ext cx="2094695" cy="2377721"/>
            <a:chOff x="0" y="0"/>
            <a:chExt cx="551689" cy="62623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51689" cy="626231"/>
            </a:xfrm>
            <a:custGeom>
              <a:avLst/>
              <a:gdLst/>
              <a:ahLst/>
              <a:cxnLst/>
              <a:rect r="r" b="b" t="t" l="l"/>
              <a:pathLst>
                <a:path h="626231" w="551689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-224419" y="-1349021"/>
            <a:ext cx="2094695" cy="2377721"/>
            <a:chOff x="0" y="0"/>
            <a:chExt cx="551689" cy="62623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51689" cy="626231"/>
            </a:xfrm>
            <a:custGeom>
              <a:avLst/>
              <a:gdLst/>
              <a:ahLst/>
              <a:cxnLst/>
              <a:rect r="r" b="b" t="t" l="l"/>
              <a:pathLst>
                <a:path h="626231" w="551689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827518" y="1665360"/>
            <a:ext cx="6658065" cy="422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8"/>
              </a:lnSpc>
            </a:pPr>
            <a:r>
              <a:rPr lang="en-US" sz="2477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Continuous Model Enhancement: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397064" y="6057471"/>
            <a:ext cx="6658065" cy="422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8"/>
              </a:lnSpc>
            </a:pPr>
            <a:r>
              <a:rPr lang="en-US" sz="2477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Tailored Customization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57863">
            <a:off x="-571305" y="6150994"/>
            <a:ext cx="21273218" cy="9128145"/>
          </a:xfrm>
          <a:custGeom>
            <a:avLst/>
            <a:gdLst/>
            <a:ahLst/>
            <a:cxnLst/>
            <a:rect r="r" b="b" t="t" l="l"/>
            <a:pathLst>
              <a:path h="9128145" w="21273218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84500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9463664" y="5032658"/>
            <a:ext cx="3756404" cy="3732927"/>
            <a:chOff x="0" y="0"/>
            <a:chExt cx="1279723" cy="12717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069086" y="8707396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673479" y="8707396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5069086" y="5032658"/>
            <a:ext cx="3756404" cy="3732927"/>
            <a:chOff x="0" y="0"/>
            <a:chExt cx="1279723" cy="127172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858243" y="5032658"/>
            <a:ext cx="3756404" cy="3732927"/>
            <a:chOff x="0" y="0"/>
            <a:chExt cx="1279723" cy="127172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301735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673354" y="5032658"/>
            <a:ext cx="3756404" cy="3732927"/>
            <a:chOff x="0" y="0"/>
            <a:chExt cx="1279723" cy="127172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615843" y="4096946"/>
            <a:ext cx="1871424" cy="1871424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6004798" y="4096946"/>
            <a:ext cx="1871424" cy="1871424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4793955" y="4096946"/>
            <a:ext cx="1871424" cy="1871424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0407388" y="4096946"/>
            <a:ext cx="1871424" cy="1871424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1840969" y="4255279"/>
            <a:ext cx="1421173" cy="1526651"/>
          </a:xfrm>
          <a:custGeom>
            <a:avLst/>
            <a:gdLst/>
            <a:ahLst/>
            <a:cxnLst/>
            <a:rect r="r" b="b" t="t" l="l"/>
            <a:pathLst>
              <a:path h="1526651" w="1421173">
                <a:moveTo>
                  <a:pt x="0" y="0"/>
                </a:moveTo>
                <a:lnTo>
                  <a:pt x="1421173" y="0"/>
                </a:lnTo>
                <a:lnTo>
                  <a:pt x="1421173" y="1526651"/>
                </a:lnTo>
                <a:lnTo>
                  <a:pt x="0" y="15266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6246752" y="4297234"/>
            <a:ext cx="1387516" cy="1484696"/>
          </a:xfrm>
          <a:custGeom>
            <a:avLst/>
            <a:gdLst/>
            <a:ahLst/>
            <a:cxnLst/>
            <a:rect r="r" b="b" t="t" l="l"/>
            <a:pathLst>
              <a:path h="1484696" w="1387516">
                <a:moveTo>
                  <a:pt x="0" y="0"/>
                </a:moveTo>
                <a:lnTo>
                  <a:pt x="1387516" y="0"/>
                </a:lnTo>
                <a:lnTo>
                  <a:pt x="1387516" y="1484696"/>
                </a:lnTo>
                <a:lnTo>
                  <a:pt x="0" y="14846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0762717" y="4255279"/>
            <a:ext cx="1144743" cy="1272460"/>
          </a:xfrm>
          <a:custGeom>
            <a:avLst/>
            <a:gdLst/>
            <a:ahLst/>
            <a:cxnLst/>
            <a:rect r="r" b="b" t="t" l="l"/>
            <a:pathLst>
              <a:path h="1272460" w="1144743">
                <a:moveTo>
                  <a:pt x="0" y="0"/>
                </a:moveTo>
                <a:lnTo>
                  <a:pt x="1144743" y="0"/>
                </a:lnTo>
                <a:lnTo>
                  <a:pt x="1144743" y="1272460"/>
                </a:lnTo>
                <a:lnTo>
                  <a:pt x="0" y="127246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5029818" y="4255279"/>
            <a:ext cx="1355372" cy="1355372"/>
          </a:xfrm>
          <a:custGeom>
            <a:avLst/>
            <a:gdLst/>
            <a:ahLst/>
            <a:cxnLst/>
            <a:rect r="r" b="b" t="t" l="l"/>
            <a:pathLst>
              <a:path h="1355372" w="1355372">
                <a:moveTo>
                  <a:pt x="0" y="0"/>
                </a:moveTo>
                <a:lnTo>
                  <a:pt x="1355371" y="0"/>
                </a:lnTo>
                <a:lnTo>
                  <a:pt x="1355371" y="1355372"/>
                </a:lnTo>
                <a:lnTo>
                  <a:pt x="0" y="13553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2061213" y="106728"/>
            <a:ext cx="13952318" cy="324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WHO CAN BENEFIT FROM US ?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933887" y="5885966"/>
            <a:ext cx="3235337" cy="1610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1"/>
              </a:lnSpc>
            </a:pPr>
            <a:r>
              <a:rPr lang="en-US" sz="1573" spc="154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Facilitate accurate voice-to-text transcription for medical professionals, improving efficiency in documentation and patient care.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5330663" y="5964394"/>
            <a:ext cx="3235337" cy="1340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1"/>
              </a:lnSpc>
            </a:pPr>
            <a:r>
              <a:rPr lang="en-US" sz="1573" spc="154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 Enhance customer service with real-time transcription of customer interactions, improving accuracy and response times.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4119821" y="5964394"/>
            <a:ext cx="3235337" cy="1880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1"/>
              </a:lnSpc>
            </a:pPr>
            <a:r>
              <a:rPr lang="en-US" sz="1573" spc="154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Offer real-time captioning for online or in-person lectures, ensuring accessibility for all students, including those with hearing impairments or non-native speakers.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9830842" y="5964394"/>
            <a:ext cx="3235337" cy="1610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1"/>
              </a:lnSpc>
            </a:pPr>
            <a:r>
              <a:rPr lang="en-US" sz="1573" spc="154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Automate transcription for video and audio content, streamlining production processes and improving accessibility for global audiences.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193129" y="7893392"/>
            <a:ext cx="2716852" cy="461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3"/>
              </a:lnSpc>
              <a:spcBef>
                <a:spcPct val="0"/>
              </a:spcBef>
            </a:pPr>
            <a:r>
              <a:rPr lang="en-US" sz="2785" spc="272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HEALTH CARE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5750541" y="7893392"/>
            <a:ext cx="2716852" cy="461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3"/>
              </a:lnSpc>
              <a:spcBef>
                <a:spcPct val="0"/>
              </a:spcBef>
            </a:pPr>
            <a:r>
              <a:rPr lang="en-US" sz="2785" spc="272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CALL CENTERS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4544043" y="7920443"/>
            <a:ext cx="2716852" cy="461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3"/>
              </a:lnSpc>
              <a:spcBef>
                <a:spcPct val="0"/>
              </a:spcBef>
            </a:pPr>
            <a:r>
              <a:rPr lang="en-US" sz="2785" spc="272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EDUCATION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9571543" y="7679741"/>
            <a:ext cx="3543114" cy="933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9"/>
              </a:lnSpc>
              <a:spcBef>
                <a:spcPct val="0"/>
              </a:spcBef>
            </a:pPr>
            <a:r>
              <a:rPr lang="en-US" sz="2709" spc="265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MEDIA&amp; ENTERTAINMENT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923">
            <a:off x="-2683214" y="7543802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2076940" y="-3354783"/>
            <a:ext cx="7032580" cy="7216267"/>
          </a:xfrm>
          <a:custGeom>
            <a:avLst/>
            <a:gdLst/>
            <a:ahLst/>
            <a:cxnLst/>
            <a:rect r="r" b="b" t="t" l="l"/>
            <a:pathLst>
              <a:path h="7216267" w="7032580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333169" y="8069439"/>
            <a:ext cx="2094695" cy="2377721"/>
            <a:chOff x="0" y="0"/>
            <a:chExt cx="551689" cy="62623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51689" cy="626231"/>
            </a:xfrm>
            <a:custGeom>
              <a:avLst/>
              <a:gdLst/>
              <a:ahLst/>
              <a:cxnLst/>
              <a:rect r="r" b="b" t="t" l="l"/>
              <a:pathLst>
                <a:path h="626231" w="551689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224419" y="-1349021"/>
            <a:ext cx="2094695" cy="2377721"/>
            <a:chOff x="0" y="0"/>
            <a:chExt cx="551689" cy="6262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51689" cy="626231"/>
            </a:xfrm>
            <a:custGeom>
              <a:avLst/>
              <a:gdLst/>
              <a:ahLst/>
              <a:cxnLst/>
              <a:rect r="r" b="b" t="t" l="l"/>
              <a:pathLst>
                <a:path h="626231" w="551689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63067" y="1375700"/>
            <a:ext cx="10510178" cy="1533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01"/>
              </a:lnSpc>
              <a:spcBef>
                <a:spcPct val="0"/>
              </a:spcBef>
            </a:pPr>
            <a:r>
              <a:rPr lang="en-US" b="true" sz="4421" spc="433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FLEXIBLE AND AFFORDABLE PRICING PLANS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54961" y="4496854"/>
            <a:ext cx="5750511" cy="1031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1964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 budget-friendly option designed for startups and small businesses with lower transcription requirements.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374974" y="4496854"/>
            <a:ext cx="5750511" cy="686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1964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 scalable solution offering increased transcription capacity for growing companies.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333582" y="7038078"/>
            <a:ext cx="5750511" cy="1031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1964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Comprehensive, high-volume transcription services tailored to the needs of large organizations.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254961" y="3875032"/>
            <a:ext cx="6658065" cy="422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8"/>
              </a:lnSpc>
            </a:pPr>
            <a:r>
              <a:rPr lang="en-US" sz="2477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Small Business Plan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374974" y="3875032"/>
            <a:ext cx="6658065" cy="422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8"/>
              </a:lnSpc>
            </a:pPr>
            <a:r>
              <a:rPr lang="en-US" sz="2477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Mid-Sized Business Plan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333582" y="6416256"/>
            <a:ext cx="6658065" cy="422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8"/>
              </a:lnSpc>
            </a:pPr>
            <a:r>
              <a:rPr lang="en-US" sz="2477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Enterprise Plan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-6937517" y="-8747353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580377">
            <a:off x="10646613" y="3123224"/>
            <a:ext cx="12102934" cy="12419055"/>
          </a:xfrm>
          <a:custGeom>
            <a:avLst/>
            <a:gdLst/>
            <a:ahLst/>
            <a:cxnLst/>
            <a:rect r="r" b="b" t="t" l="l"/>
            <a:pathLst>
              <a:path h="12419055" w="12102934">
                <a:moveTo>
                  <a:pt x="0" y="0"/>
                </a:moveTo>
                <a:lnTo>
                  <a:pt x="12102933" y="0"/>
                </a:lnTo>
                <a:lnTo>
                  <a:pt x="12102933" y="12419055"/>
                </a:lnTo>
                <a:lnTo>
                  <a:pt x="0" y="124190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43797" y="1155414"/>
            <a:ext cx="13617940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OUR TEAM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005441" y="6558496"/>
            <a:ext cx="2213980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Drew Holloway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949138" y="7488242"/>
            <a:ext cx="2302097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Ceo Of Ingoude Company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5799637" y="3708877"/>
            <a:ext cx="6923161" cy="5149117"/>
            <a:chOff x="0" y="0"/>
            <a:chExt cx="2358567" cy="175419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58567" cy="1754190"/>
            </a:xfrm>
            <a:custGeom>
              <a:avLst/>
              <a:gdLst/>
              <a:ahLst/>
              <a:cxnLst/>
              <a:rect r="r" b="b" t="t" l="l"/>
              <a:pathLst>
                <a:path h="1754190" w="2358567">
                  <a:moveTo>
                    <a:pt x="0" y="0"/>
                  </a:moveTo>
                  <a:lnTo>
                    <a:pt x="2358567" y="0"/>
                  </a:lnTo>
                  <a:lnTo>
                    <a:pt x="2358567" y="1754190"/>
                  </a:lnTo>
                  <a:lnTo>
                    <a:pt x="0" y="175419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2358567" cy="1811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445309" y="4034783"/>
            <a:ext cx="5789171" cy="4980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5501" indent="-282751" lvl="1">
              <a:lnSpc>
                <a:spcPts val="3666"/>
              </a:lnSpc>
              <a:buFont typeface="Arial"/>
              <a:buChar char="•"/>
            </a:pPr>
            <a:r>
              <a:rPr lang="en-US" sz="2619" i="true">
                <a:solidFill>
                  <a:srgbClr val="FDFBFB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Eman Ashraf Mohammed Rashad</a:t>
            </a:r>
          </a:p>
          <a:p>
            <a:pPr algn="l">
              <a:lnSpc>
                <a:spcPts val="3666"/>
              </a:lnSpc>
            </a:pPr>
          </a:p>
          <a:p>
            <a:pPr algn="l" marL="565501" indent="-282751" lvl="1">
              <a:lnSpc>
                <a:spcPts val="3666"/>
              </a:lnSpc>
              <a:buFont typeface="Arial"/>
              <a:buChar char="•"/>
            </a:pPr>
            <a:r>
              <a:rPr lang="en-US" sz="2619" i="true">
                <a:solidFill>
                  <a:srgbClr val="FDFBFB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Ahmad Radwan </a:t>
            </a:r>
          </a:p>
          <a:p>
            <a:pPr algn="l">
              <a:lnSpc>
                <a:spcPts val="3666"/>
              </a:lnSpc>
            </a:pPr>
          </a:p>
          <a:p>
            <a:pPr algn="l" marL="565501" indent="-282751" lvl="1">
              <a:lnSpc>
                <a:spcPts val="3666"/>
              </a:lnSpc>
              <a:buFont typeface="Arial"/>
              <a:buChar char="•"/>
            </a:pPr>
            <a:r>
              <a:rPr lang="en-US" sz="2619" i="true">
                <a:solidFill>
                  <a:srgbClr val="FDFBFB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Nada Khaled Abdelmotalab </a:t>
            </a:r>
          </a:p>
          <a:p>
            <a:pPr algn="l">
              <a:lnSpc>
                <a:spcPts val="3666"/>
              </a:lnSpc>
            </a:pPr>
          </a:p>
          <a:p>
            <a:pPr algn="l" marL="565501" indent="-282751" lvl="1">
              <a:lnSpc>
                <a:spcPts val="3666"/>
              </a:lnSpc>
              <a:buFont typeface="Arial"/>
              <a:buChar char="•"/>
            </a:pPr>
            <a:r>
              <a:rPr lang="en-US" sz="2619" i="true">
                <a:solidFill>
                  <a:srgbClr val="FDFBFB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Abdelwahab Abdelsalam </a:t>
            </a:r>
          </a:p>
          <a:p>
            <a:pPr algn="l">
              <a:lnSpc>
                <a:spcPts val="3666"/>
              </a:lnSpc>
            </a:pPr>
          </a:p>
          <a:p>
            <a:pPr algn="l" marL="565501" indent="-282751" lvl="1">
              <a:lnSpc>
                <a:spcPts val="6548"/>
              </a:lnSpc>
              <a:buFont typeface="Arial"/>
              <a:buChar char="•"/>
            </a:pPr>
            <a:r>
              <a:rPr lang="en-US" sz="2619" i="true">
                <a:solidFill>
                  <a:srgbClr val="FDFBFB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Ahmed Adel Abu Mosallam Sakr</a:t>
            </a:r>
          </a:p>
          <a:p>
            <a:pPr algn="l" marL="0" indent="0" lvl="0">
              <a:lnSpc>
                <a:spcPts val="366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9407140" y="-930996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27355" y="3371019"/>
            <a:ext cx="8097687" cy="3241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THANK'S FOR WATCHING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92077" y="2264635"/>
            <a:ext cx="8173351" cy="8173351"/>
          </a:xfrm>
          <a:custGeom>
            <a:avLst/>
            <a:gdLst/>
            <a:ahLst/>
            <a:cxnLst/>
            <a:rect r="r" b="b" t="t" l="l"/>
            <a:pathLst>
              <a:path h="8173351" w="8173351">
                <a:moveTo>
                  <a:pt x="0" y="0"/>
                </a:moveTo>
                <a:lnTo>
                  <a:pt x="8173350" y="0"/>
                </a:lnTo>
                <a:lnTo>
                  <a:pt x="8173350" y="8173351"/>
                </a:lnTo>
                <a:lnTo>
                  <a:pt x="0" y="81733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63659" y="6071953"/>
            <a:ext cx="960682" cy="1052540"/>
          </a:xfrm>
          <a:custGeom>
            <a:avLst/>
            <a:gdLst/>
            <a:ahLst/>
            <a:cxnLst/>
            <a:rect r="r" b="b" t="t" l="l"/>
            <a:pathLst>
              <a:path h="1052540" w="960682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994936" y="7891202"/>
            <a:ext cx="1268693" cy="1211025"/>
          </a:xfrm>
          <a:custGeom>
            <a:avLst/>
            <a:gdLst/>
            <a:ahLst/>
            <a:cxnLst/>
            <a:rect r="r" b="b" t="t" l="l"/>
            <a:pathLst>
              <a:path h="1211025" w="1268693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903887" y="4715846"/>
            <a:ext cx="4182098" cy="1783526"/>
            <a:chOff x="0" y="0"/>
            <a:chExt cx="594652" cy="25359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94652" cy="253599"/>
            </a:xfrm>
            <a:custGeom>
              <a:avLst/>
              <a:gdLst/>
              <a:ahLst/>
              <a:cxnLst/>
              <a:rect r="r" b="b" t="t" l="l"/>
              <a:pathLst>
                <a:path h="253599" w="594652">
                  <a:moveTo>
                    <a:pt x="126800" y="0"/>
                  </a:moveTo>
                  <a:lnTo>
                    <a:pt x="467852" y="0"/>
                  </a:lnTo>
                  <a:cubicBezTo>
                    <a:pt x="537882" y="0"/>
                    <a:pt x="594652" y="56770"/>
                    <a:pt x="594652" y="126800"/>
                  </a:cubicBezTo>
                  <a:lnTo>
                    <a:pt x="594652" y="126800"/>
                  </a:lnTo>
                  <a:cubicBezTo>
                    <a:pt x="594652" y="160429"/>
                    <a:pt x="581292" y="192681"/>
                    <a:pt x="557513" y="216461"/>
                  </a:cubicBezTo>
                  <a:cubicBezTo>
                    <a:pt x="533733" y="240240"/>
                    <a:pt x="501481" y="253599"/>
                    <a:pt x="467852" y="253599"/>
                  </a:cubicBezTo>
                  <a:lnTo>
                    <a:pt x="126800" y="253599"/>
                  </a:lnTo>
                  <a:cubicBezTo>
                    <a:pt x="93170" y="253599"/>
                    <a:pt x="60918" y="240240"/>
                    <a:pt x="37139" y="216461"/>
                  </a:cubicBezTo>
                  <a:cubicBezTo>
                    <a:pt x="13359" y="192681"/>
                    <a:pt x="0" y="160429"/>
                    <a:pt x="0" y="126800"/>
                  </a:cubicBezTo>
                  <a:lnTo>
                    <a:pt x="0" y="126800"/>
                  </a:lnTo>
                  <a:cubicBezTo>
                    <a:pt x="0" y="93170"/>
                    <a:pt x="13359" y="60918"/>
                    <a:pt x="37139" y="37139"/>
                  </a:cubicBezTo>
                  <a:cubicBezTo>
                    <a:pt x="60918" y="13359"/>
                    <a:pt x="93170" y="0"/>
                    <a:pt x="1268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594652" cy="3107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b="true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Accuracy in Noisy Environments and Accents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225485" y="8101742"/>
            <a:ext cx="3375656" cy="1744188"/>
            <a:chOff x="0" y="0"/>
            <a:chExt cx="479984" cy="24800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79984" cy="248006"/>
            </a:xfrm>
            <a:custGeom>
              <a:avLst/>
              <a:gdLst/>
              <a:ahLst/>
              <a:cxnLst/>
              <a:rect r="r" b="b" t="t" l="l"/>
              <a:pathLst>
                <a:path h="248006" w="479984">
                  <a:moveTo>
                    <a:pt x="124003" y="0"/>
                  </a:moveTo>
                  <a:lnTo>
                    <a:pt x="355981" y="0"/>
                  </a:lnTo>
                  <a:cubicBezTo>
                    <a:pt x="388869" y="0"/>
                    <a:pt x="420409" y="13065"/>
                    <a:pt x="443664" y="36320"/>
                  </a:cubicBezTo>
                  <a:cubicBezTo>
                    <a:pt x="466919" y="59575"/>
                    <a:pt x="479984" y="91115"/>
                    <a:pt x="479984" y="124003"/>
                  </a:cubicBezTo>
                  <a:lnTo>
                    <a:pt x="479984" y="124003"/>
                  </a:lnTo>
                  <a:cubicBezTo>
                    <a:pt x="479984" y="156890"/>
                    <a:pt x="466919" y="188431"/>
                    <a:pt x="443664" y="211686"/>
                  </a:cubicBezTo>
                  <a:cubicBezTo>
                    <a:pt x="420409" y="234941"/>
                    <a:pt x="388869" y="248006"/>
                    <a:pt x="355981" y="248006"/>
                  </a:cubicBezTo>
                  <a:lnTo>
                    <a:pt x="124003" y="248006"/>
                  </a:lnTo>
                  <a:cubicBezTo>
                    <a:pt x="91115" y="248006"/>
                    <a:pt x="59575" y="234941"/>
                    <a:pt x="36320" y="211686"/>
                  </a:cubicBezTo>
                  <a:cubicBezTo>
                    <a:pt x="13065" y="188431"/>
                    <a:pt x="0" y="156890"/>
                    <a:pt x="0" y="124003"/>
                  </a:cubicBezTo>
                  <a:lnTo>
                    <a:pt x="0" y="124003"/>
                  </a:lnTo>
                  <a:cubicBezTo>
                    <a:pt x="0" y="91115"/>
                    <a:pt x="13065" y="59575"/>
                    <a:pt x="36320" y="36320"/>
                  </a:cubicBezTo>
                  <a:cubicBezTo>
                    <a:pt x="59575" y="13065"/>
                    <a:pt x="91115" y="0"/>
                    <a:pt x="124003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479984" cy="3051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b="true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High Computational Costs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847853" y="388155"/>
            <a:ext cx="11552977" cy="1166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b="true" sz="6947" spc="36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CHALLENGES 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1563290" y="4863907"/>
            <a:ext cx="4221436" cy="1487403"/>
            <a:chOff x="0" y="0"/>
            <a:chExt cx="987674" cy="34800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87674" cy="348002"/>
            </a:xfrm>
            <a:custGeom>
              <a:avLst/>
              <a:gdLst/>
              <a:ahLst/>
              <a:cxnLst/>
              <a:rect r="r" b="b" t="t" l="l"/>
              <a:pathLst>
                <a:path h="348002" w="987674">
                  <a:moveTo>
                    <a:pt x="104514" y="0"/>
                  </a:moveTo>
                  <a:lnTo>
                    <a:pt x="883161" y="0"/>
                  </a:lnTo>
                  <a:cubicBezTo>
                    <a:pt x="940882" y="0"/>
                    <a:pt x="987674" y="46792"/>
                    <a:pt x="987674" y="104514"/>
                  </a:cubicBezTo>
                  <a:lnTo>
                    <a:pt x="987674" y="243489"/>
                  </a:lnTo>
                  <a:cubicBezTo>
                    <a:pt x="987674" y="271207"/>
                    <a:pt x="976663" y="297791"/>
                    <a:pt x="957063" y="317391"/>
                  </a:cubicBezTo>
                  <a:cubicBezTo>
                    <a:pt x="937463" y="336991"/>
                    <a:pt x="910879" y="348002"/>
                    <a:pt x="883161" y="348002"/>
                  </a:cubicBezTo>
                  <a:lnTo>
                    <a:pt x="104514" y="348002"/>
                  </a:lnTo>
                  <a:cubicBezTo>
                    <a:pt x="46792" y="348002"/>
                    <a:pt x="0" y="301210"/>
                    <a:pt x="0" y="243489"/>
                  </a:cubicBezTo>
                  <a:lnTo>
                    <a:pt x="0" y="104514"/>
                  </a:lnTo>
                  <a:cubicBezTo>
                    <a:pt x="0" y="46792"/>
                    <a:pt x="46792" y="0"/>
                    <a:pt x="104514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987674" cy="4051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b="true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Latency in Real-Time Processing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914203" y="8358526"/>
            <a:ext cx="4221436" cy="1487403"/>
            <a:chOff x="0" y="0"/>
            <a:chExt cx="987674" cy="34800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87674" cy="348002"/>
            </a:xfrm>
            <a:custGeom>
              <a:avLst/>
              <a:gdLst/>
              <a:ahLst/>
              <a:cxnLst/>
              <a:rect r="r" b="b" t="t" l="l"/>
              <a:pathLst>
                <a:path h="348002" w="987674">
                  <a:moveTo>
                    <a:pt x="104514" y="0"/>
                  </a:moveTo>
                  <a:lnTo>
                    <a:pt x="883161" y="0"/>
                  </a:lnTo>
                  <a:cubicBezTo>
                    <a:pt x="940882" y="0"/>
                    <a:pt x="987674" y="46792"/>
                    <a:pt x="987674" y="104514"/>
                  </a:cubicBezTo>
                  <a:lnTo>
                    <a:pt x="987674" y="243489"/>
                  </a:lnTo>
                  <a:cubicBezTo>
                    <a:pt x="987674" y="271207"/>
                    <a:pt x="976663" y="297791"/>
                    <a:pt x="957063" y="317391"/>
                  </a:cubicBezTo>
                  <a:cubicBezTo>
                    <a:pt x="937463" y="336991"/>
                    <a:pt x="910879" y="348002"/>
                    <a:pt x="883161" y="348002"/>
                  </a:cubicBezTo>
                  <a:lnTo>
                    <a:pt x="104514" y="348002"/>
                  </a:lnTo>
                  <a:cubicBezTo>
                    <a:pt x="46792" y="348002"/>
                    <a:pt x="0" y="301210"/>
                    <a:pt x="0" y="243489"/>
                  </a:cubicBezTo>
                  <a:lnTo>
                    <a:pt x="0" y="104514"/>
                  </a:lnTo>
                  <a:cubicBezTo>
                    <a:pt x="0" y="46792"/>
                    <a:pt x="46792" y="0"/>
                    <a:pt x="104514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987674" cy="4051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b="true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Privacy and Security Risks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394214" y="2156202"/>
            <a:ext cx="4169076" cy="1651090"/>
            <a:chOff x="0" y="0"/>
            <a:chExt cx="975424" cy="3863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75424" cy="386300"/>
            </a:xfrm>
            <a:custGeom>
              <a:avLst/>
              <a:gdLst/>
              <a:ahLst/>
              <a:cxnLst/>
              <a:rect r="r" b="b" t="t" l="l"/>
              <a:pathLst>
                <a:path h="386300" w="975424">
                  <a:moveTo>
                    <a:pt x="105826" y="0"/>
                  </a:moveTo>
                  <a:lnTo>
                    <a:pt x="869597" y="0"/>
                  </a:lnTo>
                  <a:cubicBezTo>
                    <a:pt x="928044" y="0"/>
                    <a:pt x="975424" y="47380"/>
                    <a:pt x="975424" y="105826"/>
                  </a:cubicBezTo>
                  <a:lnTo>
                    <a:pt x="975424" y="280473"/>
                  </a:lnTo>
                  <a:cubicBezTo>
                    <a:pt x="975424" y="308540"/>
                    <a:pt x="964274" y="335458"/>
                    <a:pt x="944428" y="355304"/>
                  </a:cubicBezTo>
                  <a:cubicBezTo>
                    <a:pt x="924582" y="375150"/>
                    <a:pt x="897664" y="386300"/>
                    <a:pt x="869597" y="386300"/>
                  </a:cubicBezTo>
                  <a:lnTo>
                    <a:pt x="105826" y="386300"/>
                  </a:lnTo>
                  <a:cubicBezTo>
                    <a:pt x="47380" y="386300"/>
                    <a:pt x="0" y="338920"/>
                    <a:pt x="0" y="280473"/>
                  </a:cubicBezTo>
                  <a:lnTo>
                    <a:pt x="0" y="105826"/>
                  </a:lnTo>
                  <a:cubicBezTo>
                    <a:pt x="0" y="77759"/>
                    <a:pt x="11150" y="50842"/>
                    <a:pt x="30996" y="30996"/>
                  </a:cubicBezTo>
                  <a:cubicBezTo>
                    <a:pt x="50842" y="11150"/>
                    <a:pt x="77759" y="0"/>
                    <a:pt x="105826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975424" cy="443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b="true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Limited Multilingual and Dialect Support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43809" y="3463705"/>
            <a:ext cx="12057353" cy="3464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48"/>
              </a:lnSpc>
            </a:pPr>
            <a:r>
              <a:rPr lang="en-US" b="true" sz="10107" spc="99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INTRODUCING OUR MODEL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43809" y="7641217"/>
            <a:ext cx="10951206" cy="993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898" spc="284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Whisperflow: A Next-Generation Speech-to-Text Solution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79206" y="1920649"/>
            <a:ext cx="2027545" cy="3080525"/>
          </a:xfrm>
          <a:custGeom>
            <a:avLst/>
            <a:gdLst/>
            <a:ahLst/>
            <a:cxnLst/>
            <a:rect r="r" b="b" t="t" l="l"/>
            <a:pathLst>
              <a:path h="3080525" w="202754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035253">
            <a:off x="15950820" y="5407566"/>
            <a:ext cx="7835077" cy="10939025"/>
          </a:xfrm>
          <a:custGeom>
            <a:avLst/>
            <a:gdLst/>
            <a:ahLst/>
            <a:cxnLst/>
            <a:rect r="r" b="b" t="t" l="l"/>
            <a:pathLst>
              <a:path h="10939025" w="7835077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0">
            <a:off x="1589541" y="5472067"/>
            <a:ext cx="1510891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3538806" y="5240576"/>
            <a:ext cx="501082" cy="50108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059451" y="7150309"/>
            <a:ext cx="3204526" cy="2220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The Whisperflow model offers near-instantaneous transcription with minimal latency, ideal for real-time applications.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79206" y="2339199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b="true" sz="6624" spc="649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59451" y="5941547"/>
            <a:ext cx="3467055" cy="999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b="true" sz="295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REAL-TIME TRANSCRIPTION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6267505" y="1920649"/>
            <a:ext cx="2027545" cy="3080525"/>
          </a:xfrm>
          <a:custGeom>
            <a:avLst/>
            <a:gdLst/>
            <a:ahLst/>
            <a:cxnLst/>
            <a:rect r="r" b="b" t="t" l="l"/>
            <a:pathLst>
              <a:path h="3080525" w="202754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7030737" y="5240576"/>
            <a:ext cx="501082" cy="50108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6267505" y="2339199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b="true" sz="6624" spc="649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9758062" y="1920649"/>
            <a:ext cx="2027545" cy="3080525"/>
          </a:xfrm>
          <a:custGeom>
            <a:avLst/>
            <a:gdLst/>
            <a:ahLst/>
            <a:cxnLst/>
            <a:rect r="r" b="b" t="t" l="l"/>
            <a:pathLst>
              <a:path h="3080525" w="202754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0521294" y="5240576"/>
            <a:ext cx="501082" cy="50108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9758062" y="2339199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b="true" sz="6624" spc="649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13248619" y="1920649"/>
            <a:ext cx="2027545" cy="3080525"/>
          </a:xfrm>
          <a:custGeom>
            <a:avLst/>
            <a:gdLst/>
            <a:ahLst/>
            <a:cxnLst/>
            <a:rect r="r" b="b" t="t" l="l"/>
            <a:pathLst>
              <a:path h="3080525" w="202754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4011851" y="5240576"/>
            <a:ext cx="501082" cy="501082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3248619" y="2339199"/>
            <a:ext cx="2027545" cy="112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b="true" sz="6624" spc="649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679015" y="7150309"/>
            <a:ext cx="3204526" cy="2220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Our model is designed to deliver high-accuracy transcriptions, even in challenging environments with heavy noise or varied accents.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889722" y="5941547"/>
            <a:ext cx="2994100" cy="999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b="true" sz="295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EXCEPTIONAL ACCURACY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274926" y="7150309"/>
            <a:ext cx="3204526" cy="2220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Optimized for lightweight deployment, Whisper can run on cost-effective devices and servers, making it suitable for businesses of all sizes.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380279" y="5941547"/>
            <a:ext cx="2993819" cy="999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b="true" sz="295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EFFICIENT DEPLOYMENT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248619" y="7150309"/>
            <a:ext cx="3204526" cy="2220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With support for a wide range of languages and specialized vocabularies, Whisper is versatile and adaptable to global and industry-specific needs.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870836" y="5942960"/>
            <a:ext cx="3299912" cy="999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b="true" sz="2951" spc="289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MULTILINGUAL SUPPORT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-10799999">
            <a:off x="-2729621" y="-7074240"/>
            <a:ext cx="7835077" cy="10939025"/>
          </a:xfrm>
          <a:custGeom>
            <a:avLst/>
            <a:gdLst/>
            <a:ahLst/>
            <a:cxnLst/>
            <a:rect r="r" b="b" t="t" l="l"/>
            <a:pathLst>
              <a:path h="10939025" w="7835077">
                <a:moveTo>
                  <a:pt x="0" y="0"/>
                </a:moveTo>
                <a:lnTo>
                  <a:pt x="7835076" y="0"/>
                </a:lnTo>
                <a:lnTo>
                  <a:pt x="7835076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70706" y="-3368517"/>
            <a:ext cx="4959890" cy="495989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6639105" y="-5979128"/>
            <a:ext cx="12110389" cy="12426705"/>
          </a:xfrm>
          <a:custGeom>
            <a:avLst/>
            <a:gdLst/>
            <a:ahLst/>
            <a:cxnLst/>
            <a:rect r="r" b="b" t="t" l="l"/>
            <a:pathLst>
              <a:path h="12426705" w="12110389">
                <a:moveTo>
                  <a:pt x="0" y="0"/>
                </a:moveTo>
                <a:lnTo>
                  <a:pt x="12110389" y="0"/>
                </a:lnTo>
                <a:lnTo>
                  <a:pt x="12110389" y="12426706"/>
                </a:lnTo>
                <a:lnTo>
                  <a:pt x="0" y="12426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986589">
            <a:off x="4494698" y="6630776"/>
            <a:ext cx="9894000" cy="10152425"/>
          </a:xfrm>
          <a:custGeom>
            <a:avLst/>
            <a:gdLst/>
            <a:ahLst/>
            <a:cxnLst/>
            <a:rect r="r" b="b" t="t" l="l"/>
            <a:pathLst>
              <a:path h="10152425" w="9894000">
                <a:moveTo>
                  <a:pt x="0" y="0"/>
                </a:moveTo>
                <a:lnTo>
                  <a:pt x="9894000" y="0"/>
                </a:lnTo>
                <a:lnTo>
                  <a:pt x="9894000" y="10152426"/>
                </a:lnTo>
                <a:lnTo>
                  <a:pt x="0" y="101524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574257"/>
            <a:ext cx="7942168" cy="2837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49"/>
              </a:lnSpc>
            </a:pPr>
            <a:r>
              <a:rPr lang="en-US" b="true" sz="8224" spc="80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WHAT SET US APART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144000" y="1357216"/>
            <a:ext cx="13188954" cy="1318895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914193" y="5444169"/>
            <a:ext cx="6506443" cy="20068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3475833" y="-878730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2213895"/>
            <a:ext cx="7613575" cy="2674035"/>
            <a:chOff x="0" y="0"/>
            <a:chExt cx="2792518" cy="98078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792518" cy="980786"/>
            </a:xfrm>
            <a:custGeom>
              <a:avLst/>
              <a:gdLst/>
              <a:ahLst/>
              <a:cxnLst/>
              <a:rect r="r" b="b" t="t" l="l"/>
              <a:pathLst>
                <a:path h="980786" w="2792518">
                  <a:moveTo>
                    <a:pt x="31523" y="0"/>
                  </a:moveTo>
                  <a:lnTo>
                    <a:pt x="2760996" y="0"/>
                  </a:lnTo>
                  <a:cubicBezTo>
                    <a:pt x="2778405" y="0"/>
                    <a:pt x="2792518" y="14113"/>
                    <a:pt x="2792518" y="31523"/>
                  </a:cubicBezTo>
                  <a:lnTo>
                    <a:pt x="2792518" y="949264"/>
                  </a:lnTo>
                  <a:cubicBezTo>
                    <a:pt x="2792518" y="966673"/>
                    <a:pt x="2778405" y="980786"/>
                    <a:pt x="2760996" y="980786"/>
                  </a:cubicBezTo>
                  <a:lnTo>
                    <a:pt x="31523" y="980786"/>
                  </a:lnTo>
                  <a:cubicBezTo>
                    <a:pt x="14113" y="980786"/>
                    <a:pt x="0" y="966673"/>
                    <a:pt x="0" y="949264"/>
                  </a:cubicBezTo>
                  <a:lnTo>
                    <a:pt x="0" y="31523"/>
                  </a:lnTo>
                  <a:cubicBezTo>
                    <a:pt x="0" y="14113"/>
                    <a:pt x="14113" y="0"/>
                    <a:pt x="31523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2792518" cy="9998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430886" y="6786986"/>
            <a:ext cx="7613575" cy="2674035"/>
            <a:chOff x="0" y="0"/>
            <a:chExt cx="2792518" cy="98078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792518" cy="980786"/>
            </a:xfrm>
            <a:custGeom>
              <a:avLst/>
              <a:gdLst/>
              <a:ahLst/>
              <a:cxnLst/>
              <a:rect r="r" b="b" t="t" l="l"/>
              <a:pathLst>
                <a:path h="980786" w="2792518">
                  <a:moveTo>
                    <a:pt x="31523" y="0"/>
                  </a:moveTo>
                  <a:lnTo>
                    <a:pt x="2760996" y="0"/>
                  </a:lnTo>
                  <a:cubicBezTo>
                    <a:pt x="2778405" y="0"/>
                    <a:pt x="2792518" y="14113"/>
                    <a:pt x="2792518" y="31523"/>
                  </a:cubicBezTo>
                  <a:lnTo>
                    <a:pt x="2792518" y="949264"/>
                  </a:lnTo>
                  <a:cubicBezTo>
                    <a:pt x="2792518" y="966673"/>
                    <a:pt x="2778405" y="980786"/>
                    <a:pt x="2760996" y="980786"/>
                  </a:cubicBezTo>
                  <a:lnTo>
                    <a:pt x="31523" y="980786"/>
                  </a:lnTo>
                  <a:cubicBezTo>
                    <a:pt x="14113" y="980786"/>
                    <a:pt x="0" y="966673"/>
                    <a:pt x="0" y="949264"/>
                  </a:cubicBezTo>
                  <a:lnTo>
                    <a:pt x="0" y="31523"/>
                  </a:lnTo>
                  <a:cubicBezTo>
                    <a:pt x="0" y="14113"/>
                    <a:pt x="14113" y="0"/>
                    <a:pt x="31523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2792518" cy="9998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41814" y="314709"/>
            <a:ext cx="8402186" cy="1603280"/>
            <a:chOff x="0" y="0"/>
            <a:chExt cx="3081766" cy="58805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081766" cy="588053"/>
            </a:xfrm>
            <a:custGeom>
              <a:avLst/>
              <a:gdLst/>
              <a:ahLst/>
              <a:cxnLst/>
              <a:rect r="r" b="b" t="t" l="l"/>
              <a:pathLst>
                <a:path h="588053" w="3081766">
                  <a:moveTo>
                    <a:pt x="28564" y="0"/>
                  </a:moveTo>
                  <a:lnTo>
                    <a:pt x="3053202" y="0"/>
                  </a:lnTo>
                  <a:cubicBezTo>
                    <a:pt x="3060778" y="0"/>
                    <a:pt x="3068043" y="3009"/>
                    <a:pt x="3073400" y="8366"/>
                  </a:cubicBezTo>
                  <a:cubicBezTo>
                    <a:pt x="3078757" y="13723"/>
                    <a:pt x="3081766" y="20988"/>
                    <a:pt x="3081766" y="28564"/>
                  </a:cubicBezTo>
                  <a:lnTo>
                    <a:pt x="3081766" y="559489"/>
                  </a:lnTo>
                  <a:cubicBezTo>
                    <a:pt x="3081766" y="567065"/>
                    <a:pt x="3078757" y="574330"/>
                    <a:pt x="3073400" y="579687"/>
                  </a:cubicBezTo>
                  <a:cubicBezTo>
                    <a:pt x="3068043" y="585044"/>
                    <a:pt x="3060778" y="588053"/>
                    <a:pt x="3053202" y="588053"/>
                  </a:cubicBezTo>
                  <a:lnTo>
                    <a:pt x="28564" y="588053"/>
                  </a:lnTo>
                  <a:cubicBezTo>
                    <a:pt x="20988" y="588053"/>
                    <a:pt x="13723" y="585044"/>
                    <a:pt x="8366" y="579687"/>
                  </a:cubicBezTo>
                  <a:cubicBezTo>
                    <a:pt x="3009" y="574330"/>
                    <a:pt x="0" y="567065"/>
                    <a:pt x="0" y="559489"/>
                  </a:cubicBezTo>
                  <a:lnTo>
                    <a:pt x="0" y="28564"/>
                  </a:lnTo>
                  <a:cubicBezTo>
                    <a:pt x="0" y="20988"/>
                    <a:pt x="3009" y="13723"/>
                    <a:pt x="8366" y="8366"/>
                  </a:cubicBezTo>
                  <a:cubicBezTo>
                    <a:pt x="13723" y="3009"/>
                    <a:pt x="20988" y="0"/>
                    <a:pt x="2856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3081766" cy="6071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789953" y="5143500"/>
            <a:ext cx="8756234" cy="1308240"/>
            <a:chOff x="0" y="0"/>
            <a:chExt cx="3211624" cy="47983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211624" cy="479838"/>
            </a:xfrm>
            <a:custGeom>
              <a:avLst/>
              <a:gdLst/>
              <a:ahLst/>
              <a:cxnLst/>
              <a:rect r="r" b="b" t="t" l="l"/>
              <a:pathLst>
                <a:path h="479838" w="3211624">
                  <a:moveTo>
                    <a:pt x="27409" y="0"/>
                  </a:moveTo>
                  <a:lnTo>
                    <a:pt x="3184215" y="0"/>
                  </a:lnTo>
                  <a:cubicBezTo>
                    <a:pt x="3199353" y="0"/>
                    <a:pt x="3211624" y="12271"/>
                    <a:pt x="3211624" y="27409"/>
                  </a:cubicBezTo>
                  <a:lnTo>
                    <a:pt x="3211624" y="452429"/>
                  </a:lnTo>
                  <a:cubicBezTo>
                    <a:pt x="3211624" y="459699"/>
                    <a:pt x="3208736" y="466670"/>
                    <a:pt x="3203596" y="471810"/>
                  </a:cubicBezTo>
                  <a:cubicBezTo>
                    <a:pt x="3198456" y="476950"/>
                    <a:pt x="3191484" y="479838"/>
                    <a:pt x="3184215" y="479838"/>
                  </a:cubicBezTo>
                  <a:lnTo>
                    <a:pt x="27409" y="479838"/>
                  </a:lnTo>
                  <a:cubicBezTo>
                    <a:pt x="20140" y="479838"/>
                    <a:pt x="13168" y="476950"/>
                    <a:pt x="8028" y="471810"/>
                  </a:cubicBezTo>
                  <a:cubicBezTo>
                    <a:pt x="2888" y="466670"/>
                    <a:pt x="0" y="459699"/>
                    <a:pt x="0" y="452429"/>
                  </a:cubicBezTo>
                  <a:lnTo>
                    <a:pt x="0" y="27409"/>
                  </a:lnTo>
                  <a:cubicBezTo>
                    <a:pt x="0" y="20140"/>
                    <a:pt x="2888" y="13168"/>
                    <a:pt x="8028" y="8028"/>
                  </a:cubicBezTo>
                  <a:cubicBezTo>
                    <a:pt x="13168" y="2888"/>
                    <a:pt x="20140" y="0"/>
                    <a:pt x="27409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3211624" cy="4988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741814" y="474064"/>
            <a:ext cx="7791694" cy="1259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3"/>
              </a:lnSpc>
              <a:spcBef>
                <a:spcPct val="0"/>
              </a:spcBef>
            </a:pPr>
            <a:r>
              <a:rPr lang="en-US" sz="3654" spc="358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STATE-OF-THE-ART TRANSFORMER ARCHITECTURE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252768" y="5453643"/>
            <a:ext cx="7791694" cy="621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3"/>
              </a:lnSpc>
              <a:spcBef>
                <a:spcPct val="0"/>
              </a:spcBef>
            </a:pPr>
            <a:r>
              <a:rPr lang="en-US" sz="3654" spc="358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RESOURCE OPTIMIZATION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74219" y="2363383"/>
            <a:ext cx="6580161" cy="1782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8"/>
              </a:lnSpc>
            </a:pPr>
            <a:r>
              <a:rPr lang="en-US" sz="257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Our model is built on advanced transformer technology, ensuring high performance and efficiency in processing complex speech patterns.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976406" y="6936473"/>
            <a:ext cx="6580161" cy="2230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8"/>
              </a:lnSpc>
            </a:pPr>
            <a:r>
              <a:rPr lang="en-US" sz="257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By leveraging cutting-edge optimization techniques, our model minimizes computational resource consumption without sacrificing performance, making it suitable for real-time deployment.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887923">
            <a:off x="-8123538" y="4221563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3475833" y="-878730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887923">
            <a:off x="-8123538" y="4221563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9430886" y="6786986"/>
            <a:ext cx="7613575" cy="2674035"/>
            <a:chOff x="0" y="0"/>
            <a:chExt cx="2792518" cy="9807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92518" cy="980786"/>
            </a:xfrm>
            <a:custGeom>
              <a:avLst/>
              <a:gdLst/>
              <a:ahLst/>
              <a:cxnLst/>
              <a:rect r="r" b="b" t="t" l="l"/>
              <a:pathLst>
                <a:path h="980786" w="2792518">
                  <a:moveTo>
                    <a:pt x="31523" y="0"/>
                  </a:moveTo>
                  <a:lnTo>
                    <a:pt x="2760996" y="0"/>
                  </a:lnTo>
                  <a:cubicBezTo>
                    <a:pt x="2778405" y="0"/>
                    <a:pt x="2792518" y="14113"/>
                    <a:pt x="2792518" y="31523"/>
                  </a:cubicBezTo>
                  <a:lnTo>
                    <a:pt x="2792518" y="949264"/>
                  </a:lnTo>
                  <a:cubicBezTo>
                    <a:pt x="2792518" y="966673"/>
                    <a:pt x="2778405" y="980786"/>
                    <a:pt x="2760996" y="980786"/>
                  </a:cubicBezTo>
                  <a:lnTo>
                    <a:pt x="31523" y="980786"/>
                  </a:lnTo>
                  <a:cubicBezTo>
                    <a:pt x="14113" y="980786"/>
                    <a:pt x="0" y="966673"/>
                    <a:pt x="0" y="949264"/>
                  </a:cubicBezTo>
                  <a:lnTo>
                    <a:pt x="0" y="31523"/>
                  </a:lnTo>
                  <a:cubicBezTo>
                    <a:pt x="0" y="14113"/>
                    <a:pt x="14113" y="0"/>
                    <a:pt x="31523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2792518" cy="9998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15586" y="2136090"/>
            <a:ext cx="7613575" cy="2674035"/>
            <a:chOff x="0" y="0"/>
            <a:chExt cx="2792518" cy="98078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92518" cy="980786"/>
            </a:xfrm>
            <a:custGeom>
              <a:avLst/>
              <a:gdLst/>
              <a:ahLst/>
              <a:cxnLst/>
              <a:rect r="r" b="b" t="t" l="l"/>
              <a:pathLst>
                <a:path h="980786" w="2792518">
                  <a:moveTo>
                    <a:pt x="31523" y="0"/>
                  </a:moveTo>
                  <a:lnTo>
                    <a:pt x="2760996" y="0"/>
                  </a:lnTo>
                  <a:cubicBezTo>
                    <a:pt x="2778405" y="0"/>
                    <a:pt x="2792518" y="14113"/>
                    <a:pt x="2792518" y="31523"/>
                  </a:cubicBezTo>
                  <a:lnTo>
                    <a:pt x="2792518" y="949264"/>
                  </a:lnTo>
                  <a:cubicBezTo>
                    <a:pt x="2792518" y="966673"/>
                    <a:pt x="2778405" y="980786"/>
                    <a:pt x="2760996" y="980786"/>
                  </a:cubicBezTo>
                  <a:lnTo>
                    <a:pt x="31523" y="980786"/>
                  </a:lnTo>
                  <a:cubicBezTo>
                    <a:pt x="14113" y="980786"/>
                    <a:pt x="0" y="966673"/>
                    <a:pt x="0" y="949264"/>
                  </a:cubicBezTo>
                  <a:lnTo>
                    <a:pt x="0" y="31523"/>
                  </a:lnTo>
                  <a:cubicBezTo>
                    <a:pt x="0" y="14113"/>
                    <a:pt x="14113" y="0"/>
                    <a:pt x="31523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2792518" cy="9998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789953" y="5143500"/>
            <a:ext cx="8756234" cy="1308240"/>
            <a:chOff x="0" y="0"/>
            <a:chExt cx="3211624" cy="47983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211624" cy="479838"/>
            </a:xfrm>
            <a:custGeom>
              <a:avLst/>
              <a:gdLst/>
              <a:ahLst/>
              <a:cxnLst/>
              <a:rect r="r" b="b" t="t" l="l"/>
              <a:pathLst>
                <a:path h="479838" w="3211624">
                  <a:moveTo>
                    <a:pt x="27409" y="0"/>
                  </a:moveTo>
                  <a:lnTo>
                    <a:pt x="3184215" y="0"/>
                  </a:lnTo>
                  <a:cubicBezTo>
                    <a:pt x="3199353" y="0"/>
                    <a:pt x="3211624" y="12271"/>
                    <a:pt x="3211624" y="27409"/>
                  </a:cubicBezTo>
                  <a:lnTo>
                    <a:pt x="3211624" y="452429"/>
                  </a:lnTo>
                  <a:cubicBezTo>
                    <a:pt x="3211624" y="459699"/>
                    <a:pt x="3208736" y="466670"/>
                    <a:pt x="3203596" y="471810"/>
                  </a:cubicBezTo>
                  <a:cubicBezTo>
                    <a:pt x="3198456" y="476950"/>
                    <a:pt x="3191484" y="479838"/>
                    <a:pt x="3184215" y="479838"/>
                  </a:cubicBezTo>
                  <a:lnTo>
                    <a:pt x="27409" y="479838"/>
                  </a:lnTo>
                  <a:cubicBezTo>
                    <a:pt x="20140" y="479838"/>
                    <a:pt x="13168" y="476950"/>
                    <a:pt x="8028" y="471810"/>
                  </a:cubicBezTo>
                  <a:cubicBezTo>
                    <a:pt x="2888" y="466670"/>
                    <a:pt x="0" y="459699"/>
                    <a:pt x="0" y="452429"/>
                  </a:cubicBezTo>
                  <a:lnTo>
                    <a:pt x="0" y="27409"/>
                  </a:lnTo>
                  <a:cubicBezTo>
                    <a:pt x="0" y="20140"/>
                    <a:pt x="2888" y="13168"/>
                    <a:pt x="8028" y="8028"/>
                  </a:cubicBezTo>
                  <a:cubicBezTo>
                    <a:pt x="13168" y="2888"/>
                    <a:pt x="20140" y="0"/>
                    <a:pt x="27409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3211624" cy="4988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861106" y="590951"/>
            <a:ext cx="6409292" cy="1200095"/>
            <a:chOff x="0" y="0"/>
            <a:chExt cx="2350809" cy="44017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350809" cy="440172"/>
            </a:xfrm>
            <a:custGeom>
              <a:avLst/>
              <a:gdLst/>
              <a:ahLst/>
              <a:cxnLst/>
              <a:rect r="r" b="b" t="t" l="l"/>
              <a:pathLst>
                <a:path h="440172" w="2350809">
                  <a:moveTo>
                    <a:pt x="37446" y="0"/>
                  </a:moveTo>
                  <a:lnTo>
                    <a:pt x="2313364" y="0"/>
                  </a:lnTo>
                  <a:cubicBezTo>
                    <a:pt x="2323295" y="0"/>
                    <a:pt x="2332819" y="3945"/>
                    <a:pt x="2339842" y="10968"/>
                  </a:cubicBezTo>
                  <a:cubicBezTo>
                    <a:pt x="2346864" y="17990"/>
                    <a:pt x="2350809" y="27514"/>
                    <a:pt x="2350809" y="37446"/>
                  </a:cubicBezTo>
                  <a:lnTo>
                    <a:pt x="2350809" y="402727"/>
                  </a:lnTo>
                  <a:cubicBezTo>
                    <a:pt x="2350809" y="423407"/>
                    <a:pt x="2334044" y="440172"/>
                    <a:pt x="2313364" y="440172"/>
                  </a:cubicBezTo>
                  <a:lnTo>
                    <a:pt x="37446" y="440172"/>
                  </a:lnTo>
                  <a:cubicBezTo>
                    <a:pt x="27514" y="440172"/>
                    <a:pt x="17990" y="436227"/>
                    <a:pt x="10968" y="429205"/>
                  </a:cubicBezTo>
                  <a:cubicBezTo>
                    <a:pt x="3945" y="422182"/>
                    <a:pt x="0" y="412658"/>
                    <a:pt x="0" y="402727"/>
                  </a:cubicBezTo>
                  <a:lnTo>
                    <a:pt x="0" y="37446"/>
                  </a:lnTo>
                  <a:cubicBezTo>
                    <a:pt x="0" y="16765"/>
                    <a:pt x="16765" y="0"/>
                    <a:pt x="37446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9050"/>
              <a:ext cx="2350809" cy="4592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9110420" y="5453643"/>
            <a:ext cx="8115300" cy="621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3"/>
              </a:lnSpc>
              <a:spcBef>
                <a:spcPct val="0"/>
              </a:spcBef>
            </a:pPr>
            <a:r>
              <a:rPr lang="en-US" sz="3654" spc="358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ROBUSTNESS IN ADVERSE CONDITIONS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37468" y="802748"/>
            <a:ext cx="7791694" cy="621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3"/>
              </a:lnSpc>
              <a:spcBef>
                <a:spcPct val="0"/>
              </a:spcBef>
            </a:pPr>
            <a:r>
              <a:rPr lang="en-US" sz="3654" spc="358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CUSTOM FINE-TUNING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976406" y="6936473"/>
            <a:ext cx="6580161" cy="2677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8"/>
              </a:lnSpc>
            </a:pPr>
            <a:r>
              <a:rPr lang="en-US" sz="257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Whisper is engineered to perform exceptionally well in noisy environments or where multiple speakers overlap, making it highly reliable for real-world applications.</a:t>
            </a:r>
          </a:p>
          <a:p>
            <a:pPr algn="ctr">
              <a:lnSpc>
                <a:spcPts val="3598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861106" y="2285578"/>
            <a:ext cx="6580161" cy="1782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8"/>
              </a:lnSpc>
            </a:pPr>
            <a:r>
              <a:rPr lang="en-US" sz="257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We offer industry-specific model fine-tuning, allowing for superior performance in specialized tasks, such as legal, medical, or technical transcription.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89942" y="4206505"/>
            <a:ext cx="12057353" cy="1702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48"/>
              </a:lnSpc>
            </a:pPr>
            <a:r>
              <a:rPr lang="en-US" b="true" sz="10107" spc="99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WHY CHOOSE US?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63411" y="1604503"/>
            <a:ext cx="7022172" cy="2604094"/>
            <a:chOff x="0" y="0"/>
            <a:chExt cx="2390395" cy="8864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90395" cy="886451"/>
            </a:xfrm>
            <a:custGeom>
              <a:avLst/>
              <a:gdLst/>
              <a:ahLst/>
              <a:cxnLst/>
              <a:rect r="r" b="b" t="t" l="l"/>
              <a:pathLst>
                <a:path h="886451" w="2390395">
                  <a:moveTo>
                    <a:pt x="2390395" y="0"/>
                  </a:moveTo>
                  <a:lnTo>
                    <a:pt x="0" y="0"/>
                  </a:lnTo>
                  <a:lnTo>
                    <a:pt x="0" y="698491"/>
                  </a:lnTo>
                  <a:lnTo>
                    <a:pt x="157480" y="698491"/>
                  </a:lnTo>
                  <a:lnTo>
                    <a:pt x="157480" y="886451"/>
                  </a:lnTo>
                  <a:lnTo>
                    <a:pt x="463550" y="698491"/>
                  </a:lnTo>
                  <a:lnTo>
                    <a:pt x="2390395" y="698491"/>
                  </a:lnTo>
                  <a:lnTo>
                    <a:pt x="2390395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2390395" cy="7150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131536" y="5996615"/>
            <a:ext cx="6313845" cy="2800787"/>
            <a:chOff x="0" y="0"/>
            <a:chExt cx="2149276" cy="95340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49276" cy="953407"/>
            </a:xfrm>
            <a:custGeom>
              <a:avLst/>
              <a:gdLst/>
              <a:ahLst/>
              <a:cxnLst/>
              <a:rect r="r" b="b" t="t" l="l"/>
              <a:pathLst>
                <a:path h="953407" w="2149276">
                  <a:moveTo>
                    <a:pt x="2149276" y="0"/>
                  </a:moveTo>
                  <a:lnTo>
                    <a:pt x="0" y="0"/>
                  </a:lnTo>
                  <a:lnTo>
                    <a:pt x="0" y="765447"/>
                  </a:lnTo>
                  <a:lnTo>
                    <a:pt x="157480" y="765447"/>
                  </a:lnTo>
                  <a:lnTo>
                    <a:pt x="157480" y="953407"/>
                  </a:lnTo>
                  <a:lnTo>
                    <a:pt x="463550" y="765447"/>
                  </a:lnTo>
                  <a:lnTo>
                    <a:pt x="2149276" y="765447"/>
                  </a:lnTo>
                  <a:lnTo>
                    <a:pt x="2149276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2149276" cy="7819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795294" y="2111502"/>
            <a:ext cx="5750511" cy="1375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1964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Our model delivers high-level accuracy and performance while requiring minimal infrastructure, ensuring a cost-effective solution for businesses.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85583" y="6685245"/>
            <a:ext cx="5750511" cy="1375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1964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Our solution integrates effortlessly into existing workflows, enabling businesses to deploy our model without major disruptions or technical challenges.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887923">
            <a:off x="-2683214" y="7543802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887923">
            <a:off x="12076940" y="-3354783"/>
            <a:ext cx="7032580" cy="7216267"/>
          </a:xfrm>
          <a:custGeom>
            <a:avLst/>
            <a:gdLst/>
            <a:ahLst/>
            <a:cxnLst/>
            <a:rect r="r" b="b" t="t" l="l"/>
            <a:pathLst>
              <a:path h="7216267" w="7032580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6333169" y="8069439"/>
            <a:ext cx="2094695" cy="2377721"/>
            <a:chOff x="0" y="0"/>
            <a:chExt cx="551689" cy="62623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51689" cy="626231"/>
            </a:xfrm>
            <a:custGeom>
              <a:avLst/>
              <a:gdLst/>
              <a:ahLst/>
              <a:cxnLst/>
              <a:rect r="r" b="b" t="t" l="l"/>
              <a:pathLst>
                <a:path h="626231" w="551689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-224419" y="-1349021"/>
            <a:ext cx="2094695" cy="2377721"/>
            <a:chOff x="0" y="0"/>
            <a:chExt cx="551689" cy="62623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51689" cy="626231"/>
            </a:xfrm>
            <a:custGeom>
              <a:avLst/>
              <a:gdLst/>
              <a:ahLst/>
              <a:cxnLst/>
              <a:rect r="r" b="b" t="t" l="l"/>
              <a:pathLst>
                <a:path h="626231" w="551689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827518" y="1665360"/>
            <a:ext cx="6658065" cy="422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8"/>
              </a:lnSpc>
            </a:pPr>
            <a:r>
              <a:rPr lang="en-US" sz="2477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Superior Performance with Cost Efficiency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397064" y="6057471"/>
            <a:ext cx="6658065" cy="422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8"/>
              </a:lnSpc>
            </a:pPr>
            <a:r>
              <a:rPr lang="en-US" sz="2477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Seamless Integration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DAGUTft4hOg</dc:identifier>
  <dcterms:modified xsi:type="dcterms:W3CDTF">2011-08-01T06:04:30Z</dcterms:modified>
  <cp:revision>1</cp:revision>
  <dc:title>Grey minimalist business project presentation </dc:title>
</cp:coreProperties>
</file>