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4"/>
  </p:sldMasterIdLst>
  <p:notesMasterIdLst>
    <p:notesMasterId r:id="rId48"/>
  </p:notesMasterIdLst>
  <p:handoutMasterIdLst>
    <p:handoutMasterId r:id="rId49"/>
  </p:handoutMasterIdLst>
  <p:sldIdLst>
    <p:sldId id="256" r:id="rId5"/>
    <p:sldId id="257" r:id="rId6"/>
    <p:sldId id="258" r:id="rId7"/>
    <p:sldId id="259" r:id="rId8"/>
    <p:sldId id="262" r:id="rId9"/>
    <p:sldId id="312" r:id="rId10"/>
    <p:sldId id="313" r:id="rId11"/>
    <p:sldId id="314" r:id="rId12"/>
    <p:sldId id="315" r:id="rId13"/>
    <p:sldId id="318" r:id="rId14"/>
    <p:sldId id="319" r:id="rId15"/>
    <p:sldId id="316" r:id="rId16"/>
    <p:sldId id="320" r:id="rId17"/>
    <p:sldId id="321" r:id="rId18"/>
    <p:sldId id="322" r:id="rId19"/>
    <p:sldId id="323" r:id="rId20"/>
    <p:sldId id="324" r:id="rId21"/>
    <p:sldId id="328" r:id="rId22"/>
    <p:sldId id="329" r:id="rId23"/>
    <p:sldId id="330" r:id="rId24"/>
    <p:sldId id="325" r:id="rId25"/>
    <p:sldId id="326" r:id="rId26"/>
    <p:sldId id="327" r:id="rId27"/>
    <p:sldId id="331" r:id="rId28"/>
    <p:sldId id="333" r:id="rId29"/>
    <p:sldId id="334" r:id="rId30"/>
    <p:sldId id="335" r:id="rId31"/>
    <p:sldId id="336" r:id="rId32"/>
    <p:sldId id="337" r:id="rId33"/>
    <p:sldId id="338" r:id="rId34"/>
    <p:sldId id="339" r:id="rId35"/>
    <p:sldId id="340" r:id="rId36"/>
    <p:sldId id="267" r:id="rId37"/>
    <p:sldId id="342" r:id="rId38"/>
    <p:sldId id="264" r:id="rId39"/>
    <p:sldId id="265" r:id="rId40"/>
    <p:sldId id="343" r:id="rId41"/>
    <p:sldId id="344" r:id="rId42"/>
    <p:sldId id="272" r:id="rId43"/>
    <p:sldId id="345" r:id="rId44"/>
    <p:sldId id="346" r:id="rId45"/>
    <p:sldId id="347" r:id="rId46"/>
    <p:sldId id="348" r:id="rId47"/>
  </p:sldIdLst>
  <p:sldSz cx="9144000" cy="5143500" type="screen16x9"/>
  <p:notesSz cx="6858000" cy="9144000"/>
  <p:embeddedFontLst>
    <p:embeddedFont>
      <p:font typeface="Baloo 2" pitchFamily="2" charset="0"/>
      <p:regular r:id="rId50"/>
      <p:bold r:id="rId51"/>
    </p:embeddedFont>
    <p:embeddedFont>
      <p:font typeface="El Messiri" pitchFamily="2" charset="-78"/>
      <p:regular r:id="rId52"/>
      <p:bold r:id="rId53"/>
    </p:embeddedFont>
    <p:embeddedFont>
      <p:font typeface="Pridi" panose="00000500000000000000" pitchFamily="2" charset="-34"/>
      <p:regular r:id="rId54"/>
    </p:embeddedFont>
    <p:embeddedFont>
      <p:font typeface="Roboto Condensed Light" panose="02000000000000000000" pitchFamily="2" charset="0"/>
      <p:regular r:id="rId55"/>
      <p: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4CFA6-F01F-4D1B-8E71-D0E26E0278BD}">
  <a:tblStyle styleId="{9824CFA6-F01F-4D1B-8E71-D0E26E0278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14C4A64-17FB-4C4B-9ABE-63FAE36C26D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6247" autoAdjust="0"/>
  </p:normalViewPr>
  <p:slideViewPr>
    <p:cSldViewPr snapToGrid="0">
      <p:cViewPr>
        <p:scale>
          <a:sx n="150" d="100"/>
          <a:sy n="150" d="100"/>
        </p:scale>
        <p:origin x="612" y="1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B9192-4CDB-46EC-8780-F0DAB5449D3C}" type="doc">
      <dgm:prSet loTypeId="urn:microsoft.com/office/officeart/2009/3/layout/HorizontalOrganizationChart" loCatId="hierarchy" qsTypeId="urn:microsoft.com/office/officeart/2005/8/quickstyle/simple1" qsCatId="simple" csTypeId="urn:microsoft.com/office/officeart/2005/8/colors/accent5_4" csCatId="accent5" phldr="1"/>
      <dgm:spPr/>
      <dgm:t>
        <a:bodyPr/>
        <a:lstStyle/>
        <a:p>
          <a:endParaRPr lang="en-US"/>
        </a:p>
      </dgm:t>
    </dgm:pt>
    <dgm:pt modelId="{10A62F29-6CEB-485E-AF9A-0214C63FC2A9}">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Platforms</a:t>
          </a:r>
        </a:p>
      </dgm:t>
    </dgm:pt>
    <dgm:pt modelId="{F70B4980-B4CC-48DB-B48E-FD0B64A63DCE}" type="parTrans" cxnId="{21094880-2506-42ED-B20A-76601F02FBE0}">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81984770-5641-4EE4-ADF4-BD7355ADFE8C}" type="sibTrans" cxnId="{21094880-2506-42ED-B20A-76601F02FBE0}">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7A928870-6F38-4EA8-B99F-A4389944BCDF}" type="asst">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Triibe</a:t>
          </a:r>
        </a:p>
      </dgm:t>
    </dgm:pt>
    <dgm:pt modelId="{B82DE5AB-4B84-46C3-B2BC-46B1D02A19D3}" type="parTrans" cxnId="{1DC88261-CBAC-4BD3-A6F5-2DEA6558083C}">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300A3291-2165-472D-A314-6CDC9B8720CA}" type="sibTrans" cxnId="{1DC88261-CBAC-4BD3-A6F5-2DEA6558083C}">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9ECC406C-80C1-41A4-9B3F-5C3B5001F035}">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Facebook</a:t>
          </a:r>
        </a:p>
      </dgm:t>
    </dgm:pt>
    <dgm:pt modelId="{E649C9D1-4E7D-487F-ACD4-06E7A03FBE4E}" type="parTrans" cxnId="{C9F32C00-C637-40FE-8FF1-39D0C5015F4D}">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DA72BA1F-CD4C-4B86-8751-8181951436A3}" type="sibTrans" cxnId="{C9F32C00-C637-40FE-8FF1-39D0C5015F4D}">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497080F2-10DC-4C03-B96A-6EBC7E7A1695}">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Instagram</a:t>
          </a:r>
        </a:p>
      </dgm:t>
    </dgm:pt>
    <dgm:pt modelId="{72472978-E030-47E8-B6C2-ADCBD1CF5137}" type="parTrans" cxnId="{94F6E7CD-9127-4C85-8A59-BF6C2D7AE453}">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F46AAD87-1661-4A5B-AF38-3B94730268E4}" type="sibTrans" cxnId="{94F6E7CD-9127-4C85-8A59-BF6C2D7AE453}">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1B61D42E-F75C-42E3-97B4-B2A08F2EFE8F}">
      <dgm:prSet phldrT="[Text]"/>
      <dgm:spPr/>
      <dgm:t>
        <a:bodyPr/>
        <a:lstStyle/>
        <a:p>
          <a:r>
            <a:rPr lang="en-US" b="1"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Twitter</a:t>
          </a:r>
        </a:p>
      </dgm:t>
    </dgm:pt>
    <dgm:pt modelId="{BA83E9AA-43E8-45C0-B84D-5B9D057E4B3E}" type="parTrans" cxnId="{1AB8C6A9-2DA6-490E-9636-D97DC6E454B9}">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B3115030-07F9-4870-85D6-91BF6A1764E1}" type="sibTrans" cxnId="{1AB8C6A9-2DA6-490E-9636-D97DC6E454B9}">
      <dgm:prSet/>
      <dgm:spPr/>
      <dgm:t>
        <a:bodyPr/>
        <a:lstStyle/>
        <a:p>
          <a:endParaRPr lang="en-US" b="1" cap="none" spc="5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endParaRPr>
        </a:p>
      </dgm:t>
    </dgm:pt>
    <dgm:pt modelId="{6CAAE61C-6F52-4BBD-ACDB-362CA3C94C00}" type="pres">
      <dgm:prSet presAssocID="{DFFB9192-4CDB-46EC-8780-F0DAB5449D3C}" presName="hierChild1" presStyleCnt="0">
        <dgm:presLayoutVars>
          <dgm:orgChart val="1"/>
          <dgm:chPref val="1"/>
          <dgm:dir/>
          <dgm:animOne val="branch"/>
          <dgm:animLvl val="lvl"/>
          <dgm:resizeHandles/>
        </dgm:presLayoutVars>
      </dgm:prSet>
      <dgm:spPr/>
    </dgm:pt>
    <dgm:pt modelId="{3CE61C02-9C24-44D3-AC95-9ACE36C02C8D}" type="pres">
      <dgm:prSet presAssocID="{10A62F29-6CEB-485E-AF9A-0214C63FC2A9}" presName="hierRoot1" presStyleCnt="0">
        <dgm:presLayoutVars>
          <dgm:hierBranch val="init"/>
        </dgm:presLayoutVars>
      </dgm:prSet>
      <dgm:spPr/>
    </dgm:pt>
    <dgm:pt modelId="{6BE617AB-72E3-41F7-ABE6-758A641C5A3B}" type="pres">
      <dgm:prSet presAssocID="{10A62F29-6CEB-485E-AF9A-0214C63FC2A9}" presName="rootComposite1" presStyleCnt="0"/>
      <dgm:spPr/>
    </dgm:pt>
    <dgm:pt modelId="{39CC93A3-FB8F-4DC5-B05C-9C48AFDBF9C0}" type="pres">
      <dgm:prSet presAssocID="{10A62F29-6CEB-485E-AF9A-0214C63FC2A9}" presName="rootText1" presStyleLbl="node0" presStyleIdx="0" presStyleCnt="1">
        <dgm:presLayoutVars>
          <dgm:chPref val="3"/>
        </dgm:presLayoutVars>
      </dgm:prSet>
      <dgm:spPr/>
    </dgm:pt>
    <dgm:pt modelId="{7AFFBEFA-742B-4379-B8EC-13BA1097C984}" type="pres">
      <dgm:prSet presAssocID="{10A62F29-6CEB-485E-AF9A-0214C63FC2A9}" presName="rootConnector1" presStyleLbl="node1" presStyleIdx="0" presStyleCnt="0"/>
      <dgm:spPr/>
    </dgm:pt>
    <dgm:pt modelId="{05C6726B-F900-42A5-94F9-217AC2608916}" type="pres">
      <dgm:prSet presAssocID="{10A62F29-6CEB-485E-AF9A-0214C63FC2A9}" presName="hierChild2" presStyleCnt="0"/>
      <dgm:spPr/>
    </dgm:pt>
    <dgm:pt modelId="{29C53144-2123-4E1E-8B9E-92447937CA0B}" type="pres">
      <dgm:prSet presAssocID="{E649C9D1-4E7D-487F-ACD4-06E7A03FBE4E}" presName="Name64" presStyleLbl="parChTrans1D2" presStyleIdx="0" presStyleCnt="4"/>
      <dgm:spPr/>
    </dgm:pt>
    <dgm:pt modelId="{D8A029FF-1F01-472E-A2CC-0809F6A340AD}" type="pres">
      <dgm:prSet presAssocID="{9ECC406C-80C1-41A4-9B3F-5C3B5001F035}" presName="hierRoot2" presStyleCnt="0">
        <dgm:presLayoutVars>
          <dgm:hierBranch val="init"/>
        </dgm:presLayoutVars>
      </dgm:prSet>
      <dgm:spPr/>
    </dgm:pt>
    <dgm:pt modelId="{700677B2-EE5B-4C80-BC65-E2BA541F63E5}" type="pres">
      <dgm:prSet presAssocID="{9ECC406C-80C1-41A4-9B3F-5C3B5001F035}" presName="rootComposite" presStyleCnt="0"/>
      <dgm:spPr/>
    </dgm:pt>
    <dgm:pt modelId="{2D8429B6-A3A3-4B5C-991C-6F4EAE001DE6}" type="pres">
      <dgm:prSet presAssocID="{9ECC406C-80C1-41A4-9B3F-5C3B5001F035}" presName="rootText" presStyleLbl="node2" presStyleIdx="0" presStyleCnt="3">
        <dgm:presLayoutVars>
          <dgm:chPref val="3"/>
        </dgm:presLayoutVars>
      </dgm:prSet>
      <dgm:spPr/>
    </dgm:pt>
    <dgm:pt modelId="{EADC0345-2809-48FB-89BF-4B4091E7840E}" type="pres">
      <dgm:prSet presAssocID="{9ECC406C-80C1-41A4-9B3F-5C3B5001F035}" presName="rootConnector" presStyleLbl="node2" presStyleIdx="0" presStyleCnt="3"/>
      <dgm:spPr/>
    </dgm:pt>
    <dgm:pt modelId="{C39DF621-8F3B-4177-9B12-95E3D462191B}" type="pres">
      <dgm:prSet presAssocID="{9ECC406C-80C1-41A4-9B3F-5C3B5001F035}" presName="hierChild4" presStyleCnt="0"/>
      <dgm:spPr/>
    </dgm:pt>
    <dgm:pt modelId="{C17B79F2-060C-482F-BFC4-05C717C01AAF}" type="pres">
      <dgm:prSet presAssocID="{9ECC406C-80C1-41A4-9B3F-5C3B5001F035}" presName="hierChild5" presStyleCnt="0"/>
      <dgm:spPr/>
    </dgm:pt>
    <dgm:pt modelId="{4F4D4354-3F12-48A5-9A96-9B23D15F27C9}" type="pres">
      <dgm:prSet presAssocID="{72472978-E030-47E8-B6C2-ADCBD1CF5137}" presName="Name64" presStyleLbl="parChTrans1D2" presStyleIdx="1" presStyleCnt="4"/>
      <dgm:spPr/>
    </dgm:pt>
    <dgm:pt modelId="{549AFFF3-F765-426F-9AB7-733120D63DDE}" type="pres">
      <dgm:prSet presAssocID="{497080F2-10DC-4C03-B96A-6EBC7E7A1695}" presName="hierRoot2" presStyleCnt="0">
        <dgm:presLayoutVars>
          <dgm:hierBranch val="init"/>
        </dgm:presLayoutVars>
      </dgm:prSet>
      <dgm:spPr/>
    </dgm:pt>
    <dgm:pt modelId="{FB786330-ADAD-478E-A6A1-F8675A4156A9}" type="pres">
      <dgm:prSet presAssocID="{497080F2-10DC-4C03-B96A-6EBC7E7A1695}" presName="rootComposite" presStyleCnt="0"/>
      <dgm:spPr/>
    </dgm:pt>
    <dgm:pt modelId="{FCFC7F4E-0A28-4DCF-B99B-DF8F477405BE}" type="pres">
      <dgm:prSet presAssocID="{497080F2-10DC-4C03-B96A-6EBC7E7A1695}" presName="rootText" presStyleLbl="node2" presStyleIdx="1" presStyleCnt="3">
        <dgm:presLayoutVars>
          <dgm:chPref val="3"/>
        </dgm:presLayoutVars>
      </dgm:prSet>
      <dgm:spPr/>
    </dgm:pt>
    <dgm:pt modelId="{4E1E729A-D72B-4033-BC43-B4B262C79B7E}" type="pres">
      <dgm:prSet presAssocID="{497080F2-10DC-4C03-B96A-6EBC7E7A1695}" presName="rootConnector" presStyleLbl="node2" presStyleIdx="1" presStyleCnt="3"/>
      <dgm:spPr/>
    </dgm:pt>
    <dgm:pt modelId="{E07D36D3-DDD5-4770-A3C2-468D6279AF49}" type="pres">
      <dgm:prSet presAssocID="{497080F2-10DC-4C03-B96A-6EBC7E7A1695}" presName="hierChild4" presStyleCnt="0"/>
      <dgm:spPr/>
    </dgm:pt>
    <dgm:pt modelId="{BC570F7F-B61E-4086-8819-64B843404A38}" type="pres">
      <dgm:prSet presAssocID="{497080F2-10DC-4C03-B96A-6EBC7E7A1695}" presName="hierChild5" presStyleCnt="0"/>
      <dgm:spPr/>
    </dgm:pt>
    <dgm:pt modelId="{0875EE89-4A95-4837-AD5C-5095F5FC48F2}" type="pres">
      <dgm:prSet presAssocID="{BA83E9AA-43E8-45C0-B84D-5B9D057E4B3E}" presName="Name64" presStyleLbl="parChTrans1D2" presStyleIdx="2" presStyleCnt="4"/>
      <dgm:spPr/>
    </dgm:pt>
    <dgm:pt modelId="{57D2190B-9187-46B5-BA73-A344704C0142}" type="pres">
      <dgm:prSet presAssocID="{1B61D42E-F75C-42E3-97B4-B2A08F2EFE8F}" presName="hierRoot2" presStyleCnt="0">
        <dgm:presLayoutVars>
          <dgm:hierBranch val="init"/>
        </dgm:presLayoutVars>
      </dgm:prSet>
      <dgm:spPr/>
    </dgm:pt>
    <dgm:pt modelId="{AEC7804F-AE67-4D7D-A993-C458DF55B1C0}" type="pres">
      <dgm:prSet presAssocID="{1B61D42E-F75C-42E3-97B4-B2A08F2EFE8F}" presName="rootComposite" presStyleCnt="0"/>
      <dgm:spPr/>
    </dgm:pt>
    <dgm:pt modelId="{247F891F-A895-4C34-8DA7-406761C0F77F}" type="pres">
      <dgm:prSet presAssocID="{1B61D42E-F75C-42E3-97B4-B2A08F2EFE8F}" presName="rootText" presStyleLbl="node2" presStyleIdx="2" presStyleCnt="3">
        <dgm:presLayoutVars>
          <dgm:chPref val="3"/>
        </dgm:presLayoutVars>
      </dgm:prSet>
      <dgm:spPr/>
    </dgm:pt>
    <dgm:pt modelId="{3E79BA7B-C08C-45F3-9542-91F5147D854B}" type="pres">
      <dgm:prSet presAssocID="{1B61D42E-F75C-42E3-97B4-B2A08F2EFE8F}" presName="rootConnector" presStyleLbl="node2" presStyleIdx="2" presStyleCnt="3"/>
      <dgm:spPr/>
    </dgm:pt>
    <dgm:pt modelId="{21FF4974-63C4-4B60-8B9E-D9441B767A52}" type="pres">
      <dgm:prSet presAssocID="{1B61D42E-F75C-42E3-97B4-B2A08F2EFE8F}" presName="hierChild4" presStyleCnt="0"/>
      <dgm:spPr/>
    </dgm:pt>
    <dgm:pt modelId="{FED083CB-9B79-4F66-97CD-A79624B180BA}" type="pres">
      <dgm:prSet presAssocID="{1B61D42E-F75C-42E3-97B4-B2A08F2EFE8F}" presName="hierChild5" presStyleCnt="0"/>
      <dgm:spPr/>
    </dgm:pt>
    <dgm:pt modelId="{FB030B18-A5A1-466D-8014-59C3A364E8A4}" type="pres">
      <dgm:prSet presAssocID="{10A62F29-6CEB-485E-AF9A-0214C63FC2A9}" presName="hierChild3" presStyleCnt="0"/>
      <dgm:spPr/>
    </dgm:pt>
    <dgm:pt modelId="{A153730B-61FE-49E8-9CCB-1076EA645E09}" type="pres">
      <dgm:prSet presAssocID="{B82DE5AB-4B84-46C3-B2BC-46B1D02A19D3}" presName="Name115" presStyleLbl="parChTrans1D2" presStyleIdx="3" presStyleCnt="4"/>
      <dgm:spPr/>
    </dgm:pt>
    <dgm:pt modelId="{3E7F4258-C31D-44A1-A433-1D3F15D7E341}" type="pres">
      <dgm:prSet presAssocID="{7A928870-6F38-4EA8-B99F-A4389944BCDF}" presName="hierRoot3" presStyleCnt="0">
        <dgm:presLayoutVars>
          <dgm:hierBranch val="init"/>
        </dgm:presLayoutVars>
      </dgm:prSet>
      <dgm:spPr/>
    </dgm:pt>
    <dgm:pt modelId="{361ABBD1-B535-4E22-BFD3-72DBCE57E3F7}" type="pres">
      <dgm:prSet presAssocID="{7A928870-6F38-4EA8-B99F-A4389944BCDF}" presName="rootComposite3" presStyleCnt="0"/>
      <dgm:spPr/>
    </dgm:pt>
    <dgm:pt modelId="{3B722BC5-FF0F-4B72-B63C-F6067913C5C8}" type="pres">
      <dgm:prSet presAssocID="{7A928870-6F38-4EA8-B99F-A4389944BCDF}" presName="rootText3" presStyleLbl="asst1" presStyleIdx="0" presStyleCnt="1">
        <dgm:presLayoutVars>
          <dgm:chPref val="3"/>
        </dgm:presLayoutVars>
      </dgm:prSet>
      <dgm:spPr/>
    </dgm:pt>
    <dgm:pt modelId="{9579B6CB-94F0-4A33-833E-A5D2EE4AEEE8}" type="pres">
      <dgm:prSet presAssocID="{7A928870-6F38-4EA8-B99F-A4389944BCDF}" presName="rootConnector3" presStyleLbl="asst1" presStyleIdx="0" presStyleCnt="1"/>
      <dgm:spPr/>
    </dgm:pt>
    <dgm:pt modelId="{DD82EF4C-387F-4E52-9C06-CF87F5B9AB40}" type="pres">
      <dgm:prSet presAssocID="{7A928870-6F38-4EA8-B99F-A4389944BCDF}" presName="hierChild6" presStyleCnt="0"/>
      <dgm:spPr/>
    </dgm:pt>
    <dgm:pt modelId="{967F0FDC-E635-4377-8F87-990876702326}" type="pres">
      <dgm:prSet presAssocID="{7A928870-6F38-4EA8-B99F-A4389944BCDF}" presName="hierChild7" presStyleCnt="0"/>
      <dgm:spPr/>
    </dgm:pt>
  </dgm:ptLst>
  <dgm:cxnLst>
    <dgm:cxn modelId="{C9F32C00-C637-40FE-8FF1-39D0C5015F4D}" srcId="{10A62F29-6CEB-485E-AF9A-0214C63FC2A9}" destId="{9ECC406C-80C1-41A4-9B3F-5C3B5001F035}" srcOrd="1" destOrd="0" parTransId="{E649C9D1-4E7D-487F-ACD4-06E7A03FBE4E}" sibTransId="{DA72BA1F-CD4C-4B86-8751-8181951436A3}"/>
    <dgm:cxn modelId="{7020F105-A8F7-497B-ABD7-A1D785410434}" type="presOf" srcId="{7A928870-6F38-4EA8-B99F-A4389944BCDF}" destId="{9579B6CB-94F0-4A33-833E-A5D2EE4AEEE8}" srcOrd="1" destOrd="0" presId="urn:microsoft.com/office/officeart/2009/3/layout/HorizontalOrganizationChart"/>
    <dgm:cxn modelId="{F2E59A0E-9705-44F4-9050-50BDE82BFDFB}" type="presOf" srcId="{BA83E9AA-43E8-45C0-B84D-5B9D057E4B3E}" destId="{0875EE89-4A95-4837-AD5C-5095F5FC48F2}" srcOrd="0" destOrd="0" presId="urn:microsoft.com/office/officeart/2009/3/layout/HorizontalOrganizationChart"/>
    <dgm:cxn modelId="{D8836122-C19E-4482-BDFC-0416B5C173B3}" type="presOf" srcId="{10A62F29-6CEB-485E-AF9A-0214C63FC2A9}" destId="{7AFFBEFA-742B-4379-B8EC-13BA1097C984}" srcOrd="1" destOrd="0" presId="urn:microsoft.com/office/officeart/2009/3/layout/HorizontalOrganizationChart"/>
    <dgm:cxn modelId="{4302D32C-4F59-4A3C-93A0-FC22DFFE4FC1}" type="presOf" srcId="{B82DE5AB-4B84-46C3-B2BC-46B1D02A19D3}" destId="{A153730B-61FE-49E8-9CCB-1076EA645E09}" srcOrd="0" destOrd="0" presId="urn:microsoft.com/office/officeart/2009/3/layout/HorizontalOrganizationChart"/>
    <dgm:cxn modelId="{9EF3752F-87A2-429E-9E58-9273A02E6DD4}" type="presOf" srcId="{497080F2-10DC-4C03-B96A-6EBC7E7A1695}" destId="{4E1E729A-D72B-4033-BC43-B4B262C79B7E}" srcOrd="1" destOrd="0" presId="urn:microsoft.com/office/officeart/2009/3/layout/HorizontalOrganizationChart"/>
    <dgm:cxn modelId="{4E55CC3E-EB25-463A-BE44-F154468B31AE}" type="presOf" srcId="{9ECC406C-80C1-41A4-9B3F-5C3B5001F035}" destId="{2D8429B6-A3A3-4B5C-991C-6F4EAE001DE6}" srcOrd="0" destOrd="0" presId="urn:microsoft.com/office/officeart/2009/3/layout/HorizontalOrganizationChart"/>
    <dgm:cxn modelId="{1DC88261-CBAC-4BD3-A6F5-2DEA6558083C}" srcId="{10A62F29-6CEB-485E-AF9A-0214C63FC2A9}" destId="{7A928870-6F38-4EA8-B99F-A4389944BCDF}" srcOrd="0" destOrd="0" parTransId="{B82DE5AB-4B84-46C3-B2BC-46B1D02A19D3}" sibTransId="{300A3291-2165-472D-A314-6CDC9B8720CA}"/>
    <dgm:cxn modelId="{4100CC45-5383-490C-9B52-1D787FEA9021}" type="presOf" srcId="{7A928870-6F38-4EA8-B99F-A4389944BCDF}" destId="{3B722BC5-FF0F-4B72-B63C-F6067913C5C8}" srcOrd="0" destOrd="0" presId="urn:microsoft.com/office/officeart/2009/3/layout/HorizontalOrganizationChart"/>
    <dgm:cxn modelId="{64A6B84B-B7ED-4CEE-84B6-71A8FF40F2C0}" type="presOf" srcId="{E649C9D1-4E7D-487F-ACD4-06E7A03FBE4E}" destId="{29C53144-2123-4E1E-8B9E-92447937CA0B}" srcOrd="0" destOrd="0" presId="urn:microsoft.com/office/officeart/2009/3/layout/HorizontalOrganizationChart"/>
    <dgm:cxn modelId="{DBD1C27A-ADFF-4533-9192-7CE757A61823}" type="presOf" srcId="{9ECC406C-80C1-41A4-9B3F-5C3B5001F035}" destId="{EADC0345-2809-48FB-89BF-4B4091E7840E}" srcOrd="1" destOrd="0" presId="urn:microsoft.com/office/officeart/2009/3/layout/HorizontalOrganizationChart"/>
    <dgm:cxn modelId="{21094880-2506-42ED-B20A-76601F02FBE0}" srcId="{DFFB9192-4CDB-46EC-8780-F0DAB5449D3C}" destId="{10A62F29-6CEB-485E-AF9A-0214C63FC2A9}" srcOrd="0" destOrd="0" parTransId="{F70B4980-B4CC-48DB-B48E-FD0B64A63DCE}" sibTransId="{81984770-5641-4EE4-ADF4-BD7355ADFE8C}"/>
    <dgm:cxn modelId="{B7820E9E-872C-48A8-925B-840379AC9F05}" type="presOf" srcId="{72472978-E030-47E8-B6C2-ADCBD1CF5137}" destId="{4F4D4354-3F12-48A5-9A96-9B23D15F27C9}" srcOrd="0" destOrd="0" presId="urn:microsoft.com/office/officeart/2009/3/layout/HorizontalOrganizationChart"/>
    <dgm:cxn modelId="{69FB19A7-D388-4AF1-8140-AF6A4F7E3AFD}" type="presOf" srcId="{1B61D42E-F75C-42E3-97B4-B2A08F2EFE8F}" destId="{3E79BA7B-C08C-45F3-9542-91F5147D854B}" srcOrd="1" destOrd="0" presId="urn:microsoft.com/office/officeart/2009/3/layout/HorizontalOrganizationChart"/>
    <dgm:cxn modelId="{1AB8C6A9-2DA6-490E-9636-D97DC6E454B9}" srcId="{10A62F29-6CEB-485E-AF9A-0214C63FC2A9}" destId="{1B61D42E-F75C-42E3-97B4-B2A08F2EFE8F}" srcOrd="3" destOrd="0" parTransId="{BA83E9AA-43E8-45C0-B84D-5B9D057E4B3E}" sibTransId="{B3115030-07F9-4870-85D6-91BF6A1764E1}"/>
    <dgm:cxn modelId="{745241CC-F36B-4F8E-98CC-AFEA407E1C1C}" type="presOf" srcId="{497080F2-10DC-4C03-B96A-6EBC7E7A1695}" destId="{FCFC7F4E-0A28-4DCF-B99B-DF8F477405BE}" srcOrd="0" destOrd="0" presId="urn:microsoft.com/office/officeart/2009/3/layout/HorizontalOrganizationChart"/>
    <dgm:cxn modelId="{94F6E7CD-9127-4C85-8A59-BF6C2D7AE453}" srcId="{10A62F29-6CEB-485E-AF9A-0214C63FC2A9}" destId="{497080F2-10DC-4C03-B96A-6EBC7E7A1695}" srcOrd="2" destOrd="0" parTransId="{72472978-E030-47E8-B6C2-ADCBD1CF5137}" sibTransId="{F46AAD87-1661-4A5B-AF38-3B94730268E4}"/>
    <dgm:cxn modelId="{42C39DDE-1F31-4591-BE8B-1E57A35A038A}" type="presOf" srcId="{10A62F29-6CEB-485E-AF9A-0214C63FC2A9}" destId="{39CC93A3-FB8F-4DC5-B05C-9C48AFDBF9C0}" srcOrd="0" destOrd="0" presId="urn:microsoft.com/office/officeart/2009/3/layout/HorizontalOrganizationChart"/>
    <dgm:cxn modelId="{1DA584E4-0E1D-4F38-A88F-6C0BB18611F4}" type="presOf" srcId="{DFFB9192-4CDB-46EC-8780-F0DAB5449D3C}" destId="{6CAAE61C-6F52-4BBD-ACDB-362CA3C94C00}" srcOrd="0" destOrd="0" presId="urn:microsoft.com/office/officeart/2009/3/layout/HorizontalOrganizationChart"/>
    <dgm:cxn modelId="{ED5246FD-11F1-4CDF-B3C5-ED7050BFCD21}" type="presOf" srcId="{1B61D42E-F75C-42E3-97B4-B2A08F2EFE8F}" destId="{247F891F-A895-4C34-8DA7-406761C0F77F}" srcOrd="0" destOrd="0" presId="urn:microsoft.com/office/officeart/2009/3/layout/HorizontalOrganizationChart"/>
    <dgm:cxn modelId="{1CAABBDC-A865-4D8A-A97A-1CCEF8A9BA8E}" type="presParOf" srcId="{6CAAE61C-6F52-4BBD-ACDB-362CA3C94C00}" destId="{3CE61C02-9C24-44D3-AC95-9ACE36C02C8D}" srcOrd="0" destOrd="0" presId="urn:microsoft.com/office/officeart/2009/3/layout/HorizontalOrganizationChart"/>
    <dgm:cxn modelId="{081B6A9E-3820-4441-B3A5-E39501929FC4}" type="presParOf" srcId="{3CE61C02-9C24-44D3-AC95-9ACE36C02C8D}" destId="{6BE617AB-72E3-41F7-ABE6-758A641C5A3B}" srcOrd="0" destOrd="0" presId="urn:microsoft.com/office/officeart/2009/3/layout/HorizontalOrganizationChart"/>
    <dgm:cxn modelId="{6885EF8B-A82D-4514-9957-98C505285292}" type="presParOf" srcId="{6BE617AB-72E3-41F7-ABE6-758A641C5A3B}" destId="{39CC93A3-FB8F-4DC5-B05C-9C48AFDBF9C0}" srcOrd="0" destOrd="0" presId="urn:microsoft.com/office/officeart/2009/3/layout/HorizontalOrganizationChart"/>
    <dgm:cxn modelId="{5EE45F53-9119-4E8A-9D1B-129E7B4C43A3}" type="presParOf" srcId="{6BE617AB-72E3-41F7-ABE6-758A641C5A3B}" destId="{7AFFBEFA-742B-4379-B8EC-13BA1097C984}" srcOrd="1" destOrd="0" presId="urn:microsoft.com/office/officeart/2009/3/layout/HorizontalOrganizationChart"/>
    <dgm:cxn modelId="{C1CC7C27-F02E-4D62-ADE6-C711E1E10CB8}" type="presParOf" srcId="{3CE61C02-9C24-44D3-AC95-9ACE36C02C8D}" destId="{05C6726B-F900-42A5-94F9-217AC2608916}" srcOrd="1" destOrd="0" presId="urn:microsoft.com/office/officeart/2009/3/layout/HorizontalOrganizationChart"/>
    <dgm:cxn modelId="{702D23E7-93D2-4FF1-A976-26F3CD03AB18}" type="presParOf" srcId="{05C6726B-F900-42A5-94F9-217AC2608916}" destId="{29C53144-2123-4E1E-8B9E-92447937CA0B}" srcOrd="0" destOrd="0" presId="urn:microsoft.com/office/officeart/2009/3/layout/HorizontalOrganizationChart"/>
    <dgm:cxn modelId="{42706C9D-8B5E-4450-BD48-7838A0DCFA01}" type="presParOf" srcId="{05C6726B-F900-42A5-94F9-217AC2608916}" destId="{D8A029FF-1F01-472E-A2CC-0809F6A340AD}" srcOrd="1" destOrd="0" presId="urn:microsoft.com/office/officeart/2009/3/layout/HorizontalOrganizationChart"/>
    <dgm:cxn modelId="{571AD6D1-8AD9-42DE-97F1-DB9B1ADACE91}" type="presParOf" srcId="{D8A029FF-1F01-472E-A2CC-0809F6A340AD}" destId="{700677B2-EE5B-4C80-BC65-E2BA541F63E5}" srcOrd="0" destOrd="0" presId="urn:microsoft.com/office/officeart/2009/3/layout/HorizontalOrganizationChart"/>
    <dgm:cxn modelId="{059224BC-F4FF-4717-8B3F-8E1C4CCBD81B}" type="presParOf" srcId="{700677B2-EE5B-4C80-BC65-E2BA541F63E5}" destId="{2D8429B6-A3A3-4B5C-991C-6F4EAE001DE6}" srcOrd="0" destOrd="0" presId="urn:microsoft.com/office/officeart/2009/3/layout/HorizontalOrganizationChart"/>
    <dgm:cxn modelId="{9CEE5415-1835-4FC6-9B5B-1B100B3E68F3}" type="presParOf" srcId="{700677B2-EE5B-4C80-BC65-E2BA541F63E5}" destId="{EADC0345-2809-48FB-89BF-4B4091E7840E}" srcOrd="1" destOrd="0" presId="urn:microsoft.com/office/officeart/2009/3/layout/HorizontalOrganizationChart"/>
    <dgm:cxn modelId="{F1D0D769-F02A-43D0-A1E6-4039BCD7F326}" type="presParOf" srcId="{D8A029FF-1F01-472E-A2CC-0809F6A340AD}" destId="{C39DF621-8F3B-4177-9B12-95E3D462191B}" srcOrd="1" destOrd="0" presId="urn:microsoft.com/office/officeart/2009/3/layout/HorizontalOrganizationChart"/>
    <dgm:cxn modelId="{13F81C45-949A-4B71-BAF9-6E18A0E9A6CE}" type="presParOf" srcId="{D8A029FF-1F01-472E-A2CC-0809F6A340AD}" destId="{C17B79F2-060C-482F-BFC4-05C717C01AAF}" srcOrd="2" destOrd="0" presId="urn:microsoft.com/office/officeart/2009/3/layout/HorizontalOrganizationChart"/>
    <dgm:cxn modelId="{DE3C8BD0-775B-4142-94BB-A77FF41F8706}" type="presParOf" srcId="{05C6726B-F900-42A5-94F9-217AC2608916}" destId="{4F4D4354-3F12-48A5-9A96-9B23D15F27C9}" srcOrd="2" destOrd="0" presId="urn:microsoft.com/office/officeart/2009/3/layout/HorizontalOrganizationChart"/>
    <dgm:cxn modelId="{E7E303E6-0CE8-49A7-9249-1B6C557DC26F}" type="presParOf" srcId="{05C6726B-F900-42A5-94F9-217AC2608916}" destId="{549AFFF3-F765-426F-9AB7-733120D63DDE}" srcOrd="3" destOrd="0" presId="urn:microsoft.com/office/officeart/2009/3/layout/HorizontalOrganizationChart"/>
    <dgm:cxn modelId="{70238F3D-B9EE-4DF2-803B-9B04F8FDCC99}" type="presParOf" srcId="{549AFFF3-F765-426F-9AB7-733120D63DDE}" destId="{FB786330-ADAD-478E-A6A1-F8675A4156A9}" srcOrd="0" destOrd="0" presId="urn:microsoft.com/office/officeart/2009/3/layout/HorizontalOrganizationChart"/>
    <dgm:cxn modelId="{14376656-7248-4599-9AAC-ECD79DA7F8AF}" type="presParOf" srcId="{FB786330-ADAD-478E-A6A1-F8675A4156A9}" destId="{FCFC7F4E-0A28-4DCF-B99B-DF8F477405BE}" srcOrd="0" destOrd="0" presId="urn:microsoft.com/office/officeart/2009/3/layout/HorizontalOrganizationChart"/>
    <dgm:cxn modelId="{D253B4DF-1A28-4201-8A23-268E69FD74AC}" type="presParOf" srcId="{FB786330-ADAD-478E-A6A1-F8675A4156A9}" destId="{4E1E729A-D72B-4033-BC43-B4B262C79B7E}" srcOrd="1" destOrd="0" presId="urn:microsoft.com/office/officeart/2009/3/layout/HorizontalOrganizationChart"/>
    <dgm:cxn modelId="{E79F809A-8A95-4202-AD7C-54EA3D538716}" type="presParOf" srcId="{549AFFF3-F765-426F-9AB7-733120D63DDE}" destId="{E07D36D3-DDD5-4770-A3C2-468D6279AF49}" srcOrd="1" destOrd="0" presId="urn:microsoft.com/office/officeart/2009/3/layout/HorizontalOrganizationChart"/>
    <dgm:cxn modelId="{2348FE22-4B7D-4B1C-98C1-C2BF7F49A41F}" type="presParOf" srcId="{549AFFF3-F765-426F-9AB7-733120D63DDE}" destId="{BC570F7F-B61E-4086-8819-64B843404A38}" srcOrd="2" destOrd="0" presId="urn:microsoft.com/office/officeart/2009/3/layout/HorizontalOrganizationChart"/>
    <dgm:cxn modelId="{F187987E-4170-49F0-815E-6DECD717E63E}" type="presParOf" srcId="{05C6726B-F900-42A5-94F9-217AC2608916}" destId="{0875EE89-4A95-4837-AD5C-5095F5FC48F2}" srcOrd="4" destOrd="0" presId="urn:microsoft.com/office/officeart/2009/3/layout/HorizontalOrganizationChart"/>
    <dgm:cxn modelId="{85BF3B14-5478-4A5C-9426-D8A654CC832C}" type="presParOf" srcId="{05C6726B-F900-42A5-94F9-217AC2608916}" destId="{57D2190B-9187-46B5-BA73-A344704C0142}" srcOrd="5" destOrd="0" presId="urn:microsoft.com/office/officeart/2009/3/layout/HorizontalOrganizationChart"/>
    <dgm:cxn modelId="{27EF0F83-335D-431D-836D-D2BFD48D923D}" type="presParOf" srcId="{57D2190B-9187-46B5-BA73-A344704C0142}" destId="{AEC7804F-AE67-4D7D-A993-C458DF55B1C0}" srcOrd="0" destOrd="0" presId="urn:microsoft.com/office/officeart/2009/3/layout/HorizontalOrganizationChart"/>
    <dgm:cxn modelId="{729FD162-E0E2-4C96-A0AB-55FE88D19CA5}" type="presParOf" srcId="{AEC7804F-AE67-4D7D-A993-C458DF55B1C0}" destId="{247F891F-A895-4C34-8DA7-406761C0F77F}" srcOrd="0" destOrd="0" presId="urn:microsoft.com/office/officeart/2009/3/layout/HorizontalOrganizationChart"/>
    <dgm:cxn modelId="{2E4BCB2B-EAE3-40E7-8889-30D6EE921EAF}" type="presParOf" srcId="{AEC7804F-AE67-4D7D-A993-C458DF55B1C0}" destId="{3E79BA7B-C08C-45F3-9542-91F5147D854B}" srcOrd="1" destOrd="0" presId="urn:microsoft.com/office/officeart/2009/3/layout/HorizontalOrganizationChart"/>
    <dgm:cxn modelId="{CFB974ED-FF5A-4C41-8ABF-CD046FA96C65}" type="presParOf" srcId="{57D2190B-9187-46B5-BA73-A344704C0142}" destId="{21FF4974-63C4-4B60-8B9E-D9441B767A52}" srcOrd="1" destOrd="0" presId="urn:microsoft.com/office/officeart/2009/3/layout/HorizontalOrganizationChart"/>
    <dgm:cxn modelId="{9988D21F-5770-49E0-A687-5E93C5A74A1A}" type="presParOf" srcId="{57D2190B-9187-46B5-BA73-A344704C0142}" destId="{FED083CB-9B79-4F66-97CD-A79624B180BA}" srcOrd="2" destOrd="0" presId="urn:microsoft.com/office/officeart/2009/3/layout/HorizontalOrganizationChart"/>
    <dgm:cxn modelId="{E877F2D5-573D-4C50-B9A2-50086F157343}" type="presParOf" srcId="{3CE61C02-9C24-44D3-AC95-9ACE36C02C8D}" destId="{FB030B18-A5A1-466D-8014-59C3A364E8A4}" srcOrd="2" destOrd="0" presId="urn:microsoft.com/office/officeart/2009/3/layout/HorizontalOrganizationChart"/>
    <dgm:cxn modelId="{FB7D4256-EAD9-4B54-8C47-421F91358A85}" type="presParOf" srcId="{FB030B18-A5A1-466D-8014-59C3A364E8A4}" destId="{A153730B-61FE-49E8-9CCB-1076EA645E09}" srcOrd="0" destOrd="0" presId="urn:microsoft.com/office/officeart/2009/3/layout/HorizontalOrganizationChart"/>
    <dgm:cxn modelId="{4D85E135-1BFE-44CB-B812-9F658C13C2D0}" type="presParOf" srcId="{FB030B18-A5A1-466D-8014-59C3A364E8A4}" destId="{3E7F4258-C31D-44A1-A433-1D3F15D7E341}" srcOrd="1" destOrd="0" presId="urn:microsoft.com/office/officeart/2009/3/layout/HorizontalOrganizationChart"/>
    <dgm:cxn modelId="{8558311A-0B57-44CB-8CD6-AF5A79EBA75D}" type="presParOf" srcId="{3E7F4258-C31D-44A1-A433-1D3F15D7E341}" destId="{361ABBD1-B535-4E22-BFD3-72DBCE57E3F7}" srcOrd="0" destOrd="0" presId="urn:microsoft.com/office/officeart/2009/3/layout/HorizontalOrganizationChart"/>
    <dgm:cxn modelId="{C9869DDA-EAFF-4CED-92DF-58DE229D5A9E}" type="presParOf" srcId="{361ABBD1-B535-4E22-BFD3-72DBCE57E3F7}" destId="{3B722BC5-FF0F-4B72-B63C-F6067913C5C8}" srcOrd="0" destOrd="0" presId="urn:microsoft.com/office/officeart/2009/3/layout/HorizontalOrganizationChart"/>
    <dgm:cxn modelId="{4076EB3F-E903-44F6-8E52-878FBF0F9DC5}" type="presParOf" srcId="{361ABBD1-B535-4E22-BFD3-72DBCE57E3F7}" destId="{9579B6CB-94F0-4A33-833E-A5D2EE4AEEE8}" srcOrd="1" destOrd="0" presId="urn:microsoft.com/office/officeart/2009/3/layout/HorizontalOrganizationChart"/>
    <dgm:cxn modelId="{3AA778A4-6F4D-4D03-8861-9B922C746F6E}" type="presParOf" srcId="{3E7F4258-C31D-44A1-A433-1D3F15D7E341}" destId="{DD82EF4C-387F-4E52-9C06-CF87F5B9AB40}" srcOrd="1" destOrd="0" presId="urn:microsoft.com/office/officeart/2009/3/layout/HorizontalOrganizationChart"/>
    <dgm:cxn modelId="{A672FDE5-D241-43F8-A18F-359C3A5D0D3B}" type="presParOf" srcId="{3E7F4258-C31D-44A1-A433-1D3F15D7E341}" destId="{967F0FDC-E635-4377-8F87-99087670232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730B-61FE-49E8-9CCB-1076EA645E09}">
      <dsp:nvSpPr>
        <dsp:cNvPr id="0" name=""/>
        <dsp:cNvSpPr/>
      </dsp:nvSpPr>
      <dsp:spPr>
        <a:xfrm>
          <a:off x="1852842" y="1916353"/>
          <a:ext cx="1295241" cy="115646"/>
        </a:xfrm>
        <a:custGeom>
          <a:avLst/>
          <a:gdLst/>
          <a:ahLst/>
          <a:cxnLst/>
          <a:rect l="0" t="0" r="0" b="0"/>
          <a:pathLst>
            <a:path>
              <a:moveTo>
                <a:pt x="0" y="115646"/>
              </a:moveTo>
              <a:lnTo>
                <a:pt x="1295241" y="115646"/>
              </a:lnTo>
              <a:lnTo>
                <a:pt x="1295241" y="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75EE89-4A95-4837-AD5C-5095F5FC48F2}">
      <dsp:nvSpPr>
        <dsp:cNvPr id="0" name=""/>
        <dsp:cNvSpPr/>
      </dsp:nvSpPr>
      <dsp:spPr>
        <a:xfrm>
          <a:off x="1852842" y="2031999"/>
          <a:ext cx="2590482" cy="795648"/>
        </a:xfrm>
        <a:custGeom>
          <a:avLst/>
          <a:gdLst/>
          <a:ahLst/>
          <a:cxnLst/>
          <a:rect l="0" t="0" r="0" b="0"/>
          <a:pathLst>
            <a:path>
              <a:moveTo>
                <a:pt x="0" y="0"/>
              </a:moveTo>
              <a:lnTo>
                <a:pt x="2405447" y="0"/>
              </a:lnTo>
              <a:lnTo>
                <a:pt x="2405447" y="795648"/>
              </a:lnTo>
              <a:lnTo>
                <a:pt x="2590482" y="795648"/>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D4354-3F12-48A5-9A96-9B23D15F27C9}">
      <dsp:nvSpPr>
        <dsp:cNvPr id="0" name=""/>
        <dsp:cNvSpPr/>
      </dsp:nvSpPr>
      <dsp:spPr>
        <a:xfrm>
          <a:off x="1852842" y="1986279"/>
          <a:ext cx="2590482" cy="91440"/>
        </a:xfrm>
        <a:custGeom>
          <a:avLst/>
          <a:gdLst/>
          <a:ahLst/>
          <a:cxnLst/>
          <a:rect l="0" t="0" r="0" b="0"/>
          <a:pathLst>
            <a:path>
              <a:moveTo>
                <a:pt x="0" y="45720"/>
              </a:moveTo>
              <a:lnTo>
                <a:pt x="2590482" y="4572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53144-2123-4E1E-8B9E-92447937CA0B}">
      <dsp:nvSpPr>
        <dsp:cNvPr id="0" name=""/>
        <dsp:cNvSpPr/>
      </dsp:nvSpPr>
      <dsp:spPr>
        <a:xfrm>
          <a:off x="1852842" y="1236351"/>
          <a:ext cx="2590482" cy="795648"/>
        </a:xfrm>
        <a:custGeom>
          <a:avLst/>
          <a:gdLst/>
          <a:ahLst/>
          <a:cxnLst/>
          <a:rect l="0" t="0" r="0" b="0"/>
          <a:pathLst>
            <a:path>
              <a:moveTo>
                <a:pt x="0" y="795648"/>
              </a:moveTo>
              <a:lnTo>
                <a:pt x="2405447" y="795648"/>
              </a:lnTo>
              <a:lnTo>
                <a:pt x="2405447" y="0"/>
              </a:lnTo>
              <a:lnTo>
                <a:pt x="2590482" y="0"/>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C93A3-FB8F-4DC5-B05C-9C48AFDBF9C0}">
      <dsp:nvSpPr>
        <dsp:cNvPr id="0" name=""/>
        <dsp:cNvSpPr/>
      </dsp:nvSpPr>
      <dsp:spPr>
        <a:xfrm>
          <a:off x="2497" y="1749822"/>
          <a:ext cx="1850344" cy="564355"/>
        </a:xfrm>
        <a:prstGeom prst="rect">
          <a:avLst/>
        </a:prstGeom>
        <a:solidFill>
          <a:schemeClr val="accent5">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Platforms</a:t>
          </a:r>
        </a:p>
      </dsp:txBody>
      <dsp:txXfrm>
        <a:off x="2497" y="1749822"/>
        <a:ext cx="1850344" cy="564355"/>
      </dsp:txXfrm>
    </dsp:sp>
    <dsp:sp modelId="{2D8429B6-A3A3-4B5C-991C-6F4EAE001DE6}">
      <dsp:nvSpPr>
        <dsp:cNvPr id="0" name=""/>
        <dsp:cNvSpPr/>
      </dsp:nvSpPr>
      <dsp:spPr>
        <a:xfrm>
          <a:off x="4443324" y="954174"/>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Facebook</a:t>
          </a:r>
        </a:p>
      </dsp:txBody>
      <dsp:txXfrm>
        <a:off x="4443324" y="954174"/>
        <a:ext cx="1850344" cy="564355"/>
      </dsp:txXfrm>
    </dsp:sp>
    <dsp:sp modelId="{FCFC7F4E-0A28-4DCF-B99B-DF8F477405BE}">
      <dsp:nvSpPr>
        <dsp:cNvPr id="0" name=""/>
        <dsp:cNvSpPr/>
      </dsp:nvSpPr>
      <dsp:spPr>
        <a:xfrm>
          <a:off x="4443324" y="1749822"/>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Instagram</a:t>
          </a:r>
        </a:p>
      </dsp:txBody>
      <dsp:txXfrm>
        <a:off x="4443324" y="1749822"/>
        <a:ext cx="1850344" cy="564355"/>
      </dsp:txXfrm>
    </dsp:sp>
    <dsp:sp modelId="{247F891F-A895-4C34-8DA7-406761C0F77F}">
      <dsp:nvSpPr>
        <dsp:cNvPr id="0" name=""/>
        <dsp:cNvSpPr/>
      </dsp:nvSpPr>
      <dsp:spPr>
        <a:xfrm>
          <a:off x="4443324" y="2545470"/>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Twitter</a:t>
          </a:r>
        </a:p>
      </dsp:txBody>
      <dsp:txXfrm>
        <a:off x="4443324" y="2545470"/>
        <a:ext cx="1850344" cy="564355"/>
      </dsp:txXfrm>
    </dsp:sp>
    <dsp:sp modelId="{3B722BC5-FF0F-4B72-B63C-F6067913C5C8}">
      <dsp:nvSpPr>
        <dsp:cNvPr id="0" name=""/>
        <dsp:cNvSpPr/>
      </dsp:nvSpPr>
      <dsp:spPr>
        <a:xfrm>
          <a:off x="2222911" y="1351998"/>
          <a:ext cx="1850344" cy="564355"/>
        </a:xfrm>
        <a:prstGeom prst="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cap="none" spc="50" dirty="0">
              <a:ln w="12700" cmpd="sng">
                <a:solidFill>
                  <a:schemeClr val="accent1"/>
                </a:solidFill>
                <a:prstDash val="solid"/>
              </a:ln>
              <a:solidFill>
                <a:srgbClr val="70AD47">
                  <a:tint val="1000"/>
                </a:srgbClr>
              </a:solidFill>
              <a:effectLst>
                <a:glow rad="63500">
                  <a:schemeClr val="accent6">
                    <a:satMod val="175000"/>
                    <a:alpha val="40000"/>
                  </a:schemeClr>
                </a:glow>
                <a:outerShdw blurRad="50800" dist="38100" algn="l" rotWithShape="0">
                  <a:prstClr val="black">
                    <a:alpha val="40000"/>
                  </a:prstClr>
                </a:outerShdw>
              </a:effectLst>
              <a:latin typeface="Baloo 2" pitchFamily="2" charset="0"/>
              <a:cs typeface="Baloo 2" pitchFamily="2" charset="0"/>
            </a:rPr>
            <a:t>Triibe</a:t>
          </a:r>
        </a:p>
      </dsp:txBody>
      <dsp:txXfrm>
        <a:off x="2222911" y="1351998"/>
        <a:ext cx="1850344" cy="56435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27B4AF-25A5-118C-290D-28C2A13B1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3D7E15D-1BEA-7C7D-09EF-C13F5752D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E1121-162B-444B-BA5B-F74B0658AA7F}" type="datetimeFigureOut">
              <a:rPr lang="en-US" smtClean="0"/>
              <a:t>22/06/06</a:t>
            </a:fld>
            <a:endParaRPr lang="en-US" dirty="0"/>
          </a:p>
        </p:txBody>
      </p:sp>
      <p:sp>
        <p:nvSpPr>
          <p:cNvPr id="4" name="Footer Placeholder 3">
            <a:extLst>
              <a:ext uri="{FF2B5EF4-FFF2-40B4-BE49-F238E27FC236}">
                <a16:creationId xmlns:a16="http://schemas.microsoft.com/office/drawing/2014/main" id="{83D7C74E-7CA0-9904-963E-ABC490360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A3189F9-D68C-43B5-048A-EF843091E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1AF63F-8144-41B3-BBF1-C755B7183853}" type="slidenum">
              <a:rPr lang="en-US" smtClean="0"/>
              <a:t>‹#›</a:t>
            </a:fld>
            <a:endParaRPr lang="en-US" dirty="0"/>
          </a:p>
        </p:txBody>
      </p:sp>
    </p:spTree>
    <p:extLst>
      <p:ext uri="{BB962C8B-B14F-4D97-AF65-F5344CB8AC3E}">
        <p14:creationId xmlns:p14="http://schemas.microsoft.com/office/powerpoint/2010/main" val="406799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648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d143d5643_2_14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d143d5643_2_14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764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63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77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5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976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617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88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04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850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42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880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322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429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2248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383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6239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279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3591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94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57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7481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396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676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752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0564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7754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950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9458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ed143d5643_2_15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ed143d5643_2_15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019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525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42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025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426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54" name="Google Shape;154;p2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7787800" y="25059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6" name="Google Shape;226;p32"/>
          <p:cNvSpPr txBox="1">
            <a:spLocks noGrp="1"/>
          </p:cNvSpPr>
          <p:nvPr>
            <p:ph type="subTitle" idx="1"/>
          </p:nvPr>
        </p:nvSpPr>
        <p:spPr>
          <a:xfrm flipH="1">
            <a:off x="5284948" y="125510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32"/>
          <p:cNvSpPr txBox="1">
            <a:spLocks noGrp="1"/>
          </p:cNvSpPr>
          <p:nvPr>
            <p:ph type="subTitle" idx="2"/>
          </p:nvPr>
        </p:nvSpPr>
        <p:spPr>
          <a:xfrm flipH="1">
            <a:off x="5284948" y="2411565"/>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32"/>
          <p:cNvSpPr txBox="1">
            <a:spLocks noGrp="1"/>
          </p:cNvSpPr>
          <p:nvPr>
            <p:ph type="subTitle" idx="3"/>
          </p:nvPr>
        </p:nvSpPr>
        <p:spPr>
          <a:xfrm flipH="1">
            <a:off x="5284948" y="1574572"/>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2"/>
          <p:cNvSpPr txBox="1">
            <a:spLocks noGrp="1"/>
          </p:cNvSpPr>
          <p:nvPr>
            <p:ph type="subTitle" idx="4"/>
          </p:nvPr>
        </p:nvSpPr>
        <p:spPr>
          <a:xfrm flipH="1">
            <a:off x="5284948" y="2728211"/>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32"/>
          <p:cNvSpPr txBox="1">
            <a:spLocks noGrp="1"/>
          </p:cNvSpPr>
          <p:nvPr>
            <p:ph type="subTitle" idx="5"/>
          </p:nvPr>
        </p:nvSpPr>
        <p:spPr>
          <a:xfrm flipH="1">
            <a:off x="5284948" y="356803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flipH="1">
            <a:off x="5284948" y="3884676"/>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32" name="Google Shape;232;p3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713225" y="1479550"/>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713225" y="2816525"/>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713225" y="1904125"/>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713225" y="3241100"/>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2" name="Google Shape;32;p5"/>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224450"/>
            <a:ext cx="4855200" cy="2389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6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5" name="Google Shape;45;p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60" r:id="rId8"/>
    <p:sldLayoutId id="2147483661" r:id="rId9"/>
    <p:sldLayoutId id="2147483662" r:id="rId10"/>
    <p:sldLayoutId id="2147483668" r:id="rId11"/>
    <p:sldLayoutId id="2147483678" r:id="rId12"/>
    <p:sldLayoutId id="2147483683" r:id="rId13"/>
    <p:sldLayoutId id="2147483684" r:id="rId14"/>
    <p:sldLayoutId id="214748368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Triibe/login.php"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42"/>
          <p:cNvSpPr txBox="1">
            <a:spLocks noGrp="1"/>
          </p:cNvSpPr>
          <p:nvPr>
            <p:ph type="ctrTitle"/>
          </p:nvPr>
        </p:nvSpPr>
        <p:spPr>
          <a:xfrm>
            <a:off x="1692327" y="1341842"/>
            <a:ext cx="2720961" cy="11921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b="0" u="sng" dirty="0">
                <a:latin typeface="Pridi" panose="00000500000000000000" pitchFamily="2" charset="-34"/>
                <a:cs typeface="Pridi" panose="00000500000000000000" pitchFamily="2" charset="-34"/>
              </a:rPr>
              <a:t>Triibe</a:t>
            </a:r>
            <a:endParaRPr sz="7200" b="0" u="sng" dirty="0">
              <a:latin typeface="Pridi" panose="00000500000000000000" pitchFamily="2" charset="-34"/>
              <a:cs typeface="Pridi" panose="00000500000000000000" pitchFamily="2" charset="-34"/>
            </a:endParaRPr>
          </a:p>
        </p:txBody>
      </p:sp>
      <p:sp>
        <p:nvSpPr>
          <p:cNvPr id="321" name="Google Shape;321;p42"/>
          <p:cNvSpPr txBox="1">
            <a:spLocks noGrp="1"/>
          </p:cNvSpPr>
          <p:nvPr>
            <p:ph type="subTitle" idx="1"/>
          </p:nvPr>
        </p:nvSpPr>
        <p:spPr>
          <a:xfrm>
            <a:off x="758425" y="3082012"/>
            <a:ext cx="3483091" cy="717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Connect With Your Friends Inside</a:t>
            </a:r>
          </a:p>
          <a:p>
            <a:pPr marL="0" lvl="0" indent="0" algn="l" rtl="0">
              <a:spcBef>
                <a:spcPts val="0"/>
              </a:spcBef>
              <a:spcAft>
                <a:spcPts val="0"/>
              </a:spcAft>
              <a:buNone/>
            </a:pPr>
            <a:r>
              <a:rPr lang="en-US" dirty="0"/>
              <a:t>The University On Triibe .</a:t>
            </a:r>
            <a:endParaRPr dirty="0"/>
          </a:p>
        </p:txBody>
      </p:sp>
      <p:grpSp>
        <p:nvGrpSpPr>
          <p:cNvPr id="322" name="Google Shape;322;p42"/>
          <p:cNvGrpSpPr/>
          <p:nvPr/>
        </p:nvGrpSpPr>
        <p:grpSpPr>
          <a:xfrm>
            <a:off x="827638" y="4064644"/>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Graphic 4">
            <a:extLst>
              <a:ext uri="{FF2B5EF4-FFF2-40B4-BE49-F238E27FC236}">
                <a16:creationId xmlns:a16="http://schemas.microsoft.com/office/drawing/2014/main" id="{382C96ED-2492-F0FB-3B15-D9874602B4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911" y="1573826"/>
            <a:ext cx="1015020" cy="759839"/>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500"/>
                                        <p:tgtEl>
                                          <p:spTgt spid="320"/>
                                        </p:tgtEl>
                                      </p:cBhvr>
                                    </p:animEffect>
                                    <p:anim calcmode="lin" valueType="num">
                                      <p:cBhvr>
                                        <p:cTn id="8" dur="500" fill="hold"/>
                                        <p:tgtEl>
                                          <p:spTgt spid="320"/>
                                        </p:tgtEl>
                                        <p:attrNameLst>
                                          <p:attrName>ppt_x</p:attrName>
                                        </p:attrNameLst>
                                      </p:cBhvr>
                                      <p:tavLst>
                                        <p:tav tm="0">
                                          <p:val>
                                            <p:strVal val="#ppt_x"/>
                                          </p:val>
                                        </p:tav>
                                        <p:tav tm="100000">
                                          <p:val>
                                            <p:strVal val="#ppt_x"/>
                                          </p:val>
                                        </p:tav>
                                      </p:tavLst>
                                    </p:anim>
                                    <p:anim calcmode="lin" valueType="num">
                                      <p:cBhvr>
                                        <p:cTn id="9" dur="500" fill="hold"/>
                                        <p:tgtEl>
                                          <p:spTgt spid="3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21">
                                            <p:txEl>
                                              <p:pRg st="0" end="0"/>
                                            </p:txEl>
                                          </p:spTgt>
                                        </p:tgtEl>
                                        <p:attrNameLst>
                                          <p:attrName>style.visibility</p:attrName>
                                        </p:attrNameLst>
                                      </p:cBhvr>
                                      <p:to>
                                        <p:strVal val="visible"/>
                                      </p:to>
                                    </p:set>
                                    <p:animEffect transition="in" filter="wipe(up)">
                                      <p:cBhvr>
                                        <p:cTn id="17" dur="500"/>
                                        <p:tgtEl>
                                          <p:spTgt spid="321">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21">
                                            <p:txEl>
                                              <p:pRg st="1" end="1"/>
                                            </p:txEl>
                                          </p:spTgt>
                                        </p:tgtEl>
                                        <p:attrNameLst>
                                          <p:attrName>style.visibility</p:attrName>
                                        </p:attrNameLst>
                                      </p:cBhvr>
                                      <p:to>
                                        <p:strVal val="visible"/>
                                      </p:to>
                                    </p:set>
                                    <p:animEffect transition="in" filter="wipe(up)">
                                      <p:cBhvr>
                                        <p:cTn id="20" dur="500"/>
                                        <p:tgtEl>
                                          <p:spTgt spid="321">
                                            <p:txEl>
                                              <p:pRg st="1" end="1"/>
                                            </p:txEl>
                                          </p:spTgt>
                                        </p:tgtEl>
                                      </p:cBhvr>
                                    </p:animEffect>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322"/>
                                        </p:tgtEl>
                                        <p:attrNameLst>
                                          <p:attrName>style.visibility</p:attrName>
                                        </p:attrNameLst>
                                      </p:cBhvr>
                                      <p:to>
                                        <p:strVal val="visible"/>
                                      </p:to>
                                    </p:set>
                                    <p:anim calcmode="lin" valueType="num">
                                      <p:cBhvr additive="base">
                                        <p:cTn id="24" dur="250" fill="hold"/>
                                        <p:tgtEl>
                                          <p:spTgt spid="322"/>
                                        </p:tgtEl>
                                        <p:attrNameLst>
                                          <p:attrName>ppt_x</p:attrName>
                                        </p:attrNameLst>
                                      </p:cBhvr>
                                      <p:tavLst>
                                        <p:tav tm="0">
                                          <p:val>
                                            <p:strVal val="#ppt_x"/>
                                          </p:val>
                                        </p:tav>
                                        <p:tav tm="100000">
                                          <p:val>
                                            <p:strVal val="#ppt_x"/>
                                          </p:val>
                                        </p:tav>
                                      </p:tavLst>
                                    </p:anim>
                                    <p:anim calcmode="lin" valueType="num">
                                      <p:cBhvr additive="base">
                                        <p:cTn id="25" dur="25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1457881" cy="369332"/>
          </a:xfrm>
          <a:prstGeom prst="rect">
            <a:avLst/>
          </a:prstGeom>
          <a:noFill/>
        </p:spPr>
        <p:txBody>
          <a:bodyPr wrap="square" rtlCol="0">
            <a:spAutoFit/>
          </a:bodyPr>
          <a:lstStyle/>
          <a:p>
            <a:r>
              <a:rPr lang="en-US" sz="1800" b="1" dirty="0">
                <a:latin typeface="Baloo 2" pitchFamily="2" charset="0"/>
                <a:cs typeface="Baloo 2" pitchFamily="2" charset="0"/>
              </a:rPr>
              <a:t>Gantt Chart</a:t>
            </a:r>
          </a:p>
        </p:txBody>
      </p:sp>
      <p:pic>
        <p:nvPicPr>
          <p:cNvPr id="2" name="Picture 1">
            <a:extLst>
              <a:ext uri="{FF2B5EF4-FFF2-40B4-BE49-F238E27FC236}">
                <a16:creationId xmlns:a16="http://schemas.microsoft.com/office/drawing/2014/main" id="{BB6375F9-9311-CD76-892E-533432F0540E}"/>
              </a:ext>
            </a:extLst>
          </p:cNvPr>
          <p:cNvPicPr>
            <a:picLocks noChangeAspect="1"/>
          </p:cNvPicPr>
          <p:nvPr/>
        </p:nvPicPr>
        <p:blipFill>
          <a:blip r:embed="rId3"/>
          <a:stretch>
            <a:fillRect/>
          </a:stretch>
        </p:blipFill>
        <p:spPr>
          <a:xfrm>
            <a:off x="730993" y="751073"/>
            <a:ext cx="5309387" cy="3897978"/>
          </a:xfrm>
          <a:prstGeom prst="rect">
            <a:avLst/>
          </a:prstGeom>
        </p:spPr>
      </p:pic>
    </p:spTree>
    <p:extLst>
      <p:ext uri="{BB962C8B-B14F-4D97-AF65-F5344CB8AC3E}">
        <p14:creationId xmlns:p14="http://schemas.microsoft.com/office/powerpoint/2010/main" val="386305768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2"/>
          <p:cNvSpPr/>
          <p:nvPr/>
        </p:nvSpPr>
        <p:spPr>
          <a:xfrm>
            <a:off x="6195875" y="14607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52"/>
          <p:cNvSpPr txBox="1">
            <a:spLocks noGrp="1"/>
          </p:cNvSpPr>
          <p:nvPr>
            <p:ph type="title"/>
          </p:nvPr>
        </p:nvSpPr>
        <p:spPr>
          <a:xfrm>
            <a:off x="1151672" y="1376850"/>
            <a:ext cx="4855200" cy="238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t>Literature review</a:t>
            </a:r>
          </a:p>
        </p:txBody>
      </p:sp>
      <p:grpSp>
        <p:nvGrpSpPr>
          <p:cNvPr id="823" name="Google Shape;823;p52"/>
          <p:cNvGrpSpPr/>
          <p:nvPr/>
        </p:nvGrpSpPr>
        <p:grpSpPr>
          <a:xfrm>
            <a:off x="6657490" y="1946419"/>
            <a:ext cx="1581982" cy="3197193"/>
            <a:chOff x="6795049" y="1179275"/>
            <a:chExt cx="916719" cy="1852694"/>
          </a:xfrm>
        </p:grpSpPr>
        <p:sp>
          <p:nvSpPr>
            <p:cNvPr id="824" name="Google Shape;824;p52"/>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52"/>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52"/>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52"/>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52"/>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396;p45">
            <a:extLst>
              <a:ext uri="{FF2B5EF4-FFF2-40B4-BE49-F238E27FC236}">
                <a16:creationId xmlns:a16="http://schemas.microsoft.com/office/drawing/2014/main" id="{EA0DD32F-6D76-EF11-496B-6823EBCDE7CA}"/>
              </a:ext>
            </a:extLst>
          </p:cNvPr>
          <p:cNvSpPr txBox="1">
            <a:spLocks/>
          </p:cNvSpPr>
          <p:nvPr/>
        </p:nvSpPr>
        <p:spPr>
          <a:xfrm flipH="1">
            <a:off x="-28575" y="36761"/>
            <a:ext cx="1456934" cy="1239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900"/>
              <a:buFont typeface="El Messiri"/>
              <a:buNone/>
              <a:defRPr sz="89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8900"/>
              <a:buFont typeface="El Messiri"/>
              <a:buNone/>
              <a:defRPr sz="8900" b="1" i="0" u="none" strike="noStrike" cap="none">
                <a:solidFill>
                  <a:schemeClr val="lt1"/>
                </a:solidFill>
                <a:latin typeface="El Messiri"/>
                <a:ea typeface="El Messiri"/>
                <a:cs typeface="El Messiri"/>
                <a:sym typeface="El Messiri"/>
              </a:defRPr>
            </a:lvl9pPr>
          </a:lstStyle>
          <a:p>
            <a:r>
              <a:rPr lang="en" dirty="0"/>
              <a:t>02</a:t>
            </a:r>
          </a:p>
        </p:txBody>
      </p:sp>
    </p:spTree>
    <p:extLst>
      <p:ext uri="{BB962C8B-B14F-4D97-AF65-F5344CB8AC3E}">
        <p14:creationId xmlns:p14="http://schemas.microsoft.com/office/powerpoint/2010/main" val="282052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22"/>
                                        </p:tgtEl>
                                        <p:attrNameLst>
                                          <p:attrName>style.visibility</p:attrName>
                                        </p:attrNameLst>
                                      </p:cBhvr>
                                      <p:to>
                                        <p:strVal val="visible"/>
                                      </p:to>
                                    </p:set>
                                    <p:animEffect transition="in" filter="fade">
                                      <p:cBhvr>
                                        <p:cTn id="7" dur="500"/>
                                        <p:tgtEl>
                                          <p:spTgt spid="822"/>
                                        </p:tgtEl>
                                      </p:cBhvr>
                                    </p:animEffect>
                                    <p:anim calcmode="lin" valueType="num">
                                      <p:cBhvr>
                                        <p:cTn id="8" dur="500" fill="hold"/>
                                        <p:tgtEl>
                                          <p:spTgt spid="822"/>
                                        </p:tgtEl>
                                        <p:attrNameLst>
                                          <p:attrName>ppt_x</p:attrName>
                                        </p:attrNameLst>
                                      </p:cBhvr>
                                      <p:tavLst>
                                        <p:tav tm="0">
                                          <p:val>
                                            <p:strVal val="#ppt_x"/>
                                          </p:val>
                                        </p:tav>
                                        <p:tav tm="100000">
                                          <p:val>
                                            <p:strVal val="#ppt_x"/>
                                          </p:val>
                                        </p:tav>
                                      </p:tavLst>
                                    </p:anim>
                                    <p:anim calcmode="lin" valueType="num">
                                      <p:cBhvr>
                                        <p:cTn id="9" dur="500" fill="hold"/>
                                        <p:tgtEl>
                                          <p:spTgt spid="82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TextBox 2">
            <a:extLst>
              <a:ext uri="{FF2B5EF4-FFF2-40B4-BE49-F238E27FC236}">
                <a16:creationId xmlns:a16="http://schemas.microsoft.com/office/drawing/2014/main" id="{134FFA93-C74D-AE5A-D5C3-0B8AF66DE1F9}"/>
              </a:ext>
            </a:extLst>
          </p:cNvPr>
          <p:cNvSpPr txBox="1"/>
          <p:nvPr/>
        </p:nvSpPr>
        <p:spPr>
          <a:xfrm>
            <a:off x="210644" y="308493"/>
            <a:ext cx="2592626" cy="369332"/>
          </a:xfrm>
          <a:prstGeom prst="rect">
            <a:avLst/>
          </a:prstGeom>
          <a:noFill/>
        </p:spPr>
        <p:txBody>
          <a:bodyPr wrap="square">
            <a:spAutoFit/>
          </a:bodyPr>
          <a:lstStyle/>
          <a:p>
            <a:r>
              <a:rPr lang="en-US" sz="1800" b="1" dirty="0">
                <a:latin typeface="Baloo 2" pitchFamily="2" charset="0"/>
                <a:cs typeface="Baloo 2" pitchFamily="2" charset="0"/>
              </a:rPr>
              <a:t>Social Media Platforms</a:t>
            </a:r>
          </a:p>
        </p:txBody>
      </p:sp>
      <p:graphicFrame>
        <p:nvGraphicFramePr>
          <p:cNvPr id="4" name="Diagram 3">
            <a:extLst>
              <a:ext uri="{FF2B5EF4-FFF2-40B4-BE49-F238E27FC236}">
                <a16:creationId xmlns:a16="http://schemas.microsoft.com/office/drawing/2014/main" id="{5685A31C-940C-CBA0-4709-850DC41458D7}"/>
              </a:ext>
            </a:extLst>
          </p:cNvPr>
          <p:cNvGraphicFramePr/>
          <p:nvPr>
            <p:extLst>
              <p:ext uri="{D42A27DB-BD31-4B8C-83A1-F6EECF244321}">
                <p14:modId xmlns:p14="http://schemas.microsoft.com/office/powerpoint/2010/main" val="701298275"/>
              </p:ext>
            </p:extLst>
          </p:nvPr>
        </p:nvGraphicFramePr>
        <p:xfrm>
          <a:off x="1107742" y="388962"/>
          <a:ext cx="629616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96629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239307" y="281121"/>
            <a:ext cx="2147763" cy="369332"/>
          </a:xfrm>
          <a:prstGeom prst="rect">
            <a:avLst/>
          </a:prstGeom>
          <a:noFill/>
        </p:spPr>
        <p:txBody>
          <a:bodyPr wrap="square" rtlCol="0">
            <a:spAutoFit/>
          </a:bodyPr>
          <a:lstStyle/>
          <a:p>
            <a:r>
              <a:rPr lang="en-US" sz="1800" b="1" dirty="0">
                <a:latin typeface="Baloo 2" pitchFamily="2" charset="0"/>
                <a:cs typeface="Baloo 2" pitchFamily="2" charset="0"/>
              </a:rPr>
              <a:t>Comparison Table</a:t>
            </a:r>
          </a:p>
        </p:txBody>
      </p:sp>
      <p:graphicFrame>
        <p:nvGraphicFramePr>
          <p:cNvPr id="4" name="Object 3">
            <a:extLst>
              <a:ext uri="{FF2B5EF4-FFF2-40B4-BE49-F238E27FC236}">
                <a16:creationId xmlns:a16="http://schemas.microsoft.com/office/drawing/2014/main" id="{AA7FFA33-9633-DD39-EE3D-267DC2B4FB63}"/>
              </a:ext>
            </a:extLst>
          </p:cNvPr>
          <p:cNvGraphicFramePr>
            <a:graphicFrameLocks noChangeAspect="1"/>
          </p:cNvGraphicFramePr>
          <p:nvPr>
            <p:extLst>
              <p:ext uri="{D42A27DB-BD31-4B8C-83A1-F6EECF244321}">
                <p14:modId xmlns:p14="http://schemas.microsoft.com/office/powerpoint/2010/main" val="4091721428"/>
              </p:ext>
            </p:extLst>
          </p:nvPr>
        </p:nvGraphicFramePr>
        <p:xfrm>
          <a:off x="2608263" y="211733"/>
          <a:ext cx="3532187" cy="4361988"/>
        </p:xfrm>
        <a:graphic>
          <a:graphicData uri="http://schemas.openxmlformats.org/presentationml/2006/ole">
            <mc:AlternateContent xmlns:mc="http://schemas.openxmlformats.org/markup-compatibility/2006">
              <mc:Choice xmlns:v="urn:schemas-microsoft-com:vml" Requires="v">
                <p:oleObj name="Document" r:id="rId3" imgW="6206765" imgH="7663852" progId="Word.Document.12">
                  <p:embed/>
                </p:oleObj>
              </mc:Choice>
              <mc:Fallback>
                <p:oleObj name="Document" r:id="rId3" imgW="6206765" imgH="7663852" progId="Word.Document.12">
                  <p:embed/>
                  <p:pic>
                    <p:nvPicPr>
                      <p:cNvPr id="0" name=""/>
                      <p:cNvPicPr/>
                      <p:nvPr/>
                    </p:nvPicPr>
                    <p:blipFill>
                      <a:blip r:embed="rId4"/>
                      <a:stretch>
                        <a:fillRect/>
                      </a:stretch>
                    </p:blipFill>
                    <p:spPr>
                      <a:xfrm>
                        <a:off x="2608263" y="211733"/>
                        <a:ext cx="3532187" cy="4361988"/>
                      </a:xfrm>
                      <a:prstGeom prst="rect">
                        <a:avLst/>
                      </a:prstGeom>
                    </p:spPr>
                  </p:pic>
                </p:oleObj>
              </mc:Fallback>
            </mc:AlternateContent>
          </a:graphicData>
        </a:graphic>
      </p:graphicFrame>
    </p:spTree>
    <p:extLst>
      <p:ext uri="{BB962C8B-B14F-4D97-AF65-F5344CB8AC3E}">
        <p14:creationId xmlns:p14="http://schemas.microsoft.com/office/powerpoint/2010/main" val="303058435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53485" y="2257736"/>
            <a:ext cx="3777290"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US" dirty="0"/>
              <a:t>Methodology</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03</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324444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wipe(up)">
                                      <p:cBhvr>
                                        <p:cTn id="7" dur="500"/>
                                        <p:tgtEl>
                                          <p:spTgt spid="39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4"/>
                                        </p:tgtEl>
                                        <p:attrNameLst>
                                          <p:attrName>style.visibility</p:attrName>
                                        </p:attrNameLst>
                                      </p:cBhvr>
                                      <p:to>
                                        <p:strVal val="visible"/>
                                      </p:to>
                                    </p:set>
                                    <p:animEffect transition="in" filter="wipe(up)">
                                      <p:cBhvr>
                                        <p:cTn id="11"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P spid="3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2597335" cy="369332"/>
          </a:xfrm>
          <a:prstGeom prst="rect">
            <a:avLst/>
          </a:prstGeom>
          <a:noFill/>
        </p:spPr>
        <p:txBody>
          <a:bodyPr wrap="square" rtlCol="0">
            <a:spAutoFit/>
          </a:bodyPr>
          <a:lstStyle/>
          <a:p>
            <a:r>
              <a:rPr lang="en-US" sz="1800" b="1" dirty="0">
                <a:latin typeface="Baloo 2" pitchFamily="2" charset="0"/>
                <a:cs typeface="Baloo 2" pitchFamily="2" charset="0"/>
              </a:rPr>
              <a:t>Waterfall Methodology</a:t>
            </a:r>
          </a:p>
        </p:txBody>
      </p:sp>
      <p:sp>
        <p:nvSpPr>
          <p:cNvPr id="2" name="TextBox 1">
            <a:extLst>
              <a:ext uri="{FF2B5EF4-FFF2-40B4-BE49-F238E27FC236}">
                <a16:creationId xmlns:a16="http://schemas.microsoft.com/office/drawing/2014/main" id="{5FE61108-C9CC-8551-8906-0F0FD519BD8E}"/>
              </a:ext>
            </a:extLst>
          </p:cNvPr>
          <p:cNvSpPr txBox="1"/>
          <p:nvPr/>
        </p:nvSpPr>
        <p:spPr>
          <a:xfrm>
            <a:off x="399494" y="973183"/>
            <a:ext cx="7106194" cy="954107"/>
          </a:xfrm>
          <a:prstGeom prst="rect">
            <a:avLst/>
          </a:prstGeom>
          <a:noFill/>
        </p:spPr>
        <p:txBody>
          <a:bodyPr wrap="square" rtlCol="0">
            <a:spAutoFit/>
          </a:bodyPr>
          <a:lstStyle/>
          <a:p>
            <a:r>
              <a:rPr lang="en-US" dirty="0">
                <a:latin typeface="Baloo 2" pitchFamily="2" charset="0"/>
                <a:cs typeface="Baloo 2" pitchFamily="2" charset="0"/>
              </a:rPr>
              <a:t>The </a:t>
            </a:r>
            <a:r>
              <a:rPr lang="en-US" b="1" dirty="0">
                <a:latin typeface="Baloo 2" pitchFamily="2" charset="0"/>
                <a:cs typeface="Baloo 2" pitchFamily="2" charset="0"/>
              </a:rPr>
              <a:t>waterfall</a:t>
            </a:r>
            <a:r>
              <a:rPr lang="en-US" dirty="0">
                <a:latin typeface="Baloo 2" pitchFamily="2" charset="0"/>
                <a:cs typeface="Baloo 2" pitchFamily="2" charset="0"/>
              </a:rPr>
              <a:t> approach often referred to as the waterfall methodology, is a consecutive development process that flows like a waterfall through all phases of a project, such as analysis, designing, implementation, and validation, with each step completed before moving on to the next.</a:t>
            </a:r>
          </a:p>
        </p:txBody>
      </p:sp>
      <p:sp>
        <p:nvSpPr>
          <p:cNvPr id="3" name="TextBox 2">
            <a:extLst>
              <a:ext uri="{FF2B5EF4-FFF2-40B4-BE49-F238E27FC236}">
                <a16:creationId xmlns:a16="http://schemas.microsoft.com/office/drawing/2014/main" id="{93D716B7-4C8D-38B7-E987-6EEE70B7C2BC}"/>
              </a:ext>
            </a:extLst>
          </p:cNvPr>
          <p:cNvSpPr txBox="1"/>
          <p:nvPr/>
        </p:nvSpPr>
        <p:spPr>
          <a:xfrm>
            <a:off x="399494" y="2240280"/>
            <a:ext cx="6851468" cy="1169551"/>
          </a:xfrm>
          <a:prstGeom prst="rect">
            <a:avLst/>
          </a:prstGeom>
          <a:noFill/>
        </p:spPr>
        <p:txBody>
          <a:bodyPr wrap="square" rtlCol="0">
            <a:spAutoFit/>
          </a:bodyPr>
          <a:lstStyle/>
          <a:p>
            <a:r>
              <a:rPr lang="en-US">
                <a:latin typeface="Baloo 2" pitchFamily="2" charset="0"/>
                <a:cs typeface="Baloo 2" pitchFamily="2" charset="0"/>
              </a:rPr>
              <a:t>The waterfall method's success is determined by the quantity and quality of work done on the front end, which includes documenting everything ahead of time, including the user interface, user stories, and all feature changes and outcomes. Because the bulk of the research is done ahead of time, estimations of the time required for each need are more accurate</a:t>
            </a:r>
            <a:endParaRPr lang="en-US" dirty="0">
              <a:latin typeface="Baloo 2" pitchFamily="2" charset="0"/>
              <a:cs typeface="Baloo 2" pitchFamily="2" charset="0"/>
            </a:endParaRPr>
          </a:p>
        </p:txBody>
      </p:sp>
    </p:spTree>
    <p:extLst>
      <p:ext uri="{BB962C8B-B14F-4D97-AF65-F5344CB8AC3E}">
        <p14:creationId xmlns:p14="http://schemas.microsoft.com/office/powerpoint/2010/main" val="25230236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3472115" cy="369332"/>
          </a:xfrm>
          <a:prstGeom prst="rect">
            <a:avLst/>
          </a:prstGeom>
          <a:noFill/>
        </p:spPr>
        <p:txBody>
          <a:bodyPr wrap="square" rtlCol="0">
            <a:spAutoFit/>
          </a:bodyPr>
          <a:lstStyle/>
          <a:p>
            <a:r>
              <a:rPr lang="en-US" sz="1800" b="1" dirty="0">
                <a:latin typeface="Baloo 2" pitchFamily="2" charset="0"/>
                <a:cs typeface="Baloo 2" pitchFamily="2" charset="0"/>
              </a:rPr>
              <a:t>Waterfall Methodology phases</a:t>
            </a:r>
          </a:p>
        </p:txBody>
      </p:sp>
      <p:sp>
        <p:nvSpPr>
          <p:cNvPr id="4" name="Rectangle 3">
            <a:extLst>
              <a:ext uri="{FF2B5EF4-FFF2-40B4-BE49-F238E27FC236}">
                <a16:creationId xmlns:a16="http://schemas.microsoft.com/office/drawing/2014/main" id="{B257B80E-8A1A-930C-376A-94FF9D278968}"/>
              </a:ext>
            </a:extLst>
          </p:cNvPr>
          <p:cNvSpPr/>
          <p:nvPr/>
        </p:nvSpPr>
        <p:spPr>
          <a:xfrm>
            <a:off x="2996829" y="1205355"/>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Requirements</a:t>
            </a:r>
          </a:p>
        </p:txBody>
      </p:sp>
      <p:sp>
        <p:nvSpPr>
          <p:cNvPr id="6" name="Rectangle 5">
            <a:extLst>
              <a:ext uri="{FF2B5EF4-FFF2-40B4-BE49-F238E27FC236}">
                <a16:creationId xmlns:a16="http://schemas.microsoft.com/office/drawing/2014/main" id="{84762898-7152-88E2-F103-3B8755A05807}"/>
              </a:ext>
            </a:extLst>
          </p:cNvPr>
          <p:cNvSpPr/>
          <p:nvPr/>
        </p:nvSpPr>
        <p:spPr>
          <a:xfrm>
            <a:off x="3263704" y="1743208"/>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Design</a:t>
            </a:r>
          </a:p>
        </p:txBody>
      </p:sp>
      <p:sp>
        <p:nvSpPr>
          <p:cNvPr id="7" name="Rectangle 6">
            <a:extLst>
              <a:ext uri="{FF2B5EF4-FFF2-40B4-BE49-F238E27FC236}">
                <a16:creationId xmlns:a16="http://schemas.microsoft.com/office/drawing/2014/main" id="{FF36598C-C12D-3B3D-C191-35D18D37D35D}"/>
              </a:ext>
            </a:extLst>
          </p:cNvPr>
          <p:cNvSpPr/>
          <p:nvPr/>
        </p:nvSpPr>
        <p:spPr>
          <a:xfrm>
            <a:off x="3475195" y="2261397"/>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Implementation</a:t>
            </a:r>
          </a:p>
        </p:txBody>
      </p:sp>
      <p:sp>
        <p:nvSpPr>
          <p:cNvPr id="8" name="Rectangle 7">
            <a:extLst>
              <a:ext uri="{FF2B5EF4-FFF2-40B4-BE49-F238E27FC236}">
                <a16:creationId xmlns:a16="http://schemas.microsoft.com/office/drawing/2014/main" id="{DDA22D47-C993-4A19-45AA-3BFF077F46A0}"/>
              </a:ext>
            </a:extLst>
          </p:cNvPr>
          <p:cNvSpPr/>
          <p:nvPr/>
        </p:nvSpPr>
        <p:spPr>
          <a:xfrm>
            <a:off x="3709668" y="2789418"/>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Verification and testing</a:t>
            </a:r>
          </a:p>
        </p:txBody>
      </p:sp>
      <p:sp>
        <p:nvSpPr>
          <p:cNvPr id="10" name="Rectangle 9">
            <a:extLst>
              <a:ext uri="{FF2B5EF4-FFF2-40B4-BE49-F238E27FC236}">
                <a16:creationId xmlns:a16="http://schemas.microsoft.com/office/drawing/2014/main" id="{66E24A40-5885-1697-36ED-7837BFC27B25}"/>
              </a:ext>
            </a:extLst>
          </p:cNvPr>
          <p:cNvSpPr/>
          <p:nvPr/>
        </p:nvSpPr>
        <p:spPr>
          <a:xfrm>
            <a:off x="3945642" y="3342421"/>
            <a:ext cx="1698171" cy="424543"/>
          </a:xfrm>
          <a:prstGeom prst="rect">
            <a:avLst/>
          </a:prstGeom>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loo 2" pitchFamily="2" charset="0"/>
                <a:cs typeface="Baloo 2" pitchFamily="2" charset="0"/>
              </a:rPr>
              <a:t>Deployment and maintenance</a:t>
            </a:r>
          </a:p>
        </p:txBody>
      </p:sp>
    </p:spTree>
    <p:extLst>
      <p:ext uri="{BB962C8B-B14F-4D97-AF65-F5344CB8AC3E}">
        <p14:creationId xmlns:p14="http://schemas.microsoft.com/office/powerpoint/2010/main" val="2507197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bg/>
                                          </p:spTgt>
                                        </p:tgtEl>
                                        <p:attrNameLst>
                                          <p:attrName>style.visibility</p:attrName>
                                        </p:attrNameLst>
                                      </p:cBhvr>
                                      <p:to>
                                        <p:strVal val="visible"/>
                                      </p:to>
                                    </p:set>
                                    <p:animEffect transition="in" filter="fade">
                                      <p:cBhvr>
                                        <p:cTn id="16" dur="500"/>
                                        <p:tgtEl>
                                          <p:spTgt spid="6">
                                            <p:bg/>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500"/>
                                        <p:tgtEl>
                                          <p:spTgt spid="7">
                                            <p:bg/>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bg/>
                                          </p:spTgt>
                                        </p:tgtEl>
                                        <p:attrNameLst>
                                          <p:attrName>style.visibility</p:attrName>
                                        </p:attrNameLst>
                                      </p:cBhvr>
                                      <p:to>
                                        <p:strVal val="visible"/>
                                      </p:to>
                                    </p:set>
                                    <p:animEffect transition="in" filter="fade">
                                      <p:cBhvr>
                                        <p:cTn id="34" dur="500"/>
                                        <p:tgtEl>
                                          <p:spTgt spid="8">
                                            <p:bg/>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bg/>
                                          </p:spTgt>
                                        </p:tgtEl>
                                        <p:attrNameLst>
                                          <p:attrName>style.visibility</p:attrName>
                                        </p:attrNameLst>
                                      </p:cBhvr>
                                      <p:to>
                                        <p:strVal val="visible"/>
                                      </p:to>
                                    </p:set>
                                    <p:animEffect transition="in" filter="fade">
                                      <p:cBhvr>
                                        <p:cTn id="43" dur="500"/>
                                        <p:tgtEl>
                                          <p:spTgt spid="10">
                                            <p:bg/>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uiExpand="1" build="p" animBg="1"/>
      <p:bldP spid="7" grpId="0" uiExpand="1" build="p" animBg="1"/>
      <p:bldP spid="8" grpId="0" uiExpand="1" build="p" animBg="1"/>
      <p:bldP spid="10"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398834" y="1933807"/>
            <a:ext cx="3611741" cy="1339486"/>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4800" dirty="0"/>
              <a:t>Analysis and design</a:t>
            </a:r>
          </a:p>
        </p:txBody>
      </p:sp>
      <p:sp>
        <p:nvSpPr>
          <p:cNvPr id="836" name="Google Shape;836;p53"/>
          <p:cNvSpPr txBox="1">
            <a:spLocks noGrp="1"/>
          </p:cNvSpPr>
          <p:nvPr>
            <p:ph type="title" idx="2"/>
          </p:nvPr>
        </p:nvSpPr>
        <p:spPr>
          <a:xfrm>
            <a:off x="231329" y="283592"/>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04</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4060970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wipe(up)">
                                      <p:cBhvr>
                                        <p:cTn id="7" dur="500"/>
                                        <p:tgtEl>
                                          <p:spTgt spid="8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4"/>
                                        </p:tgtEl>
                                        <p:attrNameLst>
                                          <p:attrName>style.visibility</p:attrName>
                                        </p:attrNameLst>
                                      </p:cBhvr>
                                      <p:to>
                                        <p:strVal val="visible"/>
                                      </p:to>
                                    </p:set>
                                    <p:animEffect transition="in" filter="wipe(up)">
                                      <p:cBhvr>
                                        <p:cTn id="11"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p:bldP spid="8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461665"/>
          </a:xfrm>
          <a:prstGeom prst="rect">
            <a:avLst/>
          </a:prstGeom>
          <a:noFill/>
        </p:spPr>
        <p:txBody>
          <a:bodyPr wrap="square" rtlCol="0">
            <a:spAutoFit/>
          </a:bodyPr>
          <a:lstStyle/>
          <a:p>
            <a:pPr marL="102870"/>
            <a:r>
              <a:rPr lang="en-US" sz="1200" dirty="0">
                <a:latin typeface="Baloo 2" pitchFamily="2" charset="0"/>
                <a:cs typeface="Baloo 2" pitchFamily="2" charset="0"/>
              </a:rPr>
              <a:t>"A SWOT analysis (alternatively SWOT matrix) is a structured planning method used to evaluate the strengths, weaknesses, opportunities, and threats involved in a project or a business venture”</a:t>
            </a:r>
          </a:p>
        </p:txBody>
      </p:sp>
      <p:pic>
        <p:nvPicPr>
          <p:cNvPr id="6" name="Picture 5">
            <a:extLst>
              <a:ext uri="{FF2B5EF4-FFF2-40B4-BE49-F238E27FC236}">
                <a16:creationId xmlns:a16="http://schemas.microsoft.com/office/drawing/2014/main" id="{65B500EC-863C-6067-C507-C25F4BE8A2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9830" y="2078779"/>
            <a:ext cx="4200525" cy="2131036"/>
          </a:xfrm>
          <a:prstGeom prst="rect">
            <a:avLst/>
          </a:prstGeom>
          <a:ln>
            <a:noFill/>
          </a:ln>
          <a:effectLst>
            <a:softEdge rad="112500"/>
          </a:effectLst>
        </p:spPr>
      </p:pic>
    </p:spTree>
    <p:extLst>
      <p:ext uri="{BB962C8B-B14F-4D97-AF65-F5344CB8AC3E}">
        <p14:creationId xmlns:p14="http://schemas.microsoft.com/office/powerpoint/2010/main" val="28166630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399495" y="1325255"/>
            <a:ext cx="7067006" cy="2492990"/>
          </a:xfrm>
          <a:prstGeom prst="rect">
            <a:avLst/>
          </a:prstGeom>
          <a:noFill/>
        </p:spPr>
        <p:txBody>
          <a:bodyPr wrap="square" rtlCol="0">
            <a:spAutoFit/>
          </a:bodyPr>
          <a:lstStyle/>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Strength: </a:t>
            </a:r>
          </a:p>
          <a:p>
            <a:pPr marR="0" algn="l" rtl="0">
              <a:spcBef>
                <a:spcPts val="0"/>
              </a:spcBef>
              <a:spcAft>
                <a:spcPts val="0"/>
              </a:spcAft>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There are so few websites focused on the communication between students within the university campus.</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Allows integration with many other websites that help the student.</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 usability is wonderful.</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Recognizes and anticipates the needs and desires of users.</a:t>
            </a:r>
          </a:p>
          <a:p>
            <a:pPr marR="0" algn="l" rtl="0">
              <a:spcBef>
                <a:spcPts val="0"/>
              </a:spcBef>
              <a:spcAft>
                <a:spcPts val="0"/>
              </a:spcAft>
            </a:pPr>
            <a:endParaRPr lang="en-US" sz="1200" dirty="0">
              <a:effectLst/>
              <a:latin typeface="Baloo 2" pitchFamily="2" charset="0"/>
              <a:cs typeface="Baloo 2" pitchFamily="2" charset="0"/>
            </a:endParaRPr>
          </a:p>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Weakness:</a:t>
            </a:r>
          </a:p>
          <a:p>
            <a:pPr marR="0" algn="l" rtl="0">
              <a:spcBef>
                <a:spcPts val="0"/>
              </a:spcBef>
              <a:spcAft>
                <a:spcPts val="0"/>
              </a:spcAft>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functionality, such as video chats and group conversations, is missing.</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Information about users is not well protected.</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A poor image is created by beliefs regarding consumers' privacy.</a:t>
            </a:r>
            <a:endParaRPr lang="en-US" sz="1200" dirty="0">
              <a:effectLst/>
              <a:latin typeface="Baloo 2" pitchFamily="2" charset="0"/>
              <a:cs typeface="Baloo 2" pitchFamily="2" charset="0"/>
            </a:endParaRPr>
          </a:p>
        </p:txBody>
      </p:sp>
    </p:spTree>
    <p:extLst>
      <p:ext uri="{BB962C8B-B14F-4D97-AF65-F5344CB8AC3E}">
        <p14:creationId xmlns:p14="http://schemas.microsoft.com/office/powerpoint/2010/main" val="358168186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body" idx="1"/>
          </p:nvPr>
        </p:nvSpPr>
        <p:spPr>
          <a:xfrm>
            <a:off x="713226" y="1387038"/>
            <a:ext cx="1834660" cy="2378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tx2"/>
              </a:buClr>
              <a:buSzPts val="1100"/>
              <a:buNone/>
            </a:pPr>
            <a:r>
              <a:rPr lang="en-US" sz="1600" b="1" dirty="0"/>
              <a:t>Team members: </a:t>
            </a:r>
          </a:p>
          <a:p>
            <a:pPr marL="0" lvl="0" indent="0" algn="l" rtl="0">
              <a:spcBef>
                <a:spcPts val="0"/>
              </a:spcBef>
              <a:spcAft>
                <a:spcPts val="0"/>
              </a:spcAft>
              <a:buClr>
                <a:schemeClr val="dk1"/>
              </a:buClr>
              <a:buSzPts val="1100"/>
              <a:buFont typeface="Arial"/>
              <a:buNone/>
            </a:pPr>
            <a:r>
              <a:rPr lang="en-US" dirty="0"/>
              <a:t>	</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Radwan Susan</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Zaid Al-Tamari</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Omar Thaer</a:t>
            </a:r>
          </a:p>
          <a:p>
            <a:pPr marL="171450" lvl="0" indent="-171450" algn="l" rtl="0">
              <a:lnSpc>
                <a:spcPct val="150000"/>
              </a:lnSpc>
              <a:spcBef>
                <a:spcPts val="0"/>
              </a:spcBef>
              <a:spcAft>
                <a:spcPts val="0"/>
              </a:spcAft>
              <a:buClr>
                <a:schemeClr val="accent1"/>
              </a:buClr>
              <a:buSzPts val="1100"/>
              <a:buFont typeface="Arial" panose="020B0604020202020204" pitchFamily="34" charset="0"/>
              <a:buChar char="•"/>
            </a:pPr>
            <a:r>
              <a:rPr lang="en-US" sz="1400" dirty="0"/>
              <a:t>Doaa Abd Aljbar</a:t>
            </a:r>
            <a:endParaRPr lang="en-US" dirty="0"/>
          </a:p>
          <a:p>
            <a:pPr marL="171450" lvl="0" indent="-171450">
              <a:lnSpc>
                <a:spcPct val="150000"/>
              </a:lnSpc>
              <a:buClr>
                <a:schemeClr val="accent1"/>
              </a:buClr>
              <a:buSzPts val="1100"/>
              <a:buFont typeface="Arial" panose="020B0604020202020204" pitchFamily="34" charset="0"/>
              <a:buChar char="•"/>
            </a:pPr>
            <a:r>
              <a:rPr lang="en-US" sz="1400" dirty="0"/>
              <a:t>Hamza Khatari</a:t>
            </a:r>
          </a:p>
        </p:txBody>
      </p:sp>
      <p:sp>
        <p:nvSpPr>
          <p:cNvPr id="371" name="Google Shape;371;p43"/>
          <p:cNvSpPr txBox="1">
            <a:spLocks noGrp="1"/>
          </p:cNvSpPr>
          <p:nvPr>
            <p:ph type="title"/>
          </p:nvPr>
        </p:nvSpPr>
        <p:spPr>
          <a:xfrm>
            <a:off x="682745" y="590919"/>
            <a:ext cx="49484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Team Members &amp; </a:t>
            </a:r>
            <a:r>
              <a:rPr lang="en-US" sz="2800" dirty="0"/>
              <a:t>Supervisors</a:t>
            </a:r>
            <a:endParaRPr sz="2800" dirty="0"/>
          </a:p>
        </p:txBody>
      </p:sp>
      <p:cxnSp>
        <p:nvCxnSpPr>
          <p:cNvPr id="3" name="Straight Connector 2">
            <a:extLst>
              <a:ext uri="{FF2B5EF4-FFF2-40B4-BE49-F238E27FC236}">
                <a16:creationId xmlns:a16="http://schemas.microsoft.com/office/drawing/2014/main" id="{3210611A-EC17-338C-7C99-4AD11C8010B3}"/>
              </a:ext>
            </a:extLst>
          </p:cNvPr>
          <p:cNvCxnSpPr>
            <a:cxnSpLocks/>
          </p:cNvCxnSpPr>
          <p:nvPr/>
        </p:nvCxnSpPr>
        <p:spPr>
          <a:xfrm>
            <a:off x="3097242" y="1266825"/>
            <a:ext cx="0" cy="2498350"/>
          </a:xfrm>
          <a:prstGeom prst="line">
            <a:avLst/>
          </a:prstGeom>
          <a:ln w="28575"/>
          <a:effectLst>
            <a:outerShdw blurRad="50800" dist="38100" dir="2700000" algn="tl" rotWithShape="0">
              <a:prstClr val="black">
                <a:alpha val="40000"/>
              </a:prstClr>
            </a:outerShdw>
          </a:effectLst>
          <a:scene3d>
            <a:camera prst="isometricLeftDown"/>
            <a:lightRig rig="threePt" dir="t"/>
          </a:scene3d>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5DC780C-1FA9-5835-1F92-A8273497AA57}"/>
              </a:ext>
            </a:extLst>
          </p:cNvPr>
          <p:cNvSpPr txBox="1"/>
          <p:nvPr/>
        </p:nvSpPr>
        <p:spPr>
          <a:xfrm>
            <a:off x="3694706" y="1418397"/>
            <a:ext cx="2401296" cy="738664"/>
          </a:xfrm>
          <a:prstGeom prst="rect">
            <a:avLst/>
          </a:prstGeom>
          <a:noFill/>
        </p:spPr>
        <p:txBody>
          <a:bodyPr wrap="square" rtlCol="0">
            <a:spAutoFit/>
          </a:bodyPr>
          <a:lstStyle/>
          <a:p>
            <a:r>
              <a:rPr lang="en-US" sz="1600" b="1" dirty="0">
                <a:latin typeface="Baloo 2" pitchFamily="2" charset="0"/>
                <a:cs typeface="Baloo 2" pitchFamily="2" charset="0"/>
              </a:rPr>
              <a:t>Supervisor</a:t>
            </a:r>
            <a:r>
              <a:rPr lang="en-US" sz="1600" dirty="0">
                <a:latin typeface="Baloo 2" pitchFamily="2" charset="0"/>
                <a:cs typeface="Baloo 2" pitchFamily="2" charset="0"/>
              </a:rPr>
              <a:t>:</a:t>
            </a:r>
          </a:p>
          <a:p>
            <a:endParaRPr lang="en-US" sz="1200" dirty="0">
              <a:latin typeface="Baloo 2" pitchFamily="2" charset="0"/>
              <a:cs typeface="Baloo 2" pitchFamily="2" charset="0"/>
            </a:endParaRP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Prof. Dr. Malek Alksasbeh</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anim calcmode="lin" valueType="num">
                                      <p:cBhvr>
                                        <p:cTn id="8" dur="500" fill="hold"/>
                                        <p:tgtEl>
                                          <p:spTgt spid="37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7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500"/>
                                        <p:tgtEl>
                                          <p:spTgt spid="370">
                                            <p:txEl>
                                              <p:pRg st="1" end="1"/>
                                            </p:txEl>
                                          </p:spTgt>
                                        </p:tgtEl>
                                      </p:cBhvr>
                                    </p:animEffect>
                                    <p:anim calcmode="lin" valueType="num">
                                      <p:cBhvr>
                                        <p:cTn id="13" dur="500" fill="hold"/>
                                        <p:tgtEl>
                                          <p:spTgt spid="370">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7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500"/>
                                        <p:tgtEl>
                                          <p:spTgt spid="370">
                                            <p:txEl>
                                              <p:pRg st="2" end="2"/>
                                            </p:txEl>
                                          </p:spTgt>
                                        </p:tgtEl>
                                      </p:cBhvr>
                                    </p:animEffect>
                                    <p:anim calcmode="lin" valueType="num">
                                      <p:cBhvr>
                                        <p:cTn id="18" dur="500" fill="hold"/>
                                        <p:tgtEl>
                                          <p:spTgt spid="370">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7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0">
                                            <p:txEl>
                                              <p:pRg st="3" end="3"/>
                                            </p:txEl>
                                          </p:spTgt>
                                        </p:tgtEl>
                                        <p:attrNameLst>
                                          <p:attrName>style.visibility</p:attrName>
                                        </p:attrNameLst>
                                      </p:cBhvr>
                                      <p:to>
                                        <p:strVal val="visible"/>
                                      </p:to>
                                    </p:set>
                                    <p:animEffect transition="in" filter="fade">
                                      <p:cBhvr>
                                        <p:cTn id="22" dur="500"/>
                                        <p:tgtEl>
                                          <p:spTgt spid="370">
                                            <p:txEl>
                                              <p:pRg st="3" end="3"/>
                                            </p:txEl>
                                          </p:spTgt>
                                        </p:tgtEl>
                                      </p:cBhvr>
                                    </p:animEffect>
                                    <p:anim calcmode="lin" valueType="num">
                                      <p:cBhvr>
                                        <p:cTn id="23" dur="500" fill="hold"/>
                                        <p:tgtEl>
                                          <p:spTgt spid="370">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7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70">
                                            <p:txEl>
                                              <p:pRg st="4" end="4"/>
                                            </p:txEl>
                                          </p:spTgt>
                                        </p:tgtEl>
                                        <p:attrNameLst>
                                          <p:attrName>style.visibility</p:attrName>
                                        </p:attrNameLst>
                                      </p:cBhvr>
                                      <p:to>
                                        <p:strVal val="visible"/>
                                      </p:to>
                                    </p:set>
                                    <p:animEffect transition="in" filter="fade">
                                      <p:cBhvr>
                                        <p:cTn id="27" dur="500"/>
                                        <p:tgtEl>
                                          <p:spTgt spid="370">
                                            <p:txEl>
                                              <p:pRg st="4" end="4"/>
                                            </p:txEl>
                                          </p:spTgt>
                                        </p:tgtEl>
                                      </p:cBhvr>
                                    </p:animEffect>
                                    <p:anim calcmode="lin" valueType="num">
                                      <p:cBhvr>
                                        <p:cTn id="28" dur="500" fill="hold"/>
                                        <p:tgtEl>
                                          <p:spTgt spid="370">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37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0">
                                            <p:txEl>
                                              <p:pRg st="5" end="5"/>
                                            </p:txEl>
                                          </p:spTgt>
                                        </p:tgtEl>
                                        <p:attrNameLst>
                                          <p:attrName>style.visibility</p:attrName>
                                        </p:attrNameLst>
                                      </p:cBhvr>
                                      <p:to>
                                        <p:strVal val="visible"/>
                                      </p:to>
                                    </p:set>
                                    <p:animEffect transition="in" filter="fade">
                                      <p:cBhvr>
                                        <p:cTn id="32" dur="500"/>
                                        <p:tgtEl>
                                          <p:spTgt spid="370">
                                            <p:txEl>
                                              <p:pRg st="5" end="5"/>
                                            </p:txEl>
                                          </p:spTgt>
                                        </p:tgtEl>
                                      </p:cBhvr>
                                    </p:animEffect>
                                    <p:anim calcmode="lin" valueType="num">
                                      <p:cBhvr>
                                        <p:cTn id="33" dur="500" fill="hold"/>
                                        <p:tgtEl>
                                          <p:spTgt spid="370">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370">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0">
                                            <p:txEl>
                                              <p:pRg st="6" end="6"/>
                                            </p:txEl>
                                          </p:spTgt>
                                        </p:tgtEl>
                                        <p:attrNameLst>
                                          <p:attrName>style.visibility</p:attrName>
                                        </p:attrNameLst>
                                      </p:cBhvr>
                                      <p:to>
                                        <p:strVal val="visible"/>
                                      </p:to>
                                    </p:set>
                                    <p:animEffect transition="in" filter="fade">
                                      <p:cBhvr>
                                        <p:cTn id="37" dur="500"/>
                                        <p:tgtEl>
                                          <p:spTgt spid="370">
                                            <p:txEl>
                                              <p:pRg st="6" end="6"/>
                                            </p:txEl>
                                          </p:spTgt>
                                        </p:tgtEl>
                                      </p:cBhvr>
                                    </p:animEffect>
                                    <p:anim calcmode="lin" valueType="num">
                                      <p:cBhvr>
                                        <p:cTn id="38" dur="500" fill="hold"/>
                                        <p:tgtEl>
                                          <p:spTgt spid="370">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370">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anim calcmode="lin" valueType="num">
                                      <p:cBhvr>
                                        <p:cTn id="44" dur="500" fill="hold"/>
                                        <p:tgtEl>
                                          <p:spTgt spid="3"/>
                                        </p:tgtEl>
                                        <p:attrNameLst>
                                          <p:attrName>ppt_x</p:attrName>
                                        </p:attrNameLst>
                                      </p:cBhvr>
                                      <p:tavLst>
                                        <p:tav tm="0">
                                          <p:val>
                                            <p:strVal val="#ppt_x"/>
                                          </p:val>
                                        </p:tav>
                                        <p:tav tm="100000">
                                          <p:val>
                                            <p:strVal val="#ppt_x"/>
                                          </p:val>
                                        </p:tav>
                                      </p:tavLst>
                                    </p:anim>
                                    <p:anim calcmode="lin" valueType="num">
                                      <p:cBhvr>
                                        <p:cTn id="45" dur="500" fill="hold"/>
                                        <p:tgtEl>
                                          <p:spTgt spid="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anim calcmode="lin" valueType="num">
                                      <p:cBhvr>
                                        <p:cTn id="50" dur="500" fill="hold"/>
                                        <p:tgtEl>
                                          <p:spTgt spid="4"/>
                                        </p:tgtEl>
                                        <p:attrNameLst>
                                          <p:attrName>ppt_x</p:attrName>
                                        </p:attrNameLst>
                                      </p:cBhvr>
                                      <p:tavLst>
                                        <p:tav tm="0">
                                          <p:val>
                                            <p:strVal val="#ppt_x"/>
                                          </p:val>
                                        </p:tav>
                                        <p:tav tm="100000">
                                          <p:val>
                                            <p:strVal val="#ppt_x"/>
                                          </p:val>
                                        </p:tav>
                                      </p:tavLst>
                                    </p:anim>
                                    <p:anim calcmode="lin" valueType="num">
                                      <p:cBhvr>
                                        <p:cTn id="5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uiExpand="1" build="allAtOnce"/>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6" y="862149"/>
            <a:ext cx="1187642" cy="276999"/>
          </a:xfrm>
          <a:prstGeom prst="rect">
            <a:avLst/>
          </a:prstGeom>
          <a:noFill/>
        </p:spPr>
        <p:txBody>
          <a:bodyPr wrap="square" rtlCol="0">
            <a:spAutoFit/>
          </a:bodyPr>
          <a:lstStyle/>
          <a:p>
            <a:r>
              <a:rPr lang="en-US" sz="1200" u="sng" dirty="0">
                <a:latin typeface="Baloo 2" pitchFamily="2" charset="0"/>
                <a:cs typeface="Baloo 2" pitchFamily="2" charset="0"/>
              </a:rPr>
              <a:t>SWOT Analysis:</a:t>
            </a:r>
          </a:p>
        </p:txBody>
      </p:sp>
      <p:sp>
        <p:nvSpPr>
          <p:cNvPr id="3" name="TextBox 2">
            <a:extLst>
              <a:ext uri="{FF2B5EF4-FFF2-40B4-BE49-F238E27FC236}">
                <a16:creationId xmlns:a16="http://schemas.microsoft.com/office/drawing/2014/main" id="{1AB5F197-FFAD-B332-B09F-1433354AED20}"/>
              </a:ext>
            </a:extLst>
          </p:cNvPr>
          <p:cNvSpPr txBox="1"/>
          <p:nvPr/>
        </p:nvSpPr>
        <p:spPr>
          <a:xfrm>
            <a:off x="399495" y="1302476"/>
            <a:ext cx="7315201" cy="2123658"/>
          </a:xfrm>
          <a:prstGeom prst="rect">
            <a:avLst/>
          </a:prstGeom>
          <a:noFill/>
        </p:spPr>
        <p:txBody>
          <a:bodyPr wrap="square" rtlCol="0">
            <a:spAutoFit/>
          </a:bodyPr>
          <a:lstStyle/>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Opportunities:</a:t>
            </a:r>
          </a:p>
          <a:p>
            <a:pPr marL="171450" marR="0" indent="-171450" algn="l" rtl="0">
              <a:spcBef>
                <a:spcPts val="0"/>
              </a:spcBef>
              <a:spcAft>
                <a:spcPts val="0"/>
              </a:spcAft>
              <a:buFont typeface="Arial" panose="020B0604020202020204" pitchFamily="34" charset="0"/>
              <a:buChar char="•"/>
            </a:pP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The number of people using smart devices to access social media is growing.</a:t>
            </a:r>
            <a:endParaRPr lang="en-US" sz="1200" dirty="0">
              <a:effectLst/>
              <a:latin typeface="Baloo 2" pitchFamily="2" charset="0"/>
              <a:cs typeface="Baloo 2" pitchFamily="2" charset="0"/>
            </a:endParaRPr>
          </a:p>
          <a:p>
            <a:pPr marL="173736" marR="0" indent="-173736"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Expansion to other learning platforms, such as schools and colleges.</a:t>
            </a:r>
          </a:p>
          <a:p>
            <a:pPr marL="173736" marR="0" indent="-173736" algn="l" rtl="0">
              <a:spcBef>
                <a:spcPts val="0"/>
              </a:spcBef>
              <a:spcAft>
                <a:spcPts val="0"/>
              </a:spcAft>
            </a:pPr>
            <a:endParaRPr lang="en-US" sz="1200" dirty="0">
              <a:effectLst/>
              <a:latin typeface="Baloo 2" pitchFamily="2" charset="0"/>
              <a:cs typeface="Baloo 2" pitchFamily="2" charset="0"/>
            </a:endParaRPr>
          </a:p>
          <a:p>
            <a:pPr marR="0" algn="l" rtl="0">
              <a:spcBef>
                <a:spcPts val="0"/>
              </a:spcBef>
              <a:spcAft>
                <a:spcPts val="0"/>
              </a:spcAft>
            </a:pPr>
            <a:r>
              <a:rPr lang="en-US" sz="1200" b="1" i="0" dirty="0">
                <a:solidFill>
                  <a:srgbClr val="000000"/>
                </a:solidFill>
                <a:effectLst/>
                <a:latin typeface="Baloo 2" pitchFamily="2" charset="0"/>
                <a:ea typeface="Arial" panose="020B0604020202020204" pitchFamily="34" charset="0"/>
                <a:cs typeface="Baloo 2" pitchFamily="2" charset="0"/>
              </a:rPr>
              <a:t>Threats:</a:t>
            </a:r>
          </a:p>
          <a:p>
            <a:pPr marL="171450" marR="0" indent="-171450" algn="l" rtl="0">
              <a:spcBef>
                <a:spcPts val="0"/>
              </a:spcBef>
              <a:spcAft>
                <a:spcPts val="0"/>
              </a:spcAft>
              <a:buFont typeface="Arial" panose="020B0604020202020204" pitchFamily="34" charset="0"/>
              <a:buChar char="•"/>
            </a:pP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Privacy issues like identity theft.</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Social media websites that aren’t limited to specific facilities, such as Facebook and Instagram.</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users refuse to use social media platforms and prefer to live an anti-social lifestyle.</a:t>
            </a:r>
            <a:endParaRPr lang="en-US" sz="1200" dirty="0">
              <a:latin typeface="Baloo 2" pitchFamily="2" charset="0"/>
              <a:ea typeface="Arial" panose="020B0604020202020204" pitchFamily="34" charset="0"/>
              <a:cs typeface="Baloo 2" pitchFamily="2" charset="0"/>
            </a:endParaRPr>
          </a:p>
          <a:p>
            <a:pPr marL="171450" marR="0" indent="-171450" algn="l" rtl="0">
              <a:spcBef>
                <a:spcPts val="0"/>
              </a:spcBef>
              <a:spcAft>
                <a:spcPts val="0"/>
              </a:spcAft>
              <a:buFont typeface="Arial" panose="020B0604020202020204" pitchFamily="34" charset="0"/>
              <a:buChar char="•"/>
            </a:pPr>
            <a:r>
              <a:rPr lang="en-US" sz="1200" b="0" i="0" dirty="0">
                <a:solidFill>
                  <a:srgbClr val="000000"/>
                </a:solidFill>
                <a:effectLst/>
                <a:latin typeface="Baloo 2" pitchFamily="2" charset="0"/>
                <a:ea typeface="Arial" panose="020B0604020202020204" pitchFamily="34" charset="0"/>
                <a:cs typeface="Baloo 2" pitchFamily="2" charset="0"/>
              </a:rPr>
              <a:t>Some users don’t have smart devices to access the platform.</a:t>
            </a:r>
            <a:endParaRPr lang="en-US" sz="1200" dirty="0">
              <a:effectLst/>
              <a:latin typeface="Baloo 2" pitchFamily="2" charset="0"/>
              <a:cs typeface="Baloo 2" pitchFamily="2" charset="0"/>
            </a:endParaRPr>
          </a:p>
        </p:txBody>
      </p:sp>
    </p:spTree>
    <p:extLst>
      <p:ext uri="{BB962C8B-B14F-4D97-AF65-F5344CB8AC3E}">
        <p14:creationId xmlns:p14="http://schemas.microsoft.com/office/powerpoint/2010/main" val="32156352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1894115" cy="276999"/>
          </a:xfrm>
          <a:prstGeom prst="rect">
            <a:avLst/>
          </a:prstGeom>
          <a:noFill/>
        </p:spPr>
        <p:txBody>
          <a:bodyPr wrap="square" rtlCol="0">
            <a:spAutoFit/>
          </a:bodyPr>
          <a:lstStyle/>
          <a:p>
            <a:r>
              <a:rPr lang="en-US" sz="1200" u="sng" dirty="0">
                <a:latin typeface="Baloo 2" pitchFamily="2" charset="0"/>
                <a:cs typeface="Baloo 2" pitchFamily="2" charset="0"/>
              </a:rPr>
              <a:t>Functional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2677656"/>
          </a:xfrm>
          <a:prstGeom prst="rect">
            <a:avLst/>
          </a:prstGeom>
          <a:noFill/>
        </p:spPr>
        <p:txBody>
          <a:bodyPr wrap="square" rtlCol="0">
            <a:spAutoFit/>
          </a:bodyPr>
          <a:lstStyle/>
          <a:p>
            <a:pPr marL="274320" indent="-171450">
              <a:buFont typeface="Arial" panose="020B0604020202020204" pitchFamily="34" charset="0"/>
              <a:buChar char="•"/>
            </a:pPr>
            <a:r>
              <a:rPr lang="en-US" sz="1200" b="1" dirty="0">
                <a:latin typeface="Baloo 2" pitchFamily="2" charset="0"/>
                <a:cs typeface="Baloo 2" pitchFamily="2" charset="0"/>
              </a:rPr>
              <a:t>Search:</a:t>
            </a:r>
            <a:r>
              <a:rPr lang="en-US" sz="1200" dirty="0">
                <a:latin typeface="Baloo 2" pitchFamily="2" charset="0"/>
                <a:cs typeface="Baloo 2" pitchFamily="2" charset="0"/>
              </a:rPr>
              <a:t> the ability to search for users and groups within the website.</a:t>
            </a:r>
          </a:p>
          <a:p>
            <a:pPr marL="274320"/>
            <a:endParaRPr lang="en-US" sz="1200" dirty="0">
              <a:latin typeface="Baloo 2" pitchFamily="2" charset="0"/>
              <a:cs typeface="Baloo 2" pitchFamily="2" charset="0"/>
            </a:endParaRPr>
          </a:p>
          <a:p>
            <a:pPr marL="274320" indent="-171450">
              <a:buFont typeface="Arial" panose="020B0604020202020204" pitchFamily="34" charset="0"/>
              <a:buChar char="•"/>
            </a:pPr>
            <a:r>
              <a:rPr lang="en-US" sz="1200" b="1" dirty="0">
                <a:latin typeface="Baloo 2" pitchFamily="2" charset="0"/>
                <a:cs typeface="Baloo 2" pitchFamily="2" charset="0"/>
              </a:rPr>
              <a:t>Personal account:</a:t>
            </a:r>
            <a:r>
              <a:rPr lang="en-US" sz="1200" dirty="0">
                <a:latin typeface="Baloo 2" pitchFamily="2" charset="0"/>
                <a:cs typeface="Baloo 2" pitchFamily="2" charset="0"/>
              </a:rPr>
              <a:t> the student can log in with a username and a password to control his/her personal account and interact with the pages, groups, and friends that he views.</a:t>
            </a:r>
          </a:p>
          <a:p>
            <a:pPr marL="274320" indent="-171450">
              <a:buFont typeface="Arial" panose="020B0604020202020204" pitchFamily="34" charset="0"/>
              <a:buChar char="•"/>
            </a:pPr>
            <a:r>
              <a:rPr lang="en-US" sz="1200" b="1" dirty="0">
                <a:latin typeface="Baloo 2" pitchFamily="2" charset="0"/>
                <a:cs typeface="Baloo 2" pitchFamily="2" charset="0"/>
              </a:rPr>
              <a:t>Profile:</a:t>
            </a:r>
            <a:r>
              <a:rPr lang="en-US" sz="1200" dirty="0">
                <a:latin typeface="Baloo 2" pitchFamily="2" charset="0"/>
                <a:cs typeface="Baloo 2" pitchFamily="2" charset="0"/>
              </a:rPr>
              <a:t> the user will be able to see all of his profile information from the different networks on one page divided by tabs.</a:t>
            </a:r>
          </a:p>
          <a:p>
            <a:pPr marL="274320" indent="-171450">
              <a:buFont typeface="Arial" panose="020B0604020202020204" pitchFamily="34" charset="0"/>
              <a:buChar char="•"/>
            </a:pPr>
            <a:r>
              <a:rPr lang="en-US" sz="1200" b="1" dirty="0">
                <a:latin typeface="Baloo 2" pitchFamily="2" charset="0"/>
                <a:cs typeface="Baloo 2" pitchFamily="2" charset="0"/>
              </a:rPr>
              <a:t>Publishing: </a:t>
            </a:r>
          </a:p>
          <a:p>
            <a:pPr marL="274320"/>
            <a:r>
              <a:rPr lang="en-US" sz="1200" dirty="0">
                <a:latin typeface="Baloo 2" pitchFamily="2" charset="0"/>
                <a:cs typeface="Baloo 2" pitchFamily="2" charset="0"/>
              </a:rPr>
              <a:t>	1)  Add your own content.</a:t>
            </a:r>
          </a:p>
          <a:p>
            <a:pPr marL="274320"/>
            <a:r>
              <a:rPr lang="en-US" sz="1200" dirty="0">
                <a:latin typeface="Baloo 2" pitchFamily="2" charset="0"/>
                <a:cs typeface="Baloo 2" pitchFamily="2" charset="0"/>
              </a:rPr>
              <a:t>	2) Edit and remove your content</a:t>
            </a:r>
          </a:p>
          <a:p>
            <a:pPr marL="274320"/>
            <a:r>
              <a:rPr lang="en-US" sz="1200" dirty="0">
                <a:latin typeface="Baloo 2" pitchFamily="2" charset="0"/>
                <a:cs typeface="Baloo 2" pitchFamily="2" charset="0"/>
              </a:rPr>
              <a:t>	3) Comment, share and add likes</a:t>
            </a:r>
          </a:p>
          <a:p>
            <a:pPr marL="274320" indent="-171450">
              <a:buFont typeface="Arial" panose="020B0604020202020204" pitchFamily="34" charset="0"/>
              <a:buChar char="•"/>
            </a:pPr>
            <a:r>
              <a:rPr lang="en-US" sz="1200" b="1" dirty="0">
                <a:latin typeface="Baloo 2" pitchFamily="2" charset="0"/>
                <a:cs typeface="Baloo 2" pitchFamily="2" charset="0"/>
              </a:rPr>
              <a:t>Sharing stories:</a:t>
            </a:r>
            <a:r>
              <a:rPr lang="en-US" sz="1200" dirty="0">
                <a:latin typeface="Baloo 2" pitchFamily="2" charset="0"/>
                <a:cs typeface="Baloo 2" pitchFamily="2" charset="0"/>
              </a:rPr>
              <a:t> A story can be added by the student to his/her account to be seen by the student’s colleagues.</a:t>
            </a:r>
          </a:p>
          <a:p>
            <a:pPr marL="274320" indent="-171450">
              <a:buFont typeface="Arial" panose="020B0604020202020204" pitchFamily="34" charset="0"/>
              <a:buChar char="•"/>
            </a:pPr>
            <a:r>
              <a:rPr lang="en-US" sz="1200" b="1" dirty="0">
                <a:latin typeface="Baloo 2" pitchFamily="2" charset="0"/>
                <a:cs typeface="Baloo 2" pitchFamily="2" charset="0"/>
              </a:rPr>
              <a:t>Groups and pages:</a:t>
            </a:r>
            <a:r>
              <a:rPr lang="en-US" sz="1200" dirty="0">
                <a:latin typeface="Baloo 2" pitchFamily="2" charset="0"/>
                <a:cs typeface="Baloo 2" pitchFamily="2" charset="0"/>
              </a:rPr>
              <a:t> Allow students to communicate directly with one another and manage pages.</a:t>
            </a:r>
          </a:p>
          <a:p>
            <a:pPr marL="274320" indent="-171450">
              <a:buFont typeface="Arial" panose="020B0604020202020204" pitchFamily="34" charset="0"/>
              <a:buChar char="•"/>
            </a:pPr>
            <a:r>
              <a:rPr lang="en-US" sz="1200" b="1" dirty="0">
                <a:latin typeface="Baloo 2" pitchFamily="2" charset="0"/>
                <a:cs typeface="Baloo 2" pitchFamily="2" charset="0"/>
              </a:rPr>
              <a:t>Market:</a:t>
            </a:r>
            <a:r>
              <a:rPr lang="en-US" sz="1200" dirty="0">
                <a:latin typeface="Baloo 2" pitchFamily="2" charset="0"/>
                <a:cs typeface="Baloo 2" pitchFamily="2" charset="0"/>
              </a:rPr>
              <a:t> Allow students to sell their products in the community for a profit.</a:t>
            </a:r>
          </a:p>
        </p:txBody>
      </p:sp>
    </p:spTree>
    <p:extLst>
      <p:ext uri="{BB962C8B-B14F-4D97-AF65-F5344CB8AC3E}">
        <p14:creationId xmlns:p14="http://schemas.microsoft.com/office/powerpoint/2010/main" val="206389785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2258796" cy="276999"/>
          </a:xfrm>
          <a:prstGeom prst="rect">
            <a:avLst/>
          </a:prstGeom>
          <a:noFill/>
        </p:spPr>
        <p:txBody>
          <a:bodyPr wrap="square" rtlCol="0">
            <a:spAutoFit/>
          </a:bodyPr>
          <a:lstStyle/>
          <a:p>
            <a:r>
              <a:rPr lang="en-US" sz="1200" u="sng" dirty="0">
                <a:latin typeface="Baloo 2" pitchFamily="2" charset="0"/>
                <a:cs typeface="Baloo 2" pitchFamily="2" charset="0"/>
              </a:rPr>
              <a:t>Non-Functional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555171" y="1378131"/>
            <a:ext cx="7067006" cy="2262158"/>
          </a:xfrm>
          <a:prstGeom prst="rect">
            <a:avLst/>
          </a:prstGeom>
          <a:noFill/>
        </p:spPr>
        <p:txBody>
          <a:bodyPr wrap="square" rtlCol="0">
            <a:spAutoFit/>
          </a:bodyPr>
          <a:lstStyle/>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Safety &amp; Security: </a:t>
            </a:r>
            <a:r>
              <a:rPr lang="en-US" sz="1200" dirty="0">
                <a:latin typeface="Baloo 2" pitchFamily="2" charset="0"/>
                <a:cs typeface="Baloo 2" pitchFamily="2" charset="0"/>
              </a:rPr>
              <a:t>The passwords of the users of the website will be encrypted and saved on a decentralized database.</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Portability: </a:t>
            </a:r>
            <a:r>
              <a:rPr lang="en-US" sz="1200" dirty="0">
                <a:latin typeface="Baloo 2" pitchFamily="2" charset="0"/>
                <a:cs typeface="Baloo 2" pitchFamily="2" charset="0"/>
              </a:rPr>
              <a:t>The system should operate on any OS that has an internet browser and an internet connection.</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Performance: </a:t>
            </a:r>
            <a:r>
              <a:rPr lang="en-US" sz="1200" dirty="0">
                <a:latin typeface="Baloo 2" pitchFamily="2" charset="0"/>
                <a:cs typeface="Baloo 2" pitchFamily="2" charset="0"/>
              </a:rPr>
              <a:t>The system should operate on low-end computers easily.</a:t>
            </a:r>
          </a:p>
          <a:p>
            <a:pPr marL="274320" indent="-171450">
              <a:lnSpc>
                <a:spcPct val="200000"/>
              </a:lnSpc>
              <a:buFont typeface="Arial" panose="020B0604020202020204" pitchFamily="34" charset="0"/>
              <a:buChar char="•"/>
            </a:pPr>
            <a:r>
              <a:rPr lang="en-US" sz="1200" b="1" dirty="0">
                <a:latin typeface="Baloo 2" pitchFamily="2" charset="0"/>
                <a:cs typeface="Baloo 2" pitchFamily="2" charset="0"/>
              </a:rPr>
              <a:t>Maintainability: </a:t>
            </a:r>
            <a:r>
              <a:rPr lang="en-US" sz="1200" dirty="0">
                <a:latin typeface="Baloo 2" pitchFamily="2" charset="0"/>
                <a:cs typeface="Baloo 2" pitchFamily="2" charset="0"/>
              </a:rPr>
              <a:t>The system should be maintained with ease.</a:t>
            </a:r>
          </a:p>
        </p:txBody>
      </p:sp>
    </p:spTree>
    <p:extLst>
      <p:ext uri="{BB962C8B-B14F-4D97-AF65-F5344CB8AC3E}">
        <p14:creationId xmlns:p14="http://schemas.microsoft.com/office/powerpoint/2010/main" val="125725051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770682" cy="369332"/>
          </a:xfrm>
          <a:prstGeom prst="rect">
            <a:avLst/>
          </a:prstGeom>
          <a:noFill/>
        </p:spPr>
        <p:txBody>
          <a:bodyPr wrap="square" rtlCol="0">
            <a:spAutoFit/>
          </a:bodyPr>
          <a:lstStyle/>
          <a:p>
            <a:r>
              <a:rPr lang="en-US" sz="1800" b="1" dirty="0">
                <a:latin typeface="Baloo 2" pitchFamily="2" charset="0"/>
                <a:cs typeface="Baloo 2" pitchFamily="2" charset="0"/>
              </a:rPr>
              <a:t>Triibe Analysis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62149"/>
            <a:ext cx="1770682" cy="276999"/>
          </a:xfrm>
          <a:prstGeom prst="rect">
            <a:avLst/>
          </a:prstGeom>
          <a:noFill/>
        </p:spPr>
        <p:txBody>
          <a:bodyPr wrap="square" rtlCol="0">
            <a:spAutoFit/>
          </a:bodyPr>
          <a:lstStyle/>
          <a:p>
            <a:r>
              <a:rPr lang="en-US" sz="1200" u="sng" dirty="0">
                <a:latin typeface="Baloo 2" pitchFamily="2" charset="0"/>
                <a:cs typeface="Baloo 2" pitchFamily="2" charset="0"/>
              </a:rPr>
              <a:t>System's Requirements:</a:t>
            </a:r>
          </a:p>
        </p:txBody>
      </p:sp>
      <p:sp>
        <p:nvSpPr>
          <p:cNvPr id="3" name="TextBox 2">
            <a:extLst>
              <a:ext uri="{FF2B5EF4-FFF2-40B4-BE49-F238E27FC236}">
                <a16:creationId xmlns:a16="http://schemas.microsoft.com/office/drawing/2014/main" id="{1AB5F197-FFAD-B332-B09F-1433354AED20}"/>
              </a:ext>
            </a:extLst>
          </p:cNvPr>
          <p:cNvSpPr txBox="1"/>
          <p:nvPr/>
        </p:nvSpPr>
        <p:spPr>
          <a:xfrm>
            <a:off x="483325" y="1325880"/>
            <a:ext cx="7067006" cy="1523494"/>
          </a:xfrm>
          <a:prstGeom prst="rect">
            <a:avLst/>
          </a:prstGeom>
          <a:noFill/>
        </p:spPr>
        <p:txBody>
          <a:bodyPr wrap="square" rtlCol="0">
            <a:spAutoFit/>
          </a:bodyPr>
          <a:lstStyle/>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requires an internet browser to access the website.</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must be able to work in different environments of operating systems.</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The user must be able to come out of the website at any time he wants. </a:t>
            </a:r>
          </a:p>
          <a:p>
            <a:pPr marL="274320" indent="-171450">
              <a:lnSpc>
                <a:spcPct val="200000"/>
              </a:lnSpc>
              <a:buFont typeface="Arial" panose="020B0604020202020204" pitchFamily="34" charset="0"/>
              <a:buChar char="•"/>
            </a:pPr>
            <a:r>
              <a:rPr lang="en-US" sz="1200" dirty="0">
                <a:latin typeface="Baloo 2" pitchFamily="2" charset="0"/>
                <a:cs typeface="Baloo 2" pitchFamily="2" charset="0"/>
              </a:rPr>
              <a:t>Our project requires a stable internet connection.</a:t>
            </a:r>
          </a:p>
        </p:txBody>
      </p:sp>
    </p:spTree>
    <p:extLst>
      <p:ext uri="{BB962C8B-B14F-4D97-AF65-F5344CB8AC3E}">
        <p14:creationId xmlns:p14="http://schemas.microsoft.com/office/powerpoint/2010/main" val="329262823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862149"/>
            <a:ext cx="2565775" cy="276999"/>
          </a:xfrm>
          <a:prstGeom prst="rect">
            <a:avLst/>
          </a:prstGeom>
          <a:noFill/>
        </p:spPr>
        <p:txBody>
          <a:bodyPr wrap="square" rtlCol="0">
            <a:spAutoFit/>
          </a:bodyPr>
          <a:lstStyle/>
          <a:p>
            <a:r>
              <a:rPr lang="en-US" sz="1200" u="sng" dirty="0">
                <a:latin typeface="Baloo 2" pitchFamily="2" charset="0"/>
                <a:cs typeface="Baloo 2" pitchFamily="2" charset="0"/>
              </a:rPr>
              <a:t>Student &amp; Admin Use-case Diagram:</a:t>
            </a:r>
          </a:p>
        </p:txBody>
      </p:sp>
      <p:pic>
        <p:nvPicPr>
          <p:cNvPr id="4" name="Picture 3">
            <a:extLst>
              <a:ext uri="{FF2B5EF4-FFF2-40B4-BE49-F238E27FC236}">
                <a16:creationId xmlns:a16="http://schemas.microsoft.com/office/drawing/2014/main" id="{0E8DC639-263E-382C-CEED-68683789D56A}"/>
              </a:ext>
            </a:extLst>
          </p:cNvPr>
          <p:cNvPicPr>
            <a:picLocks noChangeAspect="1"/>
          </p:cNvPicPr>
          <p:nvPr/>
        </p:nvPicPr>
        <p:blipFill>
          <a:blip r:embed="rId3"/>
          <a:stretch>
            <a:fillRect/>
          </a:stretch>
        </p:blipFill>
        <p:spPr>
          <a:xfrm>
            <a:off x="1482208" y="1188721"/>
            <a:ext cx="2117034" cy="3353888"/>
          </a:xfrm>
          <a:prstGeom prst="rect">
            <a:avLst/>
          </a:prstGeom>
        </p:spPr>
      </p:pic>
      <p:pic>
        <p:nvPicPr>
          <p:cNvPr id="7" name="Picture 6" descr="Diagram&#10;&#10;Description automatically generated">
            <a:extLst>
              <a:ext uri="{FF2B5EF4-FFF2-40B4-BE49-F238E27FC236}">
                <a16:creationId xmlns:a16="http://schemas.microsoft.com/office/drawing/2014/main" id="{CF2F8B5A-A2F7-3209-16E0-D36CBF3EA8B3}"/>
              </a:ext>
            </a:extLst>
          </p:cNvPr>
          <p:cNvPicPr>
            <a:picLocks noChangeAspect="1"/>
          </p:cNvPicPr>
          <p:nvPr/>
        </p:nvPicPr>
        <p:blipFill>
          <a:blip r:embed="rId4"/>
          <a:stretch>
            <a:fillRect/>
          </a:stretch>
        </p:blipFill>
        <p:spPr>
          <a:xfrm>
            <a:off x="4572000" y="1188721"/>
            <a:ext cx="3712267" cy="3353888"/>
          </a:xfrm>
          <a:prstGeom prst="rect">
            <a:avLst/>
          </a:prstGeom>
        </p:spPr>
      </p:pic>
    </p:spTree>
    <p:extLst>
      <p:ext uri="{BB962C8B-B14F-4D97-AF65-F5344CB8AC3E}">
        <p14:creationId xmlns:p14="http://schemas.microsoft.com/office/powerpoint/2010/main" val="38517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806610"/>
            <a:ext cx="2186952" cy="276999"/>
          </a:xfrm>
          <a:prstGeom prst="rect">
            <a:avLst/>
          </a:prstGeom>
          <a:noFill/>
        </p:spPr>
        <p:txBody>
          <a:bodyPr wrap="square" rtlCol="0">
            <a:spAutoFit/>
          </a:bodyPr>
          <a:lstStyle/>
          <a:p>
            <a:r>
              <a:rPr lang="en-US" sz="1200" u="sng" dirty="0">
                <a:latin typeface="Baloo 2" pitchFamily="2" charset="0"/>
                <a:cs typeface="Baloo 2" pitchFamily="2" charset="0"/>
              </a:rPr>
              <a:t>Student Sequence Diagram:</a:t>
            </a:r>
          </a:p>
        </p:txBody>
      </p:sp>
      <p:pic>
        <p:nvPicPr>
          <p:cNvPr id="6" name="Picture 5">
            <a:extLst>
              <a:ext uri="{FF2B5EF4-FFF2-40B4-BE49-F238E27FC236}">
                <a16:creationId xmlns:a16="http://schemas.microsoft.com/office/drawing/2014/main" id="{5C33DB19-D5F4-94AF-B332-6AA36DCB66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7177" y="1139148"/>
            <a:ext cx="5208905" cy="3355340"/>
          </a:xfrm>
          <a:prstGeom prst="rect">
            <a:avLst/>
          </a:prstGeom>
          <a:noFill/>
          <a:ln>
            <a:solidFill>
              <a:schemeClr val="tx1"/>
            </a:solidFill>
          </a:ln>
        </p:spPr>
      </p:pic>
    </p:spTree>
    <p:extLst>
      <p:ext uri="{BB962C8B-B14F-4D97-AF65-F5344CB8AC3E}">
        <p14:creationId xmlns:p14="http://schemas.microsoft.com/office/powerpoint/2010/main" val="370584324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445215" y="806610"/>
            <a:ext cx="2186952" cy="276999"/>
          </a:xfrm>
          <a:prstGeom prst="rect">
            <a:avLst/>
          </a:prstGeom>
          <a:noFill/>
        </p:spPr>
        <p:txBody>
          <a:bodyPr wrap="square" rtlCol="0">
            <a:spAutoFit/>
          </a:bodyPr>
          <a:lstStyle/>
          <a:p>
            <a:r>
              <a:rPr lang="en-US" sz="1200" u="sng" dirty="0">
                <a:latin typeface="Baloo 2" pitchFamily="2" charset="0"/>
                <a:cs typeface="Baloo 2" pitchFamily="2" charset="0"/>
              </a:rPr>
              <a:t>Admin Sequence Diagram:</a:t>
            </a:r>
          </a:p>
        </p:txBody>
      </p:sp>
      <p:pic>
        <p:nvPicPr>
          <p:cNvPr id="8" name="Picture 7" descr="Diagram&#10;&#10;Description automatically generated">
            <a:extLst>
              <a:ext uri="{FF2B5EF4-FFF2-40B4-BE49-F238E27FC236}">
                <a16:creationId xmlns:a16="http://schemas.microsoft.com/office/drawing/2014/main" id="{49A31973-2DDA-1CD9-4253-6B0B5159A267}"/>
              </a:ext>
            </a:extLst>
          </p:cNvPr>
          <p:cNvPicPr>
            <a:picLocks noChangeAspect="1"/>
          </p:cNvPicPr>
          <p:nvPr/>
        </p:nvPicPr>
        <p:blipFill>
          <a:blip r:embed="rId3"/>
          <a:stretch>
            <a:fillRect/>
          </a:stretch>
        </p:blipFill>
        <p:spPr>
          <a:xfrm>
            <a:off x="2168434" y="1083609"/>
            <a:ext cx="5056482" cy="3531013"/>
          </a:xfrm>
          <a:prstGeom prst="rect">
            <a:avLst/>
          </a:prstGeom>
        </p:spPr>
      </p:pic>
    </p:spTree>
    <p:extLst>
      <p:ext uri="{BB962C8B-B14F-4D97-AF65-F5344CB8AC3E}">
        <p14:creationId xmlns:p14="http://schemas.microsoft.com/office/powerpoint/2010/main" val="59989082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935284"/>
            <a:ext cx="2186952" cy="276999"/>
          </a:xfrm>
          <a:prstGeom prst="rect">
            <a:avLst/>
          </a:prstGeom>
          <a:noFill/>
        </p:spPr>
        <p:txBody>
          <a:bodyPr wrap="square" rtlCol="0">
            <a:spAutoFit/>
          </a:bodyPr>
          <a:lstStyle/>
          <a:p>
            <a:r>
              <a:rPr lang="en-US" sz="1200" u="sng" dirty="0">
                <a:latin typeface="Baloo 2" pitchFamily="2" charset="0"/>
                <a:cs typeface="Baloo 2" pitchFamily="2" charset="0"/>
              </a:rPr>
              <a:t>Context Diagram:</a:t>
            </a:r>
          </a:p>
        </p:txBody>
      </p:sp>
      <p:pic>
        <p:nvPicPr>
          <p:cNvPr id="5" name="Picture 4">
            <a:extLst>
              <a:ext uri="{FF2B5EF4-FFF2-40B4-BE49-F238E27FC236}">
                <a16:creationId xmlns:a16="http://schemas.microsoft.com/office/drawing/2014/main" id="{76B906A5-A856-2199-B655-F49162F3C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7938" y="1673496"/>
            <a:ext cx="5201920" cy="1130300"/>
          </a:xfrm>
          <a:prstGeom prst="rect">
            <a:avLst/>
          </a:prstGeom>
          <a:noFill/>
          <a:ln>
            <a:noFill/>
          </a:ln>
        </p:spPr>
      </p:pic>
    </p:spTree>
    <p:extLst>
      <p:ext uri="{BB962C8B-B14F-4D97-AF65-F5344CB8AC3E}">
        <p14:creationId xmlns:p14="http://schemas.microsoft.com/office/powerpoint/2010/main" val="265068686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96784"/>
            <a:ext cx="2186952" cy="276999"/>
          </a:xfrm>
          <a:prstGeom prst="rect">
            <a:avLst/>
          </a:prstGeom>
          <a:noFill/>
        </p:spPr>
        <p:txBody>
          <a:bodyPr wrap="square" rtlCol="0">
            <a:spAutoFit/>
          </a:bodyPr>
          <a:lstStyle/>
          <a:p>
            <a:r>
              <a:rPr lang="en-US" sz="1200" u="sng" dirty="0">
                <a:latin typeface="Baloo 2" pitchFamily="2" charset="0"/>
                <a:cs typeface="Baloo 2" pitchFamily="2" charset="0"/>
              </a:rPr>
              <a:t>Level 0 Data Flow Diagram:</a:t>
            </a:r>
          </a:p>
        </p:txBody>
      </p:sp>
      <p:pic>
        <p:nvPicPr>
          <p:cNvPr id="3" name="Picture 2">
            <a:extLst>
              <a:ext uri="{FF2B5EF4-FFF2-40B4-BE49-F238E27FC236}">
                <a16:creationId xmlns:a16="http://schemas.microsoft.com/office/drawing/2014/main" id="{E71DC95C-5DC2-ACC7-B668-622ACB5ADBBD}"/>
              </a:ext>
            </a:extLst>
          </p:cNvPr>
          <p:cNvPicPr>
            <a:picLocks noChangeAspect="1"/>
          </p:cNvPicPr>
          <p:nvPr/>
        </p:nvPicPr>
        <p:blipFill>
          <a:blip r:embed="rId3"/>
          <a:stretch>
            <a:fillRect/>
          </a:stretch>
        </p:blipFill>
        <p:spPr>
          <a:xfrm>
            <a:off x="1835331" y="1291992"/>
            <a:ext cx="4804309" cy="2998474"/>
          </a:xfrm>
          <a:prstGeom prst="rect">
            <a:avLst/>
          </a:prstGeom>
        </p:spPr>
      </p:pic>
    </p:spTree>
    <p:extLst>
      <p:ext uri="{BB962C8B-B14F-4D97-AF65-F5344CB8AC3E}">
        <p14:creationId xmlns:p14="http://schemas.microsoft.com/office/powerpoint/2010/main" val="183261001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796784"/>
            <a:ext cx="2526585" cy="276999"/>
          </a:xfrm>
          <a:prstGeom prst="rect">
            <a:avLst/>
          </a:prstGeom>
          <a:noFill/>
        </p:spPr>
        <p:txBody>
          <a:bodyPr wrap="square" rtlCol="0">
            <a:spAutoFit/>
          </a:bodyPr>
          <a:lstStyle/>
          <a:p>
            <a:r>
              <a:rPr lang="en-US" sz="1200" u="sng" dirty="0">
                <a:latin typeface="Baloo 2" pitchFamily="2" charset="0"/>
                <a:cs typeface="Baloo 2" pitchFamily="2" charset="0"/>
              </a:rPr>
              <a:t>Level 1 Data Flow Diagram (Log in):</a:t>
            </a:r>
          </a:p>
        </p:txBody>
      </p:sp>
      <p:pic>
        <p:nvPicPr>
          <p:cNvPr id="8" name="Picture 7" descr="Graphical user interface, application&#10;&#10;Description automatically generated">
            <a:extLst>
              <a:ext uri="{FF2B5EF4-FFF2-40B4-BE49-F238E27FC236}">
                <a16:creationId xmlns:a16="http://schemas.microsoft.com/office/drawing/2014/main" id="{A05515F0-0861-7E73-2E6D-CBF2782D4CE8}"/>
              </a:ext>
            </a:extLst>
          </p:cNvPr>
          <p:cNvPicPr>
            <a:picLocks noChangeAspect="1"/>
          </p:cNvPicPr>
          <p:nvPr/>
        </p:nvPicPr>
        <p:blipFill>
          <a:blip r:embed="rId3"/>
          <a:stretch>
            <a:fillRect/>
          </a:stretch>
        </p:blipFill>
        <p:spPr>
          <a:xfrm>
            <a:off x="1090748" y="1352005"/>
            <a:ext cx="6430917" cy="2863971"/>
          </a:xfrm>
          <a:prstGeom prst="rect">
            <a:avLst/>
          </a:prstGeom>
        </p:spPr>
      </p:pic>
    </p:spTree>
    <p:extLst>
      <p:ext uri="{BB962C8B-B14F-4D97-AF65-F5344CB8AC3E}">
        <p14:creationId xmlns:p14="http://schemas.microsoft.com/office/powerpoint/2010/main" val="18638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13225" y="21420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77" name="Google Shape;377;p44"/>
          <p:cNvSpPr txBox="1">
            <a:spLocks noGrp="1"/>
          </p:cNvSpPr>
          <p:nvPr>
            <p:ph type="subTitle" idx="1"/>
          </p:nvPr>
        </p:nvSpPr>
        <p:spPr>
          <a:xfrm>
            <a:off x="2346384" y="1101937"/>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Introduction</a:t>
            </a:r>
            <a:endParaRPr sz="1800" dirty="0"/>
          </a:p>
        </p:txBody>
      </p:sp>
      <p:sp>
        <p:nvSpPr>
          <p:cNvPr id="381" name="Google Shape;381;p44"/>
          <p:cNvSpPr txBox="1">
            <a:spLocks noGrp="1"/>
          </p:cNvSpPr>
          <p:nvPr>
            <p:ph type="subTitle" idx="5"/>
          </p:nvPr>
        </p:nvSpPr>
        <p:spPr>
          <a:xfrm>
            <a:off x="2346384" y="1390302"/>
            <a:ext cx="2400900"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F5390"/>
              </a:buClr>
              <a:buSzPts val="1100"/>
              <a:buFont typeface="Arial"/>
              <a:buNone/>
            </a:pPr>
            <a:r>
              <a:rPr lang="en" sz="1400" dirty="0"/>
              <a:t>Problem stat</a:t>
            </a:r>
            <a:r>
              <a:rPr lang="en-US" sz="1400" dirty="0"/>
              <a:t>e</a:t>
            </a:r>
            <a:r>
              <a:rPr lang="en" sz="1400" dirty="0"/>
              <a:t>ment </a:t>
            </a:r>
          </a:p>
          <a:p>
            <a:pPr marL="0" lvl="0" indent="0" algn="l" rtl="0">
              <a:spcBef>
                <a:spcPts val="0"/>
              </a:spcBef>
              <a:spcAft>
                <a:spcPts val="0"/>
              </a:spcAft>
              <a:buClr>
                <a:srgbClr val="5F5390"/>
              </a:buClr>
              <a:buSzPts val="1100"/>
              <a:buFont typeface="Arial"/>
              <a:buNone/>
            </a:pPr>
            <a:r>
              <a:rPr lang="en" sz="1400" dirty="0"/>
              <a:t>Goal &amp; Aim of the project</a:t>
            </a:r>
            <a:endParaRPr sz="1400" dirty="0"/>
          </a:p>
        </p:txBody>
      </p:sp>
      <p:sp>
        <p:nvSpPr>
          <p:cNvPr id="385" name="Google Shape;385;p44"/>
          <p:cNvSpPr txBox="1">
            <a:spLocks noGrp="1"/>
          </p:cNvSpPr>
          <p:nvPr>
            <p:ph type="title" idx="9"/>
          </p:nvPr>
        </p:nvSpPr>
        <p:spPr>
          <a:xfrm>
            <a:off x="1487234" y="1190812"/>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01</a:t>
            </a:r>
            <a:endParaRPr sz="4500" dirty="0"/>
          </a:p>
        </p:txBody>
      </p:sp>
      <p:sp>
        <p:nvSpPr>
          <p:cNvPr id="33" name="Google Shape;377;p44">
            <a:extLst>
              <a:ext uri="{FF2B5EF4-FFF2-40B4-BE49-F238E27FC236}">
                <a16:creationId xmlns:a16="http://schemas.microsoft.com/office/drawing/2014/main" id="{E2B27D69-0552-9151-DF8A-D6D25BC0F489}"/>
              </a:ext>
            </a:extLst>
          </p:cNvPr>
          <p:cNvSpPr txBox="1">
            <a:spLocks/>
          </p:cNvSpPr>
          <p:nvPr/>
        </p:nvSpPr>
        <p:spPr>
          <a:xfrm>
            <a:off x="6029825" y="1101937"/>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Literature review</a:t>
            </a:r>
          </a:p>
        </p:txBody>
      </p:sp>
      <p:sp>
        <p:nvSpPr>
          <p:cNvPr id="34" name="Google Shape;381;p44">
            <a:extLst>
              <a:ext uri="{FF2B5EF4-FFF2-40B4-BE49-F238E27FC236}">
                <a16:creationId xmlns:a16="http://schemas.microsoft.com/office/drawing/2014/main" id="{8C36659B-E9B8-4AEE-485F-EC7C7739A046}"/>
              </a:ext>
            </a:extLst>
          </p:cNvPr>
          <p:cNvSpPr txBox="1">
            <a:spLocks/>
          </p:cNvSpPr>
          <p:nvPr/>
        </p:nvSpPr>
        <p:spPr>
          <a:xfrm>
            <a:off x="6029825" y="1390302"/>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Research on the topic</a:t>
            </a:r>
          </a:p>
          <a:p>
            <a:pPr marL="0" indent="0">
              <a:buClr>
                <a:srgbClr val="5F5390"/>
              </a:buClr>
              <a:buSzPts val="1100"/>
              <a:buFont typeface="Arial"/>
              <a:buNone/>
            </a:pPr>
            <a:r>
              <a:rPr lang="en-US" sz="1400" dirty="0"/>
              <a:t>Comparison table</a:t>
            </a:r>
          </a:p>
        </p:txBody>
      </p:sp>
      <p:sp>
        <p:nvSpPr>
          <p:cNvPr id="35" name="Google Shape;385;p44">
            <a:extLst>
              <a:ext uri="{FF2B5EF4-FFF2-40B4-BE49-F238E27FC236}">
                <a16:creationId xmlns:a16="http://schemas.microsoft.com/office/drawing/2014/main" id="{C06E339A-E174-0213-412A-16B3E7C9BB5E}"/>
              </a:ext>
            </a:extLst>
          </p:cNvPr>
          <p:cNvSpPr txBox="1">
            <a:spLocks/>
          </p:cNvSpPr>
          <p:nvPr/>
        </p:nvSpPr>
        <p:spPr>
          <a:xfrm>
            <a:off x="5170675" y="119081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02</a:t>
            </a:r>
          </a:p>
        </p:txBody>
      </p:sp>
      <p:sp>
        <p:nvSpPr>
          <p:cNvPr id="36" name="Google Shape;377;p44">
            <a:extLst>
              <a:ext uri="{FF2B5EF4-FFF2-40B4-BE49-F238E27FC236}">
                <a16:creationId xmlns:a16="http://schemas.microsoft.com/office/drawing/2014/main" id="{9E814F5A-A65F-7A44-6E30-9B29422C2F1B}"/>
              </a:ext>
            </a:extLst>
          </p:cNvPr>
          <p:cNvSpPr txBox="1">
            <a:spLocks/>
          </p:cNvSpPr>
          <p:nvPr/>
        </p:nvSpPr>
        <p:spPr>
          <a:xfrm>
            <a:off x="2346384" y="2088043"/>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Methodology</a:t>
            </a:r>
          </a:p>
        </p:txBody>
      </p:sp>
      <p:sp>
        <p:nvSpPr>
          <p:cNvPr id="37" name="Google Shape;381;p44">
            <a:extLst>
              <a:ext uri="{FF2B5EF4-FFF2-40B4-BE49-F238E27FC236}">
                <a16:creationId xmlns:a16="http://schemas.microsoft.com/office/drawing/2014/main" id="{09207E06-6EA6-4AEB-302A-C2DD8F0D52C1}"/>
              </a:ext>
            </a:extLst>
          </p:cNvPr>
          <p:cNvSpPr txBox="1">
            <a:spLocks/>
          </p:cNvSpPr>
          <p:nvPr/>
        </p:nvSpPr>
        <p:spPr>
          <a:xfrm>
            <a:off x="2346384" y="2385286"/>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Waterfall method</a:t>
            </a:r>
          </a:p>
        </p:txBody>
      </p:sp>
      <p:sp>
        <p:nvSpPr>
          <p:cNvPr id="38" name="Google Shape;385;p44">
            <a:extLst>
              <a:ext uri="{FF2B5EF4-FFF2-40B4-BE49-F238E27FC236}">
                <a16:creationId xmlns:a16="http://schemas.microsoft.com/office/drawing/2014/main" id="{EC8F4C5D-C263-06B7-5CD9-077FA7E94761}"/>
              </a:ext>
            </a:extLst>
          </p:cNvPr>
          <p:cNvSpPr txBox="1">
            <a:spLocks/>
          </p:cNvSpPr>
          <p:nvPr/>
        </p:nvSpPr>
        <p:spPr>
          <a:xfrm>
            <a:off x="1487234" y="2123650"/>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03</a:t>
            </a:r>
          </a:p>
        </p:txBody>
      </p:sp>
      <p:sp>
        <p:nvSpPr>
          <p:cNvPr id="39" name="Google Shape;377;p44">
            <a:extLst>
              <a:ext uri="{FF2B5EF4-FFF2-40B4-BE49-F238E27FC236}">
                <a16:creationId xmlns:a16="http://schemas.microsoft.com/office/drawing/2014/main" id="{7592699E-ADFD-D618-FF95-136E1F38FAE1}"/>
              </a:ext>
            </a:extLst>
          </p:cNvPr>
          <p:cNvSpPr txBox="1">
            <a:spLocks/>
          </p:cNvSpPr>
          <p:nvPr/>
        </p:nvSpPr>
        <p:spPr>
          <a:xfrm>
            <a:off x="6029825" y="2088043"/>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Analysis and design</a:t>
            </a:r>
          </a:p>
        </p:txBody>
      </p:sp>
      <p:sp>
        <p:nvSpPr>
          <p:cNvPr id="40" name="Google Shape;381;p44">
            <a:extLst>
              <a:ext uri="{FF2B5EF4-FFF2-40B4-BE49-F238E27FC236}">
                <a16:creationId xmlns:a16="http://schemas.microsoft.com/office/drawing/2014/main" id="{025D33A6-0C29-349A-FF28-11BCBACFA6A0}"/>
              </a:ext>
            </a:extLst>
          </p:cNvPr>
          <p:cNvSpPr txBox="1">
            <a:spLocks/>
          </p:cNvSpPr>
          <p:nvPr/>
        </p:nvSpPr>
        <p:spPr>
          <a:xfrm>
            <a:off x="6029825" y="2376408"/>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Requirement analysis</a:t>
            </a:r>
          </a:p>
          <a:p>
            <a:pPr marL="0" indent="0">
              <a:buClr>
                <a:srgbClr val="5F5390"/>
              </a:buClr>
              <a:buSzPts val="1100"/>
              <a:buFont typeface="Arial"/>
              <a:buNone/>
            </a:pPr>
            <a:r>
              <a:rPr lang="en-US" sz="1400" dirty="0"/>
              <a:t>Design Diagrams</a:t>
            </a:r>
          </a:p>
        </p:txBody>
      </p:sp>
      <p:sp>
        <p:nvSpPr>
          <p:cNvPr id="41" name="Google Shape;385;p44">
            <a:extLst>
              <a:ext uri="{FF2B5EF4-FFF2-40B4-BE49-F238E27FC236}">
                <a16:creationId xmlns:a16="http://schemas.microsoft.com/office/drawing/2014/main" id="{C5898345-D23F-4E95-1411-16F8455DAA2D}"/>
              </a:ext>
            </a:extLst>
          </p:cNvPr>
          <p:cNvSpPr txBox="1">
            <a:spLocks/>
          </p:cNvSpPr>
          <p:nvPr/>
        </p:nvSpPr>
        <p:spPr>
          <a:xfrm>
            <a:off x="5170675" y="215916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04</a:t>
            </a:r>
          </a:p>
        </p:txBody>
      </p:sp>
      <p:sp>
        <p:nvSpPr>
          <p:cNvPr id="42" name="Google Shape;377;p44">
            <a:extLst>
              <a:ext uri="{FF2B5EF4-FFF2-40B4-BE49-F238E27FC236}">
                <a16:creationId xmlns:a16="http://schemas.microsoft.com/office/drawing/2014/main" id="{78E5A0FB-6C57-618E-6880-3543E4D66F99}"/>
              </a:ext>
            </a:extLst>
          </p:cNvPr>
          <p:cNvSpPr txBox="1">
            <a:spLocks/>
          </p:cNvSpPr>
          <p:nvPr/>
        </p:nvSpPr>
        <p:spPr>
          <a:xfrm>
            <a:off x="2346384" y="2894585"/>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Findings</a:t>
            </a:r>
          </a:p>
        </p:txBody>
      </p:sp>
      <p:sp>
        <p:nvSpPr>
          <p:cNvPr id="43" name="Google Shape;381;p44">
            <a:extLst>
              <a:ext uri="{FF2B5EF4-FFF2-40B4-BE49-F238E27FC236}">
                <a16:creationId xmlns:a16="http://schemas.microsoft.com/office/drawing/2014/main" id="{439C57B6-EF8C-A74C-C526-30953C8BBB10}"/>
              </a:ext>
            </a:extLst>
          </p:cNvPr>
          <p:cNvSpPr txBox="1">
            <a:spLocks/>
          </p:cNvSpPr>
          <p:nvPr/>
        </p:nvSpPr>
        <p:spPr>
          <a:xfrm>
            <a:off x="2346384" y="3227340"/>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Implementation &amp; Review</a:t>
            </a:r>
          </a:p>
        </p:txBody>
      </p:sp>
      <p:sp>
        <p:nvSpPr>
          <p:cNvPr id="44" name="Google Shape;385;p44">
            <a:extLst>
              <a:ext uri="{FF2B5EF4-FFF2-40B4-BE49-F238E27FC236}">
                <a16:creationId xmlns:a16="http://schemas.microsoft.com/office/drawing/2014/main" id="{0195303C-8C8C-95B8-9F5A-5F7ADB5EF52B}"/>
              </a:ext>
            </a:extLst>
          </p:cNvPr>
          <p:cNvSpPr txBox="1">
            <a:spLocks/>
          </p:cNvSpPr>
          <p:nvPr/>
        </p:nvSpPr>
        <p:spPr>
          <a:xfrm>
            <a:off x="1487234" y="294520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05</a:t>
            </a:r>
          </a:p>
        </p:txBody>
      </p:sp>
      <p:sp>
        <p:nvSpPr>
          <p:cNvPr id="45" name="Google Shape;377;p44">
            <a:extLst>
              <a:ext uri="{FF2B5EF4-FFF2-40B4-BE49-F238E27FC236}">
                <a16:creationId xmlns:a16="http://schemas.microsoft.com/office/drawing/2014/main" id="{6BE4B754-4544-15B0-E8C8-8EE5D3D06253}"/>
              </a:ext>
            </a:extLst>
          </p:cNvPr>
          <p:cNvSpPr txBox="1">
            <a:spLocks/>
          </p:cNvSpPr>
          <p:nvPr/>
        </p:nvSpPr>
        <p:spPr>
          <a:xfrm>
            <a:off x="6029825" y="2936009"/>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Observe and evaluate</a:t>
            </a:r>
          </a:p>
        </p:txBody>
      </p:sp>
      <p:sp>
        <p:nvSpPr>
          <p:cNvPr id="46" name="Google Shape;381;p44">
            <a:extLst>
              <a:ext uri="{FF2B5EF4-FFF2-40B4-BE49-F238E27FC236}">
                <a16:creationId xmlns:a16="http://schemas.microsoft.com/office/drawing/2014/main" id="{ABC3287F-8CEF-A926-D507-7DF2901A4D8B}"/>
              </a:ext>
            </a:extLst>
          </p:cNvPr>
          <p:cNvSpPr txBox="1">
            <a:spLocks/>
          </p:cNvSpPr>
          <p:nvPr/>
        </p:nvSpPr>
        <p:spPr>
          <a:xfrm>
            <a:off x="6029825" y="3268764"/>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Black &amp; White box Testing</a:t>
            </a:r>
          </a:p>
        </p:txBody>
      </p:sp>
      <p:sp>
        <p:nvSpPr>
          <p:cNvPr id="47" name="Google Shape;385;p44">
            <a:extLst>
              <a:ext uri="{FF2B5EF4-FFF2-40B4-BE49-F238E27FC236}">
                <a16:creationId xmlns:a16="http://schemas.microsoft.com/office/drawing/2014/main" id="{50E8E542-4E06-9DD5-0825-63EB694C8506}"/>
              </a:ext>
            </a:extLst>
          </p:cNvPr>
          <p:cNvSpPr txBox="1">
            <a:spLocks/>
          </p:cNvSpPr>
          <p:nvPr/>
        </p:nvSpPr>
        <p:spPr>
          <a:xfrm>
            <a:off x="5170675" y="2989372"/>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06</a:t>
            </a:r>
          </a:p>
        </p:txBody>
      </p:sp>
      <p:sp>
        <p:nvSpPr>
          <p:cNvPr id="48" name="Google Shape;377;p44">
            <a:extLst>
              <a:ext uri="{FF2B5EF4-FFF2-40B4-BE49-F238E27FC236}">
                <a16:creationId xmlns:a16="http://schemas.microsoft.com/office/drawing/2014/main" id="{373F8CA5-2E8B-E557-8318-FA09B758D651}"/>
              </a:ext>
            </a:extLst>
          </p:cNvPr>
          <p:cNvSpPr txBox="1">
            <a:spLocks/>
          </p:cNvSpPr>
          <p:nvPr/>
        </p:nvSpPr>
        <p:spPr>
          <a:xfrm>
            <a:off x="3970225" y="3792395"/>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US" sz="1800" dirty="0"/>
              <a:t>Conclusion</a:t>
            </a:r>
          </a:p>
        </p:txBody>
      </p:sp>
      <p:sp>
        <p:nvSpPr>
          <p:cNvPr id="49" name="Google Shape;381;p44">
            <a:extLst>
              <a:ext uri="{FF2B5EF4-FFF2-40B4-BE49-F238E27FC236}">
                <a16:creationId xmlns:a16="http://schemas.microsoft.com/office/drawing/2014/main" id="{A1A3A709-DD40-C521-44AD-FCFE596C6AC0}"/>
              </a:ext>
            </a:extLst>
          </p:cNvPr>
          <p:cNvSpPr txBox="1">
            <a:spLocks/>
          </p:cNvSpPr>
          <p:nvPr/>
        </p:nvSpPr>
        <p:spPr>
          <a:xfrm>
            <a:off x="3970225" y="4125150"/>
            <a:ext cx="2400900"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buClr>
                <a:srgbClr val="5F5390"/>
              </a:buClr>
              <a:buSzPts val="1100"/>
              <a:buFont typeface="Arial"/>
              <a:buNone/>
            </a:pPr>
            <a:r>
              <a:rPr lang="en-US" sz="1400" dirty="0"/>
              <a:t>Conclusion &amp; limitations</a:t>
            </a:r>
          </a:p>
          <a:p>
            <a:pPr marL="0" indent="0">
              <a:buClr>
                <a:srgbClr val="5F5390"/>
              </a:buClr>
              <a:buSzPts val="1100"/>
              <a:buFont typeface="Arial"/>
              <a:buNone/>
            </a:pPr>
            <a:r>
              <a:rPr lang="en-US" sz="1400" dirty="0"/>
              <a:t>Future work</a:t>
            </a:r>
          </a:p>
        </p:txBody>
      </p:sp>
      <p:sp>
        <p:nvSpPr>
          <p:cNvPr id="50" name="Google Shape;385;p44">
            <a:extLst>
              <a:ext uri="{FF2B5EF4-FFF2-40B4-BE49-F238E27FC236}">
                <a16:creationId xmlns:a16="http://schemas.microsoft.com/office/drawing/2014/main" id="{F9E3806E-FD46-F8F2-6043-61CB51A18E28}"/>
              </a:ext>
            </a:extLst>
          </p:cNvPr>
          <p:cNvSpPr txBox="1">
            <a:spLocks/>
          </p:cNvSpPr>
          <p:nvPr/>
        </p:nvSpPr>
        <p:spPr>
          <a:xfrm>
            <a:off x="3111075" y="3881270"/>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sz="4500" dirty="0"/>
              <a:t>07</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Effect transition="in" filter="wipe(down)">
                                      <p:cBhvr>
                                        <p:cTn id="7" dur="500"/>
                                        <p:tgtEl>
                                          <p:spTgt spid="37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1">
                                            <p:txEl>
                                              <p:pRg st="0" end="0"/>
                                            </p:txEl>
                                          </p:spTgt>
                                        </p:tgtEl>
                                        <p:attrNameLst>
                                          <p:attrName>style.visibility</p:attrName>
                                        </p:attrNameLst>
                                      </p:cBhvr>
                                      <p:to>
                                        <p:strVal val="visible"/>
                                      </p:to>
                                    </p:set>
                                    <p:animEffect transition="in" filter="wipe(down)">
                                      <p:cBhvr>
                                        <p:cTn id="10" dur="500"/>
                                        <p:tgtEl>
                                          <p:spTgt spid="381">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Effect transition="in" filter="wipe(down)">
                                      <p:cBhvr>
                                        <p:cTn id="13" dur="500"/>
                                        <p:tgtEl>
                                          <p:spTgt spid="381">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5"/>
                                        </p:tgtEl>
                                        <p:attrNameLst>
                                          <p:attrName>style.visibility</p:attrName>
                                        </p:attrNameLst>
                                      </p:cBhvr>
                                      <p:to>
                                        <p:strVal val="visible"/>
                                      </p:to>
                                    </p:set>
                                    <p:animEffect transition="in" filter="wipe(down)">
                                      <p:cBhvr>
                                        <p:cTn id="16" dur="500"/>
                                        <p:tgtEl>
                                          <p:spTgt spid="38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Effect transition="in" filter="wipe(down)">
                                      <p:cBhvr>
                                        <p:cTn id="21" dur="500"/>
                                        <p:tgtEl>
                                          <p:spTgt spid="35">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down)">
                                      <p:cBhvr>
                                        <p:cTn id="24" dur="500"/>
                                        <p:tgtEl>
                                          <p:spTgt spid="34">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4">
                                            <p:txEl>
                                              <p:pRg st="1" end="1"/>
                                            </p:txEl>
                                          </p:spTgt>
                                        </p:tgtEl>
                                        <p:attrNameLst>
                                          <p:attrName>style.visibility</p:attrName>
                                        </p:attrNameLst>
                                      </p:cBhvr>
                                      <p:to>
                                        <p:strVal val="visible"/>
                                      </p:to>
                                    </p:set>
                                    <p:animEffect transition="in" filter="wipe(down)">
                                      <p:cBhvr>
                                        <p:cTn id="27" dur="500"/>
                                        <p:tgtEl>
                                          <p:spTgt spid="34">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wipe(down)">
                                      <p:cBhvr>
                                        <p:cTn id="30" dur="500"/>
                                        <p:tgtEl>
                                          <p:spTgt spid="3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8">
                                            <p:txEl>
                                              <p:pRg st="0" end="0"/>
                                            </p:txEl>
                                          </p:spTgt>
                                        </p:tgtEl>
                                        <p:attrNameLst>
                                          <p:attrName>style.visibility</p:attrName>
                                        </p:attrNameLst>
                                      </p:cBhvr>
                                      <p:to>
                                        <p:strVal val="visible"/>
                                      </p:to>
                                    </p:set>
                                    <p:animEffect transition="in" filter="wipe(down)">
                                      <p:cBhvr>
                                        <p:cTn id="35" dur="500"/>
                                        <p:tgtEl>
                                          <p:spTgt spid="38">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7">
                                            <p:txEl>
                                              <p:pRg st="0" end="0"/>
                                            </p:txEl>
                                          </p:spTgt>
                                        </p:tgtEl>
                                        <p:attrNameLst>
                                          <p:attrName>style.visibility</p:attrName>
                                        </p:attrNameLst>
                                      </p:cBhvr>
                                      <p:to>
                                        <p:strVal val="visible"/>
                                      </p:to>
                                    </p:set>
                                    <p:animEffect transition="in" filter="wipe(down)">
                                      <p:cBhvr>
                                        <p:cTn id="38" dur="500"/>
                                        <p:tgtEl>
                                          <p:spTgt spid="37">
                                            <p:txEl>
                                              <p:pRg st="0" end="0"/>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6">
                                            <p:txEl>
                                              <p:pRg st="0" end="0"/>
                                            </p:txEl>
                                          </p:spTgt>
                                        </p:tgtEl>
                                        <p:attrNameLst>
                                          <p:attrName>style.visibility</p:attrName>
                                        </p:attrNameLst>
                                      </p:cBhvr>
                                      <p:to>
                                        <p:strVal val="visible"/>
                                      </p:to>
                                    </p:set>
                                    <p:animEffect transition="in" filter="wipe(down)">
                                      <p:cBhvr>
                                        <p:cTn id="41" dur="500"/>
                                        <p:tgtEl>
                                          <p:spTgt spid="3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wipe(down)">
                                      <p:cBhvr>
                                        <p:cTn id="46" dur="500"/>
                                        <p:tgtEl>
                                          <p:spTgt spid="41">
                                            <p:txEl>
                                              <p:pRg st="0" end="0"/>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0">
                                            <p:txEl>
                                              <p:pRg st="0" end="0"/>
                                            </p:txEl>
                                          </p:spTgt>
                                        </p:tgtEl>
                                        <p:attrNameLst>
                                          <p:attrName>style.visibility</p:attrName>
                                        </p:attrNameLst>
                                      </p:cBhvr>
                                      <p:to>
                                        <p:strVal val="visible"/>
                                      </p:to>
                                    </p:set>
                                    <p:animEffect transition="in" filter="wipe(down)">
                                      <p:cBhvr>
                                        <p:cTn id="49" dur="500"/>
                                        <p:tgtEl>
                                          <p:spTgt spid="40">
                                            <p:txEl>
                                              <p:pRg st="0" end="0"/>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0">
                                            <p:txEl>
                                              <p:pRg st="1" end="1"/>
                                            </p:txEl>
                                          </p:spTgt>
                                        </p:tgtEl>
                                        <p:attrNameLst>
                                          <p:attrName>style.visibility</p:attrName>
                                        </p:attrNameLst>
                                      </p:cBhvr>
                                      <p:to>
                                        <p:strVal val="visible"/>
                                      </p:to>
                                    </p:set>
                                    <p:animEffect transition="in" filter="wipe(down)">
                                      <p:cBhvr>
                                        <p:cTn id="52" dur="500"/>
                                        <p:tgtEl>
                                          <p:spTgt spid="40">
                                            <p:txEl>
                                              <p:pRg st="1" end="1"/>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wipe(down)">
                                      <p:cBhvr>
                                        <p:cTn id="55" dur="500"/>
                                        <p:tgtEl>
                                          <p:spTgt spid="3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Effect transition="in" filter="wipe(down)">
                                      <p:cBhvr>
                                        <p:cTn id="60" dur="500"/>
                                        <p:tgtEl>
                                          <p:spTgt spid="42">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3">
                                            <p:txEl>
                                              <p:pRg st="0" end="0"/>
                                            </p:txEl>
                                          </p:spTgt>
                                        </p:tgtEl>
                                        <p:attrNameLst>
                                          <p:attrName>style.visibility</p:attrName>
                                        </p:attrNameLst>
                                      </p:cBhvr>
                                      <p:to>
                                        <p:strVal val="visible"/>
                                      </p:to>
                                    </p:set>
                                    <p:animEffect transition="in" filter="wipe(down)">
                                      <p:cBhvr>
                                        <p:cTn id="63" dur="500"/>
                                        <p:tgtEl>
                                          <p:spTgt spid="43">
                                            <p:txEl>
                                              <p:pRg st="0" end="0"/>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4">
                                            <p:txEl>
                                              <p:pRg st="0" end="0"/>
                                            </p:txEl>
                                          </p:spTgt>
                                        </p:tgtEl>
                                        <p:attrNameLst>
                                          <p:attrName>style.visibility</p:attrName>
                                        </p:attrNameLst>
                                      </p:cBhvr>
                                      <p:to>
                                        <p:strVal val="visible"/>
                                      </p:to>
                                    </p:set>
                                    <p:animEffect transition="in" filter="wipe(down)">
                                      <p:cBhvr>
                                        <p:cTn id="66" dur="500"/>
                                        <p:tgtEl>
                                          <p:spTgt spid="44">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7">
                                            <p:txEl>
                                              <p:pRg st="0" end="0"/>
                                            </p:txEl>
                                          </p:spTgt>
                                        </p:tgtEl>
                                        <p:attrNameLst>
                                          <p:attrName>style.visibility</p:attrName>
                                        </p:attrNameLst>
                                      </p:cBhvr>
                                      <p:to>
                                        <p:strVal val="visible"/>
                                      </p:to>
                                    </p:set>
                                    <p:animEffect transition="in" filter="wipe(down)">
                                      <p:cBhvr>
                                        <p:cTn id="71" dur="500"/>
                                        <p:tgtEl>
                                          <p:spTgt spid="47">
                                            <p:txEl>
                                              <p:pRg st="0" end="0"/>
                                            </p:tx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xEl>
                                              <p:pRg st="0" end="0"/>
                                            </p:txEl>
                                          </p:spTgt>
                                        </p:tgtEl>
                                        <p:attrNameLst>
                                          <p:attrName>style.visibility</p:attrName>
                                        </p:attrNameLst>
                                      </p:cBhvr>
                                      <p:to>
                                        <p:strVal val="visible"/>
                                      </p:to>
                                    </p:set>
                                    <p:animEffect transition="in" filter="wipe(down)">
                                      <p:cBhvr>
                                        <p:cTn id="74" dur="500"/>
                                        <p:tgtEl>
                                          <p:spTgt spid="46">
                                            <p:txEl>
                                              <p:pRg st="0" end="0"/>
                                            </p:tx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5">
                                            <p:txEl>
                                              <p:pRg st="0" end="0"/>
                                            </p:txEl>
                                          </p:spTgt>
                                        </p:tgtEl>
                                        <p:attrNameLst>
                                          <p:attrName>style.visibility</p:attrName>
                                        </p:attrNameLst>
                                      </p:cBhvr>
                                      <p:to>
                                        <p:strVal val="visible"/>
                                      </p:to>
                                    </p:set>
                                    <p:animEffect transition="in" filter="wipe(down)">
                                      <p:cBhvr>
                                        <p:cTn id="77" dur="500"/>
                                        <p:tgtEl>
                                          <p:spTgt spid="4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0">
                                            <p:txEl>
                                              <p:pRg st="0" end="0"/>
                                            </p:txEl>
                                          </p:spTgt>
                                        </p:tgtEl>
                                        <p:attrNameLst>
                                          <p:attrName>style.visibility</p:attrName>
                                        </p:attrNameLst>
                                      </p:cBhvr>
                                      <p:to>
                                        <p:strVal val="visible"/>
                                      </p:to>
                                    </p:set>
                                    <p:animEffect transition="in" filter="wipe(down)">
                                      <p:cBhvr>
                                        <p:cTn id="82" dur="500"/>
                                        <p:tgtEl>
                                          <p:spTgt spid="50">
                                            <p:txEl>
                                              <p:pRg st="0" end="0"/>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9">
                                            <p:txEl>
                                              <p:pRg st="0" end="0"/>
                                            </p:txEl>
                                          </p:spTgt>
                                        </p:tgtEl>
                                        <p:attrNameLst>
                                          <p:attrName>style.visibility</p:attrName>
                                        </p:attrNameLst>
                                      </p:cBhvr>
                                      <p:to>
                                        <p:strVal val="visible"/>
                                      </p:to>
                                    </p:set>
                                    <p:animEffect transition="in" filter="wipe(down)">
                                      <p:cBhvr>
                                        <p:cTn id="85" dur="500"/>
                                        <p:tgtEl>
                                          <p:spTgt spid="49">
                                            <p:txEl>
                                              <p:pRg st="0" end="0"/>
                                            </p:txEl>
                                          </p:spTgt>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9">
                                            <p:txEl>
                                              <p:pRg st="1" end="1"/>
                                            </p:txEl>
                                          </p:spTgt>
                                        </p:tgtEl>
                                        <p:attrNameLst>
                                          <p:attrName>style.visibility</p:attrName>
                                        </p:attrNameLst>
                                      </p:cBhvr>
                                      <p:to>
                                        <p:strVal val="visible"/>
                                      </p:to>
                                    </p:set>
                                    <p:animEffect transition="in" filter="wipe(down)">
                                      <p:cBhvr>
                                        <p:cTn id="88" dur="500"/>
                                        <p:tgtEl>
                                          <p:spTgt spid="49">
                                            <p:txEl>
                                              <p:pRg st="1" end="1"/>
                                            </p:txEl>
                                          </p:spTgt>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8">
                                            <p:txEl>
                                              <p:pRg st="0" end="0"/>
                                            </p:txEl>
                                          </p:spTgt>
                                        </p:tgtEl>
                                        <p:attrNameLst>
                                          <p:attrName>style.visibility</p:attrName>
                                        </p:attrNameLst>
                                      </p:cBhvr>
                                      <p:to>
                                        <p:strVal val="visible"/>
                                      </p:to>
                                    </p:set>
                                    <p:animEffect transition="in" filter="wipe(down)">
                                      <p:cBhvr>
                                        <p:cTn id="9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allAtOnce"/>
      <p:bldP spid="381" grpId="0" build="allAtOnce"/>
      <p:bldP spid="385" grpId="0"/>
      <p:bldP spid="33" grpId="0" build="allAtOnce"/>
      <p:bldP spid="34" grpId="0" build="allAtOnce"/>
      <p:bldP spid="35" grpId="0" build="allAtOnce"/>
      <p:bldP spid="36" grpId="0" build="allAtOnce"/>
      <p:bldP spid="37" grpId="0" build="allAtOnce"/>
      <p:bldP spid="38" grpId="0" build="allAtOnce"/>
      <p:bldP spid="39" grpId="0" build="allAtOnce"/>
      <p:bldP spid="40" grpId="0" build="allAtOnce"/>
      <p:bldP spid="41" grpId="0" build="allAtOnce"/>
      <p:bldP spid="42" grpId="0" build="allAtOnce"/>
      <p:bldP spid="43" grpId="0" build="allAtOnce"/>
      <p:bldP spid="44" grpId="0" build="allAtOnce"/>
      <p:bldP spid="45" grpId="0" build="allAtOnce"/>
      <p:bldP spid="46" grpId="0" build="allAtOnce"/>
      <p:bldP spid="47" grpId="0" build="allAtOnce"/>
      <p:bldP spid="48" grpId="0" build="allAtOnce"/>
      <p:bldP spid="49" grpId="0" build="allAtOnce"/>
      <p:bldP spid="50"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796784"/>
            <a:ext cx="2853157" cy="276999"/>
          </a:xfrm>
          <a:prstGeom prst="rect">
            <a:avLst/>
          </a:prstGeom>
          <a:noFill/>
        </p:spPr>
        <p:txBody>
          <a:bodyPr wrap="square" rtlCol="0">
            <a:spAutoFit/>
          </a:bodyPr>
          <a:lstStyle/>
          <a:p>
            <a:r>
              <a:rPr lang="en-US" sz="1200" u="sng" dirty="0">
                <a:latin typeface="Baloo 2" pitchFamily="2" charset="0"/>
                <a:cs typeface="Baloo 2" pitchFamily="2" charset="0"/>
              </a:rPr>
              <a:t>Level 2 Data Flow Diagram (Home Page):</a:t>
            </a:r>
          </a:p>
        </p:txBody>
      </p:sp>
      <p:pic>
        <p:nvPicPr>
          <p:cNvPr id="6" name="Picture 5" descr="Diagram&#10;&#10;Description automatically generated">
            <a:extLst>
              <a:ext uri="{FF2B5EF4-FFF2-40B4-BE49-F238E27FC236}">
                <a16:creationId xmlns:a16="http://schemas.microsoft.com/office/drawing/2014/main" id="{C3BEF4EC-3A90-1A91-1EA0-147174FA9050}"/>
              </a:ext>
            </a:extLst>
          </p:cNvPr>
          <p:cNvPicPr>
            <a:picLocks noChangeAspect="1"/>
          </p:cNvPicPr>
          <p:nvPr/>
        </p:nvPicPr>
        <p:blipFill>
          <a:blip r:embed="rId3"/>
          <a:stretch>
            <a:fillRect/>
          </a:stretch>
        </p:blipFill>
        <p:spPr>
          <a:xfrm>
            <a:off x="1678597" y="1119495"/>
            <a:ext cx="4944271" cy="3409487"/>
          </a:xfrm>
          <a:prstGeom prst="rect">
            <a:avLst/>
          </a:prstGeom>
        </p:spPr>
      </p:pic>
    </p:spTree>
    <p:extLst>
      <p:ext uri="{BB962C8B-B14F-4D97-AF65-F5344CB8AC3E}">
        <p14:creationId xmlns:p14="http://schemas.microsoft.com/office/powerpoint/2010/main" val="89656387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96784"/>
            <a:ext cx="1063546" cy="276999"/>
          </a:xfrm>
          <a:prstGeom prst="rect">
            <a:avLst/>
          </a:prstGeom>
          <a:noFill/>
        </p:spPr>
        <p:txBody>
          <a:bodyPr wrap="square" rtlCol="0">
            <a:spAutoFit/>
          </a:bodyPr>
          <a:lstStyle/>
          <a:p>
            <a:r>
              <a:rPr lang="en-US" sz="1200" u="sng" dirty="0">
                <a:latin typeface="Baloo 2" pitchFamily="2" charset="0"/>
                <a:cs typeface="Baloo 2" pitchFamily="2" charset="0"/>
              </a:rPr>
              <a:t>ER Diagram:</a:t>
            </a:r>
          </a:p>
        </p:txBody>
      </p:sp>
      <p:pic>
        <p:nvPicPr>
          <p:cNvPr id="4" name="Picture 3" descr="A picture containing text, dish&#10;&#10;Description automatically generated">
            <a:extLst>
              <a:ext uri="{FF2B5EF4-FFF2-40B4-BE49-F238E27FC236}">
                <a16:creationId xmlns:a16="http://schemas.microsoft.com/office/drawing/2014/main" id="{FBA72B12-CECA-D679-BA92-4585B17DEEB2}"/>
              </a:ext>
            </a:extLst>
          </p:cNvPr>
          <p:cNvPicPr>
            <a:picLocks noChangeAspect="1"/>
          </p:cNvPicPr>
          <p:nvPr/>
        </p:nvPicPr>
        <p:blipFill>
          <a:blip r:embed="rId3"/>
          <a:stretch>
            <a:fillRect/>
          </a:stretch>
        </p:blipFill>
        <p:spPr>
          <a:xfrm>
            <a:off x="2304702" y="862149"/>
            <a:ext cx="4292256" cy="3748403"/>
          </a:xfrm>
          <a:prstGeom prst="rect">
            <a:avLst/>
          </a:prstGeom>
        </p:spPr>
      </p:pic>
    </p:spTree>
    <p:extLst>
      <p:ext uri="{BB962C8B-B14F-4D97-AF65-F5344CB8AC3E}">
        <p14:creationId xmlns:p14="http://schemas.microsoft.com/office/powerpoint/2010/main" val="282829401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5" y="381740"/>
            <a:ext cx="1618716" cy="369332"/>
          </a:xfrm>
          <a:prstGeom prst="rect">
            <a:avLst/>
          </a:prstGeom>
          <a:noFill/>
        </p:spPr>
        <p:txBody>
          <a:bodyPr wrap="square" rtlCol="0">
            <a:spAutoFit/>
          </a:bodyPr>
          <a:lstStyle/>
          <a:p>
            <a:r>
              <a:rPr lang="en-US" sz="1800" b="1" dirty="0">
                <a:latin typeface="Baloo 2" pitchFamily="2" charset="0"/>
                <a:cs typeface="Baloo 2" pitchFamily="2" charset="0"/>
              </a:rPr>
              <a:t>Triibe Design </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5" y="751072"/>
            <a:ext cx="1377054" cy="276999"/>
          </a:xfrm>
          <a:prstGeom prst="rect">
            <a:avLst/>
          </a:prstGeom>
          <a:noFill/>
        </p:spPr>
        <p:txBody>
          <a:bodyPr wrap="square" rtlCol="0">
            <a:spAutoFit/>
          </a:bodyPr>
          <a:lstStyle/>
          <a:p>
            <a:r>
              <a:rPr lang="en-US" sz="1200" u="sng" dirty="0">
                <a:latin typeface="Baloo 2" pitchFamily="2" charset="0"/>
                <a:cs typeface="Baloo 2" pitchFamily="2" charset="0"/>
              </a:rPr>
              <a:t>Database Schema:</a:t>
            </a:r>
          </a:p>
        </p:txBody>
      </p:sp>
      <p:pic>
        <p:nvPicPr>
          <p:cNvPr id="3" name="Picture 2">
            <a:extLst>
              <a:ext uri="{FF2B5EF4-FFF2-40B4-BE49-F238E27FC236}">
                <a16:creationId xmlns:a16="http://schemas.microsoft.com/office/drawing/2014/main" id="{205D2E55-3E45-EBE6-C83C-C70E0779301D}"/>
              </a:ext>
            </a:extLst>
          </p:cNvPr>
          <p:cNvPicPr>
            <a:picLocks noChangeAspect="1"/>
          </p:cNvPicPr>
          <p:nvPr/>
        </p:nvPicPr>
        <p:blipFill>
          <a:blip r:embed="rId3"/>
          <a:stretch>
            <a:fillRect/>
          </a:stretch>
        </p:blipFill>
        <p:spPr>
          <a:xfrm>
            <a:off x="1776549" y="1120404"/>
            <a:ext cx="5463969" cy="3494663"/>
          </a:xfrm>
          <a:prstGeom prst="rect">
            <a:avLst/>
          </a:prstGeom>
        </p:spPr>
      </p:pic>
    </p:spTree>
    <p:extLst>
      <p:ext uri="{BB962C8B-B14F-4D97-AF65-F5344CB8AC3E}">
        <p14:creationId xmlns:p14="http://schemas.microsoft.com/office/powerpoint/2010/main" val="93797064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766350" y="2405378"/>
            <a:ext cx="2577800" cy="841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dirty="0"/>
              <a:t>Findings</a:t>
            </a:r>
            <a:endParaRPr dirty="0"/>
          </a:p>
        </p:txBody>
      </p:sp>
      <p:sp>
        <p:nvSpPr>
          <p:cNvPr id="836" name="Google Shape;836;p53"/>
          <p:cNvSpPr txBox="1">
            <a:spLocks noGrp="1"/>
          </p:cNvSpPr>
          <p:nvPr>
            <p:ph type="title" idx="2"/>
          </p:nvPr>
        </p:nvSpPr>
        <p:spPr>
          <a:xfrm>
            <a:off x="766350" y="1035674"/>
            <a:ext cx="1480461"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fade">
                                      <p:cBhvr>
                                        <p:cTn id="7" dur="250"/>
                                        <p:tgtEl>
                                          <p:spTgt spid="836"/>
                                        </p:tgtEl>
                                      </p:cBhvr>
                                    </p:animEffect>
                                    <p:anim calcmode="lin" valueType="num">
                                      <p:cBhvr>
                                        <p:cTn id="8" dur="250" fill="hold"/>
                                        <p:tgtEl>
                                          <p:spTgt spid="836"/>
                                        </p:tgtEl>
                                        <p:attrNameLst>
                                          <p:attrName>ppt_x</p:attrName>
                                        </p:attrNameLst>
                                      </p:cBhvr>
                                      <p:tavLst>
                                        <p:tav tm="0">
                                          <p:val>
                                            <p:strVal val="#ppt_x"/>
                                          </p:val>
                                        </p:tav>
                                        <p:tav tm="100000">
                                          <p:val>
                                            <p:strVal val="#ppt_x"/>
                                          </p:val>
                                        </p:tav>
                                      </p:tavLst>
                                    </p:anim>
                                    <p:anim calcmode="lin" valueType="num">
                                      <p:cBhvr>
                                        <p:cTn id="9" dur="250" fill="hold"/>
                                        <p:tgtEl>
                                          <p:spTgt spid="83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834"/>
                                        </p:tgtEl>
                                        <p:attrNameLst>
                                          <p:attrName>style.visibility</p:attrName>
                                        </p:attrNameLst>
                                      </p:cBhvr>
                                      <p:to>
                                        <p:strVal val="visible"/>
                                      </p:to>
                                    </p:set>
                                    <p:animEffect transition="in" filter="wipe(left)">
                                      <p:cBhvr>
                                        <p:cTn id="13"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p:bldP spid="8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523220"/>
          </a:xfrm>
          <a:prstGeom prst="rect">
            <a:avLst/>
          </a:prstGeom>
          <a:noFill/>
        </p:spPr>
        <p:txBody>
          <a:bodyPr wrap="square" rtlCol="0">
            <a:spAutoFit/>
          </a:bodyPr>
          <a:lstStyle/>
          <a:p>
            <a:r>
              <a:rPr lang="en-US" b="1" dirty="0">
                <a:latin typeface="Baloo 2" pitchFamily="2" charset="0"/>
                <a:cs typeface="Baloo 2" pitchFamily="2" charset="0"/>
              </a:rPr>
              <a:t>Programming Languages Used in this project:</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1038455"/>
            <a:ext cx="6765483" cy="3370153"/>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HTML:  </a:t>
            </a:r>
            <a:r>
              <a:rPr lang="en-US" sz="1200" dirty="0">
                <a:latin typeface="Baloo 2" pitchFamily="2" charset="0"/>
                <a:cs typeface="Baloo 2" pitchFamily="2" charset="0"/>
              </a:rPr>
              <a:t>a globally recognized markup language for Producing web pages.</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CSS: </a:t>
            </a:r>
            <a:r>
              <a:rPr lang="en-US" sz="1200" dirty="0">
                <a:latin typeface="Baloo 2" pitchFamily="2" charset="0"/>
                <a:cs typeface="Baloo 2" pitchFamily="2" charset="0"/>
              </a:rPr>
              <a:t>a markup language that takes care of the styling of the web page.</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JavaScript: </a:t>
            </a:r>
            <a:r>
              <a:rPr lang="en-US" sz="1200" dirty="0">
                <a:latin typeface="Baloo 2" pitchFamily="2" charset="0"/>
                <a:cs typeface="Baloo 2" pitchFamily="2" charset="0"/>
              </a:rPr>
              <a:t>a scripting language that takes care of the page behavior.</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PHP: </a:t>
            </a:r>
            <a:r>
              <a:rPr lang="en-US" sz="1200" dirty="0">
                <a:latin typeface="Baloo 2" pitchFamily="2" charset="0"/>
                <a:cs typeface="Baloo 2" pitchFamily="2" charset="0"/>
              </a:rPr>
              <a:t>a general-purpose scripting language geared toward web development.</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jQuery (AJAX): </a:t>
            </a:r>
            <a:r>
              <a:rPr lang="en-US" sz="1200" dirty="0">
                <a:latin typeface="Baloo 2" pitchFamily="2" charset="0"/>
                <a:cs typeface="Baloo 2" pitchFamily="2" charset="0"/>
              </a:rPr>
              <a:t>Ajax is a set of web development techniques that uses various web technologies on the client-side to create asynchronous web applications. </a:t>
            </a:r>
          </a:p>
          <a:p>
            <a:pPr marL="171450" indent="-171450">
              <a:lnSpc>
                <a:spcPct val="200000"/>
              </a:lnSpc>
              <a:buFont typeface="Arial" panose="020B0604020202020204" pitchFamily="34" charset="0"/>
              <a:buChar char="•"/>
            </a:pPr>
            <a:r>
              <a:rPr lang="en-US" sz="1200" b="1" dirty="0">
                <a:latin typeface="Baloo 2" pitchFamily="2" charset="0"/>
                <a:cs typeface="Baloo 2" pitchFamily="2" charset="0"/>
              </a:rPr>
              <a:t>SQL:</a:t>
            </a:r>
            <a:r>
              <a:rPr lang="en-US" sz="1200" dirty="0">
                <a:latin typeface="Baloo 2" pitchFamily="2" charset="0"/>
                <a:cs typeface="Baloo 2" pitchFamily="2" charset="0"/>
              </a:rPr>
              <a:t> a standardized programming language that is used to manage relational databases and perform various operations on the data in them.</a:t>
            </a:r>
          </a:p>
          <a:p>
            <a:pPr marL="171450" indent="-171450">
              <a:lnSpc>
                <a:spcPct val="200000"/>
              </a:lnSpc>
              <a:buFont typeface="Arial" panose="020B0604020202020204" pitchFamily="34" charset="0"/>
              <a:buChar char="•"/>
            </a:pPr>
            <a:endParaRPr lang="en-US" sz="1200" dirty="0">
              <a:latin typeface="Baloo 2" pitchFamily="2" charset="0"/>
              <a:cs typeface="Baloo 2" pitchFamily="2" charset="0"/>
            </a:endParaRPr>
          </a:p>
        </p:txBody>
      </p:sp>
    </p:spTree>
    <p:extLst>
      <p:ext uri="{BB962C8B-B14F-4D97-AF65-F5344CB8AC3E}">
        <p14:creationId xmlns:p14="http://schemas.microsoft.com/office/powerpoint/2010/main" val="227443631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50"/>
          <p:cNvSpPr txBox="1">
            <a:spLocks noGrp="1"/>
          </p:cNvSpPr>
          <p:nvPr>
            <p:ph type="title"/>
          </p:nvPr>
        </p:nvSpPr>
        <p:spPr>
          <a:xfrm>
            <a:off x="583852" y="1656693"/>
            <a:ext cx="2598210" cy="1020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a:solidFill>
                  <a:srgbClr val="0070C0"/>
                </a:solidFill>
                <a:hlinkClick r:id="rId3">
                  <a:extLst>
                    <a:ext uri="{A12FA001-AC4F-418D-AE19-62706E023703}">
                      <ahyp:hlinkClr xmlns:ahyp="http://schemas.microsoft.com/office/drawing/2018/hyperlinkcolor" val="tx"/>
                    </a:ext>
                  </a:extLst>
                </a:hlinkClick>
              </a:rPr>
              <a:t>Triibe</a:t>
            </a:r>
            <a:endParaRPr sz="6600" dirty="0">
              <a:solidFill>
                <a:srgbClr val="0070C0"/>
              </a:solidFill>
            </a:endParaRP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TextBox 50">
            <a:extLst>
              <a:ext uri="{FF2B5EF4-FFF2-40B4-BE49-F238E27FC236}">
                <a16:creationId xmlns:a16="http://schemas.microsoft.com/office/drawing/2014/main" id="{3A81E1F5-9F8D-D37C-7E7E-0D5A9F7DC013}"/>
              </a:ext>
            </a:extLst>
          </p:cNvPr>
          <p:cNvSpPr txBox="1"/>
          <p:nvPr/>
        </p:nvSpPr>
        <p:spPr>
          <a:xfrm>
            <a:off x="399495" y="447054"/>
            <a:ext cx="1847316" cy="369332"/>
          </a:xfrm>
          <a:prstGeom prst="rect">
            <a:avLst/>
          </a:prstGeom>
          <a:noFill/>
        </p:spPr>
        <p:txBody>
          <a:bodyPr wrap="square" rtlCol="0">
            <a:spAutoFit/>
          </a:bodyPr>
          <a:lstStyle/>
          <a:p>
            <a:r>
              <a:rPr lang="en-US" sz="1800" b="1" dirty="0">
                <a:latin typeface="Baloo 2" pitchFamily="2" charset="0"/>
                <a:cs typeface="Baloo 2" pitchFamily="2" charset="0"/>
              </a:rPr>
              <a:t>Implementation</a:t>
            </a:r>
            <a:endParaRPr lang="en-US" b="1" dirty="0">
              <a:latin typeface="Baloo 2" pitchFamily="2" charset="0"/>
              <a:cs typeface="Baloo 2" pitchFamily="2"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20"/>
                                        </p:tgtEl>
                                        <p:attrNameLst>
                                          <p:attrName>style.visibility</p:attrName>
                                        </p:attrNameLst>
                                      </p:cBhvr>
                                      <p:to>
                                        <p:strVal val="visible"/>
                                      </p:to>
                                    </p:set>
                                    <p:animEffect transition="in" filter="wipe(up)">
                                      <p:cBhvr>
                                        <p:cTn id="11"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 grpId="0"/>
      <p:bldP spid="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2065700" y="14999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51"/>
          <p:cNvSpPr txBox="1">
            <a:spLocks noGrp="1"/>
          </p:cNvSpPr>
          <p:nvPr>
            <p:ph type="title"/>
          </p:nvPr>
        </p:nvSpPr>
        <p:spPr>
          <a:xfrm>
            <a:off x="5399365" y="2571750"/>
            <a:ext cx="2968461" cy="9952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Testing</a:t>
            </a:r>
            <a:endParaRPr sz="6000" dirty="0"/>
          </a:p>
        </p:txBody>
      </p:sp>
      <p:grpSp>
        <p:nvGrpSpPr>
          <p:cNvPr id="782" name="Google Shape;782;p51"/>
          <p:cNvGrpSpPr/>
          <p:nvPr/>
        </p:nvGrpSpPr>
        <p:grpSpPr>
          <a:xfrm>
            <a:off x="832775" y="1562300"/>
            <a:ext cx="2467593" cy="2897341"/>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9" name="Google Shape;809;p51"/>
          <p:cNvGrpSpPr/>
          <p:nvPr/>
        </p:nvGrpSpPr>
        <p:grpSpPr>
          <a:xfrm flipH="1">
            <a:off x="2692825" y="2729943"/>
            <a:ext cx="1671184" cy="2440924"/>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 name="Google Shape;836;p53">
            <a:extLst>
              <a:ext uri="{FF2B5EF4-FFF2-40B4-BE49-F238E27FC236}">
                <a16:creationId xmlns:a16="http://schemas.microsoft.com/office/drawing/2014/main" id="{7D314101-8DDA-EEB5-475A-CF6FC39650E9}"/>
              </a:ext>
            </a:extLst>
          </p:cNvPr>
          <p:cNvSpPr txBox="1">
            <a:spLocks/>
          </p:cNvSpPr>
          <p:nvPr/>
        </p:nvSpPr>
        <p:spPr>
          <a:xfrm>
            <a:off x="6927585" y="942350"/>
            <a:ext cx="1413587" cy="1239900"/>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n" sz="8900" dirty="0">
                <a:solidFill>
                  <a:srgbClr val="0070C0"/>
                </a:solidFill>
              </a:rPr>
              <a:t>06</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250"/>
                                        <p:tgtEl>
                                          <p:spTgt spid="67">
                                            <p:txEl>
                                              <p:pRg st="0" end="0"/>
                                            </p:txEl>
                                          </p:spTgt>
                                        </p:tgtEl>
                                      </p:cBhvr>
                                    </p:animEffect>
                                    <p:anim calcmode="lin" valueType="num">
                                      <p:cBhvr>
                                        <p:cTn id="8" dur="25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2" fill="hold" grpId="0" nodeType="afterEffect">
                                  <p:stCondLst>
                                    <p:cond delay="0"/>
                                  </p:stCondLst>
                                  <p:childTnLst>
                                    <p:set>
                                      <p:cBhvr>
                                        <p:cTn id="12" dur="1" fill="hold">
                                          <p:stCondLst>
                                            <p:cond delay="0"/>
                                          </p:stCondLst>
                                        </p:cTn>
                                        <p:tgtEl>
                                          <p:spTgt spid="765"/>
                                        </p:tgtEl>
                                        <p:attrNameLst>
                                          <p:attrName>style.visibility</p:attrName>
                                        </p:attrNameLst>
                                      </p:cBhvr>
                                      <p:to>
                                        <p:strVal val="visible"/>
                                      </p:to>
                                    </p:set>
                                    <p:anim calcmode="lin" valueType="num">
                                      <p:cBhvr additive="base">
                                        <p:cTn id="13" dur="500" fill="hold"/>
                                        <p:tgtEl>
                                          <p:spTgt spid="765"/>
                                        </p:tgtEl>
                                        <p:attrNameLst>
                                          <p:attrName>ppt_x</p:attrName>
                                        </p:attrNameLst>
                                      </p:cBhvr>
                                      <p:tavLst>
                                        <p:tav tm="0">
                                          <p:val>
                                            <p:strVal val="1+#ppt_w/2"/>
                                          </p:val>
                                        </p:tav>
                                        <p:tav tm="100000">
                                          <p:val>
                                            <p:strVal val="#ppt_x"/>
                                          </p:val>
                                        </p:tav>
                                      </p:tavLst>
                                    </p:anim>
                                    <p:anim calcmode="lin" valueType="num">
                                      <p:cBhvr additive="base">
                                        <p:cTn id="14" dur="500" fill="hold"/>
                                        <p:tgtEl>
                                          <p:spTgt spid="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 grpId="0"/>
      <p:bldP spid="67"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307777"/>
          </a:xfrm>
          <a:prstGeom prst="rect">
            <a:avLst/>
          </a:prstGeom>
          <a:noFill/>
        </p:spPr>
        <p:txBody>
          <a:bodyPr wrap="square" rtlCol="0">
            <a:spAutoFit/>
          </a:bodyPr>
          <a:lstStyle/>
          <a:p>
            <a:r>
              <a:rPr lang="en-US" b="1" dirty="0">
                <a:latin typeface="Baloo 2" pitchFamily="2" charset="0"/>
                <a:cs typeface="Baloo 2" pitchFamily="2" charset="0"/>
              </a:rPr>
              <a:t>Black &amp; White Box Testing</a:t>
            </a:r>
          </a:p>
        </p:txBody>
      </p:sp>
      <p:sp>
        <p:nvSpPr>
          <p:cNvPr id="2" name="TextBox 1">
            <a:extLst>
              <a:ext uri="{FF2B5EF4-FFF2-40B4-BE49-F238E27FC236}">
                <a16:creationId xmlns:a16="http://schemas.microsoft.com/office/drawing/2014/main" id="{9D9F5A1E-FEE2-A302-7A08-77E8C272287B}"/>
              </a:ext>
            </a:extLst>
          </p:cNvPr>
          <p:cNvSpPr txBox="1"/>
          <p:nvPr/>
        </p:nvSpPr>
        <p:spPr>
          <a:xfrm>
            <a:off x="399494" y="1038455"/>
            <a:ext cx="6765483" cy="2562240"/>
          </a:xfrm>
          <a:prstGeom prst="rect">
            <a:avLst/>
          </a:prstGeom>
          <a:noFill/>
        </p:spPr>
        <p:txBody>
          <a:bodyPr wrap="square" rtlCol="0">
            <a:spAutoFit/>
          </a:bodyPr>
          <a:lstStyle/>
          <a:p>
            <a:pPr>
              <a:lnSpc>
                <a:spcPct val="150000"/>
              </a:lnSpc>
            </a:pPr>
            <a:r>
              <a:rPr lang="en-US" sz="1200" b="1" dirty="0">
                <a:latin typeface="Baloo 2" pitchFamily="2" charset="0"/>
                <a:cs typeface="Baloo 2" pitchFamily="2" charset="0"/>
              </a:rPr>
              <a:t>Black Box Testing: </a:t>
            </a:r>
            <a:r>
              <a:rPr lang="en-US" sz="1200" dirty="0">
                <a:latin typeface="Baloo 2" pitchFamily="2" charset="0"/>
                <a:cs typeface="Baloo 2" pitchFamily="2" charset="0"/>
              </a:rPr>
              <a:t>The technique of testing in which the tester doesn’t have access to the source code of the software and is conducted at the software interface without concern with the internal logical structure of the software is known as black-box testing. </a:t>
            </a:r>
          </a:p>
          <a:p>
            <a:pPr>
              <a:lnSpc>
                <a:spcPct val="150000"/>
              </a:lnSpc>
            </a:pPr>
            <a:endParaRPr lang="en-US" sz="1200" b="1" dirty="0">
              <a:latin typeface="Baloo 2" pitchFamily="2" charset="0"/>
              <a:cs typeface="Baloo 2" pitchFamily="2" charset="0"/>
            </a:endParaRPr>
          </a:p>
          <a:p>
            <a:pPr>
              <a:lnSpc>
                <a:spcPct val="150000"/>
              </a:lnSpc>
            </a:pPr>
            <a:r>
              <a:rPr lang="en-US" sz="1200" b="1" dirty="0">
                <a:latin typeface="Baloo 2" pitchFamily="2" charset="0"/>
                <a:cs typeface="Baloo 2" pitchFamily="2" charset="0"/>
              </a:rPr>
              <a:t>White Box Testing: </a:t>
            </a:r>
            <a:r>
              <a:rPr lang="en-US" sz="1200" dirty="0">
                <a:latin typeface="Baloo 2" pitchFamily="2" charset="0"/>
                <a:cs typeface="Baloo 2" pitchFamily="2" charset="0"/>
              </a:rPr>
              <a:t>The technique of testing in which the tester is aware of the internal workings of the product has access to its source code and is conducted by making sure that all internal operations are performed according to the specifications is known as white box testing. </a:t>
            </a:r>
          </a:p>
          <a:p>
            <a:pPr>
              <a:lnSpc>
                <a:spcPct val="150000"/>
              </a:lnSpc>
            </a:pPr>
            <a:endParaRPr lang="en-US" sz="1200" b="1" dirty="0">
              <a:latin typeface="Baloo 2" pitchFamily="2" charset="0"/>
              <a:cs typeface="Baloo 2" pitchFamily="2" charset="0"/>
            </a:endParaRPr>
          </a:p>
          <a:p>
            <a:pPr>
              <a:lnSpc>
                <a:spcPct val="150000"/>
              </a:lnSpc>
            </a:pPr>
            <a:r>
              <a:rPr lang="en-US" sz="1200" b="1" dirty="0">
                <a:latin typeface="Baloo 2" pitchFamily="2" charset="0"/>
                <a:cs typeface="Baloo 2" pitchFamily="2" charset="0"/>
              </a:rPr>
              <a:t>Grey box Testing: </a:t>
            </a:r>
            <a:r>
              <a:rPr lang="en-US" sz="1200" dirty="0">
                <a:latin typeface="Baloo 2" pitchFamily="2" charset="0"/>
                <a:cs typeface="Baloo 2" pitchFamily="2" charset="0"/>
              </a:rPr>
              <a:t>a combination of both White Box and Black Box Testing.</a:t>
            </a:r>
          </a:p>
        </p:txBody>
      </p:sp>
    </p:spTree>
    <p:extLst>
      <p:ext uri="{BB962C8B-B14F-4D97-AF65-F5344CB8AC3E}">
        <p14:creationId xmlns:p14="http://schemas.microsoft.com/office/powerpoint/2010/main" val="2966295678"/>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2265329" cy="307777"/>
          </a:xfrm>
          <a:prstGeom prst="rect">
            <a:avLst/>
          </a:prstGeom>
          <a:noFill/>
        </p:spPr>
        <p:txBody>
          <a:bodyPr wrap="square" rtlCol="0">
            <a:spAutoFit/>
          </a:bodyPr>
          <a:lstStyle/>
          <a:p>
            <a:r>
              <a:rPr lang="en-US" b="1" dirty="0">
                <a:latin typeface="Baloo 2" pitchFamily="2" charset="0"/>
                <a:cs typeface="Baloo 2" pitchFamily="2" charset="0"/>
              </a:rPr>
              <a:t>Login Page Testing</a:t>
            </a:r>
          </a:p>
        </p:txBody>
      </p:sp>
      <p:graphicFrame>
        <p:nvGraphicFramePr>
          <p:cNvPr id="4" name="Table 3">
            <a:extLst>
              <a:ext uri="{FF2B5EF4-FFF2-40B4-BE49-F238E27FC236}">
                <a16:creationId xmlns:a16="http://schemas.microsoft.com/office/drawing/2014/main" id="{054C848E-0468-5FEA-43CC-068F68E1156A}"/>
              </a:ext>
            </a:extLst>
          </p:cNvPr>
          <p:cNvGraphicFramePr>
            <a:graphicFrameLocks noGrp="1"/>
          </p:cNvGraphicFramePr>
          <p:nvPr>
            <p:extLst>
              <p:ext uri="{D42A27DB-BD31-4B8C-83A1-F6EECF244321}">
                <p14:modId xmlns:p14="http://schemas.microsoft.com/office/powerpoint/2010/main" val="1498809333"/>
              </p:ext>
            </p:extLst>
          </p:nvPr>
        </p:nvGraphicFramePr>
        <p:xfrm>
          <a:off x="2116183" y="907870"/>
          <a:ext cx="4673236" cy="3613950"/>
        </p:xfrm>
        <a:graphic>
          <a:graphicData uri="http://schemas.openxmlformats.org/drawingml/2006/table">
            <a:tbl>
              <a:tblPr firstRow="1" firstCol="1" bandRow="1">
                <a:tableStyleId>{9824CFA6-F01F-4D1B-8E71-D0E26E0278BD}</a:tableStyleId>
              </a:tblPr>
              <a:tblGrid>
                <a:gridCol w="394239">
                  <a:extLst>
                    <a:ext uri="{9D8B030D-6E8A-4147-A177-3AD203B41FA5}">
                      <a16:colId xmlns:a16="http://schemas.microsoft.com/office/drawing/2014/main" val="4160894299"/>
                    </a:ext>
                  </a:extLst>
                </a:gridCol>
                <a:gridCol w="796200">
                  <a:extLst>
                    <a:ext uri="{9D8B030D-6E8A-4147-A177-3AD203B41FA5}">
                      <a16:colId xmlns:a16="http://schemas.microsoft.com/office/drawing/2014/main" val="1326030152"/>
                    </a:ext>
                  </a:extLst>
                </a:gridCol>
                <a:gridCol w="1298522">
                  <a:extLst>
                    <a:ext uri="{9D8B030D-6E8A-4147-A177-3AD203B41FA5}">
                      <a16:colId xmlns:a16="http://schemas.microsoft.com/office/drawing/2014/main" val="2384207356"/>
                    </a:ext>
                  </a:extLst>
                </a:gridCol>
                <a:gridCol w="809067">
                  <a:extLst>
                    <a:ext uri="{9D8B030D-6E8A-4147-A177-3AD203B41FA5}">
                      <a16:colId xmlns:a16="http://schemas.microsoft.com/office/drawing/2014/main" val="3545591878"/>
                    </a:ext>
                  </a:extLst>
                </a:gridCol>
                <a:gridCol w="787450">
                  <a:extLst>
                    <a:ext uri="{9D8B030D-6E8A-4147-A177-3AD203B41FA5}">
                      <a16:colId xmlns:a16="http://schemas.microsoft.com/office/drawing/2014/main" val="1658592282"/>
                    </a:ext>
                  </a:extLst>
                </a:gridCol>
                <a:gridCol w="587758">
                  <a:extLst>
                    <a:ext uri="{9D8B030D-6E8A-4147-A177-3AD203B41FA5}">
                      <a16:colId xmlns:a16="http://schemas.microsoft.com/office/drawing/2014/main" val="962989754"/>
                    </a:ext>
                  </a:extLst>
                </a:gridCol>
              </a:tblGrid>
              <a:tr h="375658">
                <a:tc>
                  <a:txBody>
                    <a:bodyPr/>
                    <a:lstStyle/>
                    <a:p>
                      <a:pPr marL="0" marR="0" algn="just">
                        <a:lnSpc>
                          <a:spcPct val="150000"/>
                        </a:lnSpc>
                        <a:spcBef>
                          <a:spcPts val="0"/>
                        </a:spcBef>
                        <a:spcAft>
                          <a:spcPts val="1800"/>
                        </a:spcAft>
                      </a:pPr>
                      <a:r>
                        <a:rPr lang="en-US" sz="600" b="1" dirty="0">
                          <a:effectLst/>
                          <a:latin typeface="Baloo 2" pitchFamily="2" charset="0"/>
                          <a:cs typeface="Baloo 2" pitchFamily="2" charset="0"/>
                        </a:rPr>
                        <a:t>Test Case #</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Test Case Description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Test Data</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Expected Results</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Actual Result</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just">
                        <a:lnSpc>
                          <a:spcPct val="150000"/>
                        </a:lnSpc>
                        <a:spcBef>
                          <a:spcPts val="0"/>
                        </a:spcBef>
                        <a:spcAft>
                          <a:spcPts val="1800"/>
                        </a:spcAft>
                      </a:pPr>
                      <a:r>
                        <a:rPr lang="en-US" sz="600" b="1">
                          <a:effectLst/>
                          <a:latin typeface="Baloo 2" pitchFamily="2" charset="0"/>
                          <a:cs typeface="Baloo 2" pitchFamily="2" charset="0"/>
                        </a:rPr>
                        <a:t>Pass/Fail</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176530304"/>
                  </a:ext>
                </a:extLst>
              </a:tr>
              <a:tr h="594568">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1</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a:effectLst/>
                          <a:latin typeface="Baloo 2" pitchFamily="2" charset="0"/>
                          <a:cs typeface="Baloo 2" pitchFamily="2" charset="0"/>
                        </a:rPr>
                        <a:t>Check the response when valid student number and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120180612122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Login should be successful</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a:effectLst/>
                          <a:latin typeface="Baloo 2" pitchFamily="2" charset="0"/>
                          <a:cs typeface="Baloo 2" pitchFamily="2" charset="0"/>
                        </a:rPr>
                        <a:t>Login was successful</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988018964"/>
                  </a:ext>
                </a:extLst>
              </a:tr>
              <a:tr h="883161">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2</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valid student number and invalid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120180612122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he entered an invalid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354731892"/>
                  </a:ext>
                </a:extLst>
              </a:tr>
              <a:tr h="883161">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3</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invalid student number and invalid password are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 120180612</a:t>
                      </a:r>
                    </a:p>
                    <a:p>
                      <a:pPr marL="0" marR="0" algn="l">
                        <a:lnSpc>
                          <a:spcPct val="150000"/>
                        </a:lnSpc>
                        <a:spcBef>
                          <a:spcPts val="0"/>
                        </a:spcBef>
                        <a:spcAft>
                          <a:spcPts val="1800"/>
                        </a:spcAft>
                      </a:pPr>
                      <a:r>
                        <a:rPr lang="en-US" sz="600" b="1" dirty="0">
                          <a:effectLst/>
                          <a:latin typeface="Baloo 2" pitchFamily="2" charset="0"/>
                          <a:cs typeface="Baloo 2" pitchFamily="2" charset="0"/>
                        </a:rPr>
                        <a:t>Password: admin123</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he entered an invalid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Pass</a:t>
                      </a:r>
                      <a:endParaRPr lang="en-US" sz="600" b="1">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2053674524"/>
                  </a:ext>
                </a:extLst>
              </a:tr>
              <a:tr h="877402">
                <a:tc>
                  <a:txBody>
                    <a:bodyPr/>
                    <a:lstStyle/>
                    <a:p>
                      <a:pPr marL="0" marR="0" algn="ctr">
                        <a:lnSpc>
                          <a:spcPct val="150000"/>
                        </a:lnSpc>
                        <a:spcBef>
                          <a:spcPts val="0"/>
                        </a:spcBef>
                        <a:spcAft>
                          <a:spcPts val="1800"/>
                        </a:spcAft>
                      </a:pPr>
                      <a:r>
                        <a:rPr lang="en-US" sz="600" b="1">
                          <a:effectLst/>
                          <a:latin typeface="Baloo 2" pitchFamily="2" charset="0"/>
                          <a:cs typeface="Baloo 2" pitchFamily="2" charset="0"/>
                        </a:rPr>
                        <a:t>4</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Check the response when no information is entered</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StdNo:</a:t>
                      </a:r>
                    </a:p>
                    <a:p>
                      <a:pPr marL="0" marR="0" algn="l">
                        <a:lnSpc>
                          <a:spcPct val="150000"/>
                        </a:lnSpc>
                        <a:spcBef>
                          <a:spcPts val="0"/>
                        </a:spcBef>
                        <a:spcAft>
                          <a:spcPts val="1800"/>
                        </a:spcAft>
                      </a:pPr>
                      <a:r>
                        <a:rPr lang="en-US" sz="600" b="1" dirty="0">
                          <a:effectLst/>
                          <a:latin typeface="Baloo 2" pitchFamily="2" charset="0"/>
                          <a:cs typeface="Baloo 2" pitchFamily="2" charset="0"/>
                        </a:rPr>
                        <a:t>Password:</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a:effectLst/>
                          <a:latin typeface="Baloo 2" pitchFamily="2" charset="0"/>
                          <a:cs typeface="Baloo 2" pitchFamily="2" charset="0"/>
                        </a:rPr>
                        <a:t>Popup should appear to tell the user to enter his information</a:t>
                      </a:r>
                      <a:endParaRPr lang="en-US" sz="600" b="1">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15000"/>
                        </a:lnSpc>
                        <a:spcBef>
                          <a:spcPts val="0"/>
                        </a:spcBef>
                        <a:spcAft>
                          <a:spcPts val="1800"/>
                        </a:spcAft>
                      </a:pPr>
                      <a:r>
                        <a:rPr lang="en-US" sz="600" b="1" dirty="0">
                          <a:effectLst/>
                          <a:latin typeface="Baloo 2" pitchFamily="2" charset="0"/>
                          <a:cs typeface="Baloo 2" pitchFamily="2" charset="0"/>
                        </a:rPr>
                        <a:t>Popup Appeared</a:t>
                      </a:r>
                    </a:p>
                    <a:p>
                      <a:pPr marL="0" marR="0" algn="l">
                        <a:lnSpc>
                          <a:spcPct val="115000"/>
                        </a:lnSpc>
                        <a:spcBef>
                          <a:spcPts val="0"/>
                        </a:spcBef>
                        <a:spcAft>
                          <a:spcPts val="1800"/>
                        </a:spcAft>
                      </a:pPr>
                      <a:r>
                        <a:rPr lang="en-US" sz="600" b="1" dirty="0">
                          <a:effectLst/>
                          <a:latin typeface="Baloo 2" pitchFamily="2" charset="0"/>
                          <a:cs typeface="Baloo 2" pitchFamily="2" charset="0"/>
                        </a:rPr>
                        <a:t>And the login was unsuccessful</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tc>
                  <a:txBody>
                    <a:bodyPr/>
                    <a:lstStyle/>
                    <a:p>
                      <a:pPr marL="0" marR="0" algn="l">
                        <a:lnSpc>
                          <a:spcPct val="150000"/>
                        </a:lnSpc>
                        <a:spcBef>
                          <a:spcPts val="0"/>
                        </a:spcBef>
                        <a:spcAft>
                          <a:spcPts val="1800"/>
                        </a:spcAft>
                      </a:pPr>
                      <a:r>
                        <a:rPr lang="en-US" sz="600" b="1" dirty="0">
                          <a:effectLst/>
                          <a:latin typeface="Baloo 2" pitchFamily="2" charset="0"/>
                          <a:cs typeface="Baloo 2" pitchFamily="2" charset="0"/>
                        </a:rPr>
                        <a:t>Pass</a:t>
                      </a:r>
                      <a:endParaRPr lang="en-US" sz="600" b="1" dirty="0">
                        <a:effectLst/>
                        <a:latin typeface="Baloo 2" pitchFamily="2" charset="0"/>
                        <a:ea typeface="Times New Roman" panose="02020603050405020304" pitchFamily="18" charset="0"/>
                        <a:cs typeface="Baloo 2" pitchFamily="2" charset="0"/>
                      </a:endParaRPr>
                    </a:p>
                  </a:txBody>
                  <a:tcPr marL="26486" marR="26486" marT="0" marB="0"/>
                </a:tc>
                <a:extLst>
                  <a:ext uri="{0D108BD9-81ED-4DB2-BD59-A6C34878D82A}">
                    <a16:rowId xmlns:a16="http://schemas.microsoft.com/office/drawing/2014/main" val="1991824293"/>
                  </a:ext>
                </a:extLst>
              </a:tr>
            </a:tbl>
          </a:graphicData>
        </a:graphic>
      </p:graphicFrame>
    </p:spTree>
    <p:extLst>
      <p:ext uri="{BB962C8B-B14F-4D97-AF65-F5344CB8AC3E}">
        <p14:creationId xmlns:p14="http://schemas.microsoft.com/office/powerpoint/2010/main" val="234892606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58"/>
          <p:cNvSpPr txBox="1">
            <a:spLocks noGrp="1"/>
          </p:cNvSpPr>
          <p:nvPr>
            <p:ph type="title"/>
          </p:nvPr>
        </p:nvSpPr>
        <p:spPr>
          <a:xfrm>
            <a:off x="4884010" y="2415656"/>
            <a:ext cx="3717876" cy="10204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Conclusion</a:t>
            </a:r>
            <a:endParaRPr sz="5400" dirty="0"/>
          </a:p>
        </p:txBody>
      </p:sp>
      <p:sp>
        <p:nvSpPr>
          <p:cNvPr id="986" name="Google Shape;986;p58"/>
          <p:cNvSpPr txBox="1">
            <a:spLocks noGrp="1"/>
          </p:cNvSpPr>
          <p:nvPr>
            <p:ph type="title" idx="2"/>
          </p:nvPr>
        </p:nvSpPr>
        <p:spPr>
          <a:xfrm>
            <a:off x="4872480" y="1056922"/>
            <a:ext cx="19485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986"/>
                                        </p:tgtEl>
                                        <p:attrNameLst>
                                          <p:attrName>style.visibility</p:attrName>
                                        </p:attrNameLst>
                                      </p:cBhvr>
                                      <p:to>
                                        <p:strVal val="visible"/>
                                      </p:to>
                                    </p:set>
                                    <p:animEffect transition="in" filter="circle(in)">
                                      <p:cBhvr>
                                        <p:cTn id="7" dur="500"/>
                                        <p:tgtEl>
                                          <p:spTgt spid="98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4"/>
                                        </p:tgtEl>
                                        <p:attrNameLst>
                                          <p:attrName>style.visibility</p:attrName>
                                        </p:attrNameLst>
                                      </p:cBhvr>
                                      <p:to>
                                        <p:strVal val="visible"/>
                                      </p:to>
                                    </p:set>
                                    <p:animEffect transition="in" filter="wipe(up)">
                                      <p:cBhvr>
                                        <p:cTn id="11" dur="500"/>
                                        <p:tgtEl>
                                          <p:spTgt spid="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 grpId="0"/>
      <p:bldP spid="98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804847" y="2257736"/>
            <a:ext cx="3625927"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dirty="0"/>
              <a:t>Introduction</a:t>
            </a:r>
            <a:endParaRPr dirty="0"/>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01</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500"/>
                                        <p:tgtEl>
                                          <p:spTgt spid="396"/>
                                        </p:tgtEl>
                                      </p:cBhvr>
                                    </p:animEffect>
                                    <p:anim calcmode="lin" valueType="num">
                                      <p:cBhvr>
                                        <p:cTn id="8" dur="500" fill="hold"/>
                                        <p:tgtEl>
                                          <p:spTgt spid="396"/>
                                        </p:tgtEl>
                                        <p:attrNameLst>
                                          <p:attrName>ppt_x</p:attrName>
                                        </p:attrNameLst>
                                      </p:cBhvr>
                                      <p:tavLst>
                                        <p:tav tm="0">
                                          <p:val>
                                            <p:strVal val="#ppt_x"/>
                                          </p:val>
                                        </p:tav>
                                        <p:tav tm="100000">
                                          <p:val>
                                            <p:strVal val="#ppt_x"/>
                                          </p:val>
                                        </p:tav>
                                      </p:tavLst>
                                    </p:anim>
                                    <p:anim calcmode="lin" valueType="num">
                                      <p:cBhvr>
                                        <p:cTn id="9" dur="500" fill="hold"/>
                                        <p:tgtEl>
                                          <p:spTgt spid="39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94"/>
                                        </p:tgtEl>
                                        <p:attrNameLst>
                                          <p:attrName>style.visibility</p:attrName>
                                        </p:attrNameLst>
                                      </p:cBhvr>
                                      <p:to>
                                        <p:strVal val="visible"/>
                                      </p:to>
                                    </p:set>
                                    <p:animEffect transition="in" filter="fade">
                                      <p:cBhvr>
                                        <p:cTn id="13" dur="500"/>
                                        <p:tgtEl>
                                          <p:spTgt spid="394"/>
                                        </p:tgtEl>
                                      </p:cBhvr>
                                    </p:animEffect>
                                    <p:anim calcmode="lin" valueType="num">
                                      <p:cBhvr>
                                        <p:cTn id="14" dur="500" fill="hold"/>
                                        <p:tgtEl>
                                          <p:spTgt spid="394"/>
                                        </p:tgtEl>
                                        <p:attrNameLst>
                                          <p:attrName>ppt_x</p:attrName>
                                        </p:attrNameLst>
                                      </p:cBhvr>
                                      <p:tavLst>
                                        <p:tav tm="0">
                                          <p:val>
                                            <p:strVal val="#ppt_x"/>
                                          </p:val>
                                        </p:tav>
                                        <p:tav tm="100000">
                                          <p:val>
                                            <p:strVal val="#ppt_x"/>
                                          </p:val>
                                        </p:tav>
                                      </p:tavLst>
                                    </p:anim>
                                    <p:anim calcmode="lin" valueType="num">
                                      <p:cBhvr>
                                        <p:cTn id="15" dur="500" fill="hold"/>
                                        <p:tgtEl>
                                          <p:spTgt spid="3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P spid="3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Conclusion</a:t>
            </a:r>
          </a:p>
        </p:txBody>
      </p:sp>
      <p:sp>
        <p:nvSpPr>
          <p:cNvPr id="2" name="TextBox 1">
            <a:extLst>
              <a:ext uri="{FF2B5EF4-FFF2-40B4-BE49-F238E27FC236}">
                <a16:creationId xmlns:a16="http://schemas.microsoft.com/office/drawing/2014/main" id="{D5ED54E5-8DAC-B9F0-CCEC-8981656A7045}"/>
              </a:ext>
            </a:extLst>
          </p:cNvPr>
          <p:cNvSpPr txBox="1"/>
          <p:nvPr/>
        </p:nvSpPr>
        <p:spPr>
          <a:xfrm>
            <a:off x="594360" y="973183"/>
            <a:ext cx="7060474" cy="2650726"/>
          </a:xfrm>
          <a:prstGeom prst="rect">
            <a:avLst/>
          </a:prstGeom>
          <a:noFill/>
        </p:spPr>
        <p:txBody>
          <a:bodyPr wrap="square" rtlCol="0">
            <a:spAutoFit/>
          </a:bodyPr>
          <a:lstStyle/>
          <a:p>
            <a:pPr algn="just">
              <a:lnSpc>
                <a:spcPct val="150000"/>
              </a:lnSpc>
            </a:pPr>
            <a:r>
              <a:rPr lang="en-US" b="1" dirty="0">
                <a:latin typeface="Baloo 2" pitchFamily="2" charset="0"/>
                <a:cs typeface="Baloo 2" pitchFamily="2" charset="0"/>
              </a:rPr>
              <a:t>Triibe </a:t>
            </a:r>
            <a:r>
              <a:rPr lang="en-US" dirty="0">
                <a:latin typeface="Baloo 2" pitchFamily="2" charset="0"/>
                <a:cs typeface="Baloo 2" pitchFamily="2" charset="0"/>
              </a:rPr>
              <a:t>main goal wasn’t for generating profit from universities but was to make a private platform that helps students communicate with each other more easily, for this project, we employed the waterfall approach, which is a sequential development process that flows like a waterfall through all phases of a project, The project's analysis and design stages were then finished. which included the main design diagrams such as the DFD sequence diagram, use-case diagram, context diagram, and so on. Then the project was implemented using the PHP programming language Finally, this project was evaluated using white-box and black-box testing approaches. </a:t>
            </a:r>
          </a:p>
        </p:txBody>
      </p:sp>
    </p:spTree>
    <p:extLst>
      <p:ext uri="{BB962C8B-B14F-4D97-AF65-F5344CB8AC3E}">
        <p14:creationId xmlns:p14="http://schemas.microsoft.com/office/powerpoint/2010/main" val="54433184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Limitations</a:t>
            </a:r>
          </a:p>
        </p:txBody>
      </p:sp>
      <p:sp>
        <p:nvSpPr>
          <p:cNvPr id="2" name="TextBox 1">
            <a:extLst>
              <a:ext uri="{FF2B5EF4-FFF2-40B4-BE49-F238E27FC236}">
                <a16:creationId xmlns:a16="http://schemas.microsoft.com/office/drawing/2014/main" id="{D5ED54E5-8DAC-B9F0-CCEC-8981656A7045}"/>
              </a:ext>
            </a:extLst>
          </p:cNvPr>
          <p:cNvSpPr txBox="1"/>
          <p:nvPr/>
        </p:nvSpPr>
        <p:spPr>
          <a:xfrm>
            <a:off x="594360" y="973183"/>
            <a:ext cx="7060474" cy="23275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Some students had some issues understanding how to use the website, and some had a slow learning curve.</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Students use different platforms that are not private for the university, which leads to its lack of effectiveness and the lack of need for it.</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Lack of awareness of the importance of having such a system in the educational process.</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Lack of time given to produce this project.</a:t>
            </a:r>
          </a:p>
        </p:txBody>
      </p:sp>
    </p:spTree>
    <p:extLst>
      <p:ext uri="{BB962C8B-B14F-4D97-AF65-F5344CB8AC3E}">
        <p14:creationId xmlns:p14="http://schemas.microsoft.com/office/powerpoint/2010/main" val="120289114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447054"/>
            <a:ext cx="1475026" cy="338554"/>
          </a:xfrm>
          <a:prstGeom prst="rect">
            <a:avLst/>
          </a:prstGeom>
          <a:noFill/>
        </p:spPr>
        <p:txBody>
          <a:bodyPr wrap="square" rtlCol="0">
            <a:spAutoFit/>
          </a:bodyPr>
          <a:lstStyle/>
          <a:p>
            <a:r>
              <a:rPr lang="en-US" sz="1600" b="1" dirty="0">
                <a:latin typeface="Baloo 2" pitchFamily="2" charset="0"/>
                <a:cs typeface="Baloo 2" pitchFamily="2" charset="0"/>
              </a:rPr>
              <a:t>Future Works</a:t>
            </a:r>
          </a:p>
        </p:txBody>
      </p:sp>
      <p:sp>
        <p:nvSpPr>
          <p:cNvPr id="2" name="TextBox 1">
            <a:extLst>
              <a:ext uri="{FF2B5EF4-FFF2-40B4-BE49-F238E27FC236}">
                <a16:creationId xmlns:a16="http://schemas.microsoft.com/office/drawing/2014/main" id="{D5ED54E5-8DAC-B9F0-CCEC-8981656A7045}"/>
              </a:ext>
            </a:extLst>
          </p:cNvPr>
          <p:cNvSpPr txBox="1"/>
          <p:nvPr/>
        </p:nvSpPr>
        <p:spPr>
          <a:xfrm>
            <a:off x="594360" y="973183"/>
            <a:ext cx="7060474" cy="711733"/>
          </a:xfrm>
          <a:prstGeom prst="rect">
            <a:avLst/>
          </a:prstGeom>
          <a:noFill/>
        </p:spPr>
        <p:txBody>
          <a:bodyPr wrap="square" rtlCol="0">
            <a:spAutoFit/>
          </a:bodyPr>
          <a:lstStyle/>
          <a:p>
            <a:pPr algn="just">
              <a:lnSpc>
                <a:spcPct val="150000"/>
              </a:lnSpc>
            </a:pPr>
            <a:r>
              <a:rPr lang="en-US" dirty="0">
                <a:latin typeface="Baloo 2" pitchFamily="2" charset="0"/>
                <a:cs typeface="Baloo 2" pitchFamily="2" charset="0"/>
              </a:rPr>
              <a:t>The main future approach for this project is to build an all-in-one platform for students so they don’t have to use many platforms.</a:t>
            </a:r>
          </a:p>
        </p:txBody>
      </p:sp>
      <p:sp>
        <p:nvSpPr>
          <p:cNvPr id="4" name="TextBox 3">
            <a:extLst>
              <a:ext uri="{FF2B5EF4-FFF2-40B4-BE49-F238E27FC236}">
                <a16:creationId xmlns:a16="http://schemas.microsoft.com/office/drawing/2014/main" id="{2D76531A-9C25-E3D2-F3A8-962F808F4165}"/>
              </a:ext>
            </a:extLst>
          </p:cNvPr>
          <p:cNvSpPr txBox="1"/>
          <p:nvPr/>
        </p:nvSpPr>
        <p:spPr>
          <a:xfrm>
            <a:off x="594360" y="1804851"/>
            <a:ext cx="7060474" cy="2004395"/>
          </a:xfrm>
          <a:prstGeom prst="rect">
            <a:avLst/>
          </a:prstGeom>
          <a:noFill/>
        </p:spPr>
        <p:txBody>
          <a:bodyPr wrap="square" rtlCol="0">
            <a:spAutoFit/>
          </a:bodyPr>
          <a:lstStyle/>
          <a:p>
            <a:pPr algn="just">
              <a:lnSpc>
                <a:spcPct val="150000"/>
              </a:lnSpc>
            </a:pPr>
            <a:r>
              <a:rPr lang="en-US" u="sng" dirty="0">
                <a:latin typeface="Baloo 2" pitchFamily="2" charset="0"/>
                <a:cs typeface="Baloo 2" pitchFamily="2" charset="0"/>
              </a:rPr>
              <a:t>A list of Future works: </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Live Audio and video calls and meetings.</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Add a range of payment methods for the market page.</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Further enhance the security of the website.</a:t>
            </a:r>
          </a:p>
          <a:p>
            <a:pPr marL="285750" indent="-285750" algn="just">
              <a:lnSpc>
                <a:spcPct val="150000"/>
              </a:lnSpc>
              <a:buFont typeface="Arial" panose="020B0604020202020204" pitchFamily="34" charset="0"/>
              <a:buChar char="•"/>
            </a:pPr>
            <a:r>
              <a:rPr lang="en-US" dirty="0">
                <a:latin typeface="Baloo 2" pitchFamily="2" charset="0"/>
                <a:cs typeface="Baloo 2" pitchFamily="2" charset="0"/>
              </a:rPr>
              <a:t>Add artificial Intelligence for detecting and reporting spam and unappropriated content on the website.</a:t>
            </a:r>
          </a:p>
        </p:txBody>
      </p:sp>
    </p:spTree>
    <p:extLst>
      <p:ext uri="{BB962C8B-B14F-4D97-AF65-F5344CB8AC3E}">
        <p14:creationId xmlns:p14="http://schemas.microsoft.com/office/powerpoint/2010/main" val="4064734602"/>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66"/>
          <p:cNvSpPr txBox="1">
            <a:spLocks noGrp="1"/>
          </p:cNvSpPr>
          <p:nvPr>
            <p:ph type="title"/>
          </p:nvPr>
        </p:nvSpPr>
        <p:spPr>
          <a:xfrm>
            <a:off x="295215" y="477682"/>
            <a:ext cx="267658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Appreciation</a:t>
            </a:r>
            <a:endParaRPr dirty="0"/>
          </a:p>
        </p:txBody>
      </p:sp>
      <p:sp>
        <p:nvSpPr>
          <p:cNvPr id="2" name="TextBox 1">
            <a:extLst>
              <a:ext uri="{FF2B5EF4-FFF2-40B4-BE49-F238E27FC236}">
                <a16:creationId xmlns:a16="http://schemas.microsoft.com/office/drawing/2014/main" id="{01E22ABE-65E2-E28D-2AF9-9301C71003EA}"/>
              </a:ext>
            </a:extLst>
          </p:cNvPr>
          <p:cNvSpPr txBox="1"/>
          <p:nvPr/>
        </p:nvSpPr>
        <p:spPr>
          <a:xfrm>
            <a:off x="346165" y="1378132"/>
            <a:ext cx="6224451" cy="2246769"/>
          </a:xfrm>
          <a:prstGeom prst="rect">
            <a:avLst/>
          </a:prstGeom>
          <a:noFill/>
        </p:spPr>
        <p:txBody>
          <a:bodyPr wrap="square" rtlCol="0">
            <a:spAutoFit/>
          </a:bodyPr>
          <a:lstStyle/>
          <a:p>
            <a:r>
              <a:rPr lang="en-US" dirty="0">
                <a:latin typeface="Baloo 2" pitchFamily="2" charset="0"/>
                <a:cs typeface="Baloo 2" pitchFamily="2" charset="0"/>
              </a:rPr>
              <a:t>Many people have contributed to the success of this work. We'd like to express our gratitude to everyone who contributed to this effort.</a:t>
            </a:r>
          </a:p>
          <a:p>
            <a:endParaRPr lang="en-US" dirty="0">
              <a:latin typeface="Baloo 2" pitchFamily="2" charset="0"/>
              <a:cs typeface="Baloo 2" pitchFamily="2" charset="0"/>
            </a:endParaRPr>
          </a:p>
          <a:p>
            <a:r>
              <a:rPr lang="en-US" dirty="0">
                <a:latin typeface="Baloo 2" pitchFamily="2" charset="0"/>
                <a:cs typeface="Baloo 2" pitchFamily="2" charset="0"/>
              </a:rPr>
              <a:t>First and foremost, we thank God for allowing us to successfully accomplish this project. Then we appreciate Prof. Dr. Malek Alksasbeh, our supervisor, for his recommendations and direction in completing this study.</a:t>
            </a:r>
          </a:p>
          <a:p>
            <a:endParaRPr lang="en-US" dirty="0">
              <a:latin typeface="Baloo 2" pitchFamily="2" charset="0"/>
              <a:cs typeface="Baloo 2" pitchFamily="2" charset="0"/>
            </a:endParaRPr>
          </a:p>
          <a:p>
            <a:r>
              <a:rPr lang="en-US" dirty="0">
                <a:latin typeface="Baloo 2" pitchFamily="2" charset="0"/>
                <a:cs typeface="Baloo 2" pitchFamily="2" charset="0"/>
              </a:rPr>
              <a:t>Finally, we'd want to express our gratitude to the parents and friends who assisted us with excellent advice and recommendations at various phases of the project.</a:t>
            </a:r>
          </a:p>
        </p:txBody>
      </p:sp>
      <p:sp>
        <p:nvSpPr>
          <p:cNvPr id="3" name="TextBox 2">
            <a:extLst>
              <a:ext uri="{FF2B5EF4-FFF2-40B4-BE49-F238E27FC236}">
                <a16:creationId xmlns:a16="http://schemas.microsoft.com/office/drawing/2014/main" id="{3EBB58B6-B79F-B668-8AA7-2406C450BAF7}"/>
              </a:ext>
            </a:extLst>
          </p:cNvPr>
          <p:cNvSpPr txBox="1"/>
          <p:nvPr/>
        </p:nvSpPr>
        <p:spPr>
          <a:xfrm>
            <a:off x="346165" y="3798762"/>
            <a:ext cx="1182189" cy="307777"/>
          </a:xfrm>
          <a:prstGeom prst="rect">
            <a:avLst/>
          </a:prstGeom>
          <a:noFill/>
        </p:spPr>
        <p:txBody>
          <a:bodyPr wrap="square" rtlCol="0">
            <a:spAutoFit/>
          </a:bodyPr>
          <a:lstStyle/>
          <a:p>
            <a:r>
              <a:rPr lang="en-US" dirty="0">
                <a:latin typeface="Baloo 2" pitchFamily="2" charset="0"/>
                <a:cs typeface="Baloo 2" pitchFamily="2" charset="0"/>
              </a:rPr>
              <a:t>Thank you …</a:t>
            </a:r>
          </a:p>
        </p:txBody>
      </p:sp>
    </p:spTree>
    <p:extLst>
      <p:ext uri="{BB962C8B-B14F-4D97-AF65-F5344CB8AC3E}">
        <p14:creationId xmlns:p14="http://schemas.microsoft.com/office/powerpoint/2010/main" val="2743631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 name="TextBox 5">
            <a:extLst>
              <a:ext uri="{FF2B5EF4-FFF2-40B4-BE49-F238E27FC236}">
                <a16:creationId xmlns:a16="http://schemas.microsoft.com/office/drawing/2014/main" id="{0657A434-677A-5ED7-46DD-4EE0EC5989A2}"/>
              </a:ext>
            </a:extLst>
          </p:cNvPr>
          <p:cNvSpPr txBox="1"/>
          <p:nvPr/>
        </p:nvSpPr>
        <p:spPr>
          <a:xfrm>
            <a:off x="399495" y="381740"/>
            <a:ext cx="1553592" cy="369332"/>
          </a:xfrm>
          <a:prstGeom prst="rect">
            <a:avLst/>
          </a:prstGeom>
          <a:noFill/>
        </p:spPr>
        <p:txBody>
          <a:bodyPr wrap="square" rtlCol="0">
            <a:spAutoFit/>
          </a:bodyPr>
          <a:lstStyle/>
          <a:p>
            <a:r>
              <a:rPr lang="en-US" sz="1800" b="1" dirty="0">
                <a:latin typeface="Baloo 2" pitchFamily="2" charset="0"/>
                <a:cs typeface="Baloo 2" pitchFamily="2" charset="0"/>
              </a:rPr>
              <a:t>Introduction</a:t>
            </a:r>
          </a:p>
        </p:txBody>
      </p:sp>
      <p:sp>
        <p:nvSpPr>
          <p:cNvPr id="7" name="TextBox 6">
            <a:extLst>
              <a:ext uri="{FF2B5EF4-FFF2-40B4-BE49-F238E27FC236}">
                <a16:creationId xmlns:a16="http://schemas.microsoft.com/office/drawing/2014/main" id="{7330A094-3FDD-6327-467D-3FCBB3F3E5C7}"/>
              </a:ext>
            </a:extLst>
          </p:cNvPr>
          <p:cNvSpPr txBox="1"/>
          <p:nvPr/>
        </p:nvSpPr>
        <p:spPr>
          <a:xfrm>
            <a:off x="399494" y="909371"/>
            <a:ext cx="7128767" cy="523220"/>
          </a:xfrm>
          <a:prstGeom prst="rect">
            <a:avLst/>
          </a:prstGeom>
          <a:noFill/>
        </p:spPr>
        <p:txBody>
          <a:bodyPr wrap="square" rtlCol="0">
            <a:spAutoFit/>
          </a:bodyPr>
          <a:lstStyle/>
          <a:p>
            <a:pPr algn="just"/>
            <a:r>
              <a:rPr lang="en-US" dirty="0">
                <a:latin typeface="Baloo 2" pitchFamily="2" charset="0"/>
                <a:cs typeface="Baloo 2" pitchFamily="2" charset="0"/>
              </a:rPr>
              <a:t>Social media websites lately have been growing and expanding in the number of daily users. This helps people reach each other easily and more efficiently.</a:t>
            </a:r>
          </a:p>
        </p:txBody>
      </p:sp>
      <p:sp>
        <p:nvSpPr>
          <p:cNvPr id="8" name="TextBox 7">
            <a:extLst>
              <a:ext uri="{FF2B5EF4-FFF2-40B4-BE49-F238E27FC236}">
                <a16:creationId xmlns:a16="http://schemas.microsoft.com/office/drawing/2014/main" id="{ECC00463-F50C-EE34-9473-05E1C589C7B6}"/>
              </a:ext>
            </a:extLst>
          </p:cNvPr>
          <p:cNvSpPr txBox="1"/>
          <p:nvPr/>
        </p:nvSpPr>
        <p:spPr>
          <a:xfrm>
            <a:off x="399494" y="2487855"/>
            <a:ext cx="7128768" cy="523220"/>
          </a:xfrm>
          <a:prstGeom prst="rect">
            <a:avLst/>
          </a:prstGeom>
          <a:noFill/>
        </p:spPr>
        <p:txBody>
          <a:bodyPr wrap="square" rtlCol="0">
            <a:spAutoFit/>
          </a:bodyPr>
          <a:lstStyle/>
          <a:p>
            <a:pPr algn="just"/>
            <a:r>
              <a:rPr lang="en-US" dirty="0">
                <a:latin typeface="Baloo 2" pitchFamily="2" charset="0"/>
                <a:cs typeface="Baloo 2" pitchFamily="2" charset="0"/>
              </a:rPr>
              <a:t>In the scope of universities and academic facilities, students use public social media. Websites that are used by the public, which can sometimes be unsecured and unhelpful.</a:t>
            </a:r>
          </a:p>
        </p:txBody>
      </p:sp>
      <p:sp>
        <p:nvSpPr>
          <p:cNvPr id="9" name="TextBox 8">
            <a:extLst>
              <a:ext uri="{FF2B5EF4-FFF2-40B4-BE49-F238E27FC236}">
                <a16:creationId xmlns:a16="http://schemas.microsoft.com/office/drawing/2014/main" id="{BB07BA58-901F-4637-B9F8-FA32017394BB}"/>
              </a:ext>
            </a:extLst>
          </p:cNvPr>
          <p:cNvSpPr txBox="1"/>
          <p:nvPr/>
        </p:nvSpPr>
        <p:spPr>
          <a:xfrm>
            <a:off x="399494" y="1590891"/>
            <a:ext cx="7128767" cy="738664"/>
          </a:xfrm>
          <a:prstGeom prst="rect">
            <a:avLst/>
          </a:prstGeom>
          <a:noFill/>
        </p:spPr>
        <p:txBody>
          <a:bodyPr wrap="square" rtlCol="0">
            <a:spAutoFit/>
          </a:bodyPr>
          <a:lstStyle/>
          <a:p>
            <a:pPr algn="just"/>
            <a:r>
              <a:rPr lang="en-US" b="1" dirty="0">
                <a:latin typeface="Baloo 2" pitchFamily="2" charset="0"/>
                <a:cs typeface="Baloo 2" pitchFamily="2" charset="0"/>
              </a:rPr>
              <a:t>Triibe </a:t>
            </a:r>
            <a:r>
              <a:rPr lang="en-US" dirty="0">
                <a:latin typeface="Baloo 2" pitchFamily="2" charset="0"/>
                <a:cs typeface="Baloo 2" pitchFamily="2" charset="0"/>
              </a:rPr>
              <a:t>is a social media platform for students inside their universities that helps students communicate easily and has academic-focused functionalities to help students achieve their goals.</a:t>
            </a:r>
          </a:p>
        </p:txBody>
      </p:sp>
      <p:sp>
        <p:nvSpPr>
          <p:cNvPr id="10" name="TextBox 9">
            <a:extLst>
              <a:ext uri="{FF2B5EF4-FFF2-40B4-BE49-F238E27FC236}">
                <a16:creationId xmlns:a16="http://schemas.microsoft.com/office/drawing/2014/main" id="{E95B2967-B1CB-2333-DBDD-B429127B4411}"/>
              </a:ext>
            </a:extLst>
          </p:cNvPr>
          <p:cNvSpPr txBox="1"/>
          <p:nvPr/>
        </p:nvSpPr>
        <p:spPr>
          <a:xfrm>
            <a:off x="399495" y="3169375"/>
            <a:ext cx="7128766" cy="523220"/>
          </a:xfrm>
          <a:prstGeom prst="rect">
            <a:avLst/>
          </a:prstGeom>
          <a:noFill/>
        </p:spPr>
        <p:txBody>
          <a:bodyPr wrap="square" rtlCol="0">
            <a:spAutoFit/>
          </a:bodyPr>
          <a:lstStyle/>
          <a:p>
            <a:r>
              <a:rPr lang="en-US" dirty="0">
                <a:latin typeface="Baloo 2" pitchFamily="2" charset="0"/>
                <a:cs typeface="Baloo 2" pitchFamily="2" charset="0"/>
              </a:rPr>
              <a:t>On the management side, the university will have full access to all the management functionalities of the website to manage the website.</a:t>
            </a:r>
          </a:p>
        </p:txBody>
      </p:sp>
      <p:sp>
        <p:nvSpPr>
          <p:cNvPr id="11" name="TextBox 10">
            <a:extLst>
              <a:ext uri="{FF2B5EF4-FFF2-40B4-BE49-F238E27FC236}">
                <a16:creationId xmlns:a16="http://schemas.microsoft.com/office/drawing/2014/main" id="{20ACC015-7595-1146-A848-001BD8E16079}"/>
              </a:ext>
            </a:extLst>
          </p:cNvPr>
          <p:cNvSpPr txBox="1"/>
          <p:nvPr/>
        </p:nvSpPr>
        <p:spPr>
          <a:xfrm>
            <a:off x="399494" y="381740"/>
            <a:ext cx="1553592" cy="369332"/>
          </a:xfrm>
          <a:prstGeom prst="rect">
            <a:avLst/>
          </a:prstGeom>
          <a:noFill/>
        </p:spPr>
        <p:txBody>
          <a:bodyPr wrap="square" rtlCol="0">
            <a:spAutoFit/>
          </a:bodyPr>
          <a:lstStyle/>
          <a:p>
            <a:r>
              <a:rPr lang="en-US" sz="1800" b="1" dirty="0">
                <a:latin typeface="Baloo 2" pitchFamily="2" charset="0"/>
                <a:cs typeface="Baloo 2" pitchFamily="2" charset="0"/>
              </a:rPr>
              <a:t>Introduction</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1" name="TextBox 10">
            <a:extLst>
              <a:ext uri="{FF2B5EF4-FFF2-40B4-BE49-F238E27FC236}">
                <a16:creationId xmlns:a16="http://schemas.microsoft.com/office/drawing/2014/main" id="{18208357-0006-E213-BC24-3B0E2130482F}"/>
              </a:ext>
            </a:extLst>
          </p:cNvPr>
          <p:cNvSpPr txBox="1"/>
          <p:nvPr/>
        </p:nvSpPr>
        <p:spPr>
          <a:xfrm>
            <a:off x="399493" y="381740"/>
            <a:ext cx="2193099" cy="369332"/>
          </a:xfrm>
          <a:prstGeom prst="rect">
            <a:avLst/>
          </a:prstGeom>
          <a:noFill/>
        </p:spPr>
        <p:txBody>
          <a:bodyPr wrap="square" rtlCol="0">
            <a:spAutoFit/>
          </a:bodyPr>
          <a:lstStyle/>
          <a:p>
            <a:r>
              <a:rPr lang="en-US" sz="1800" b="1" dirty="0">
                <a:latin typeface="Baloo 2" pitchFamily="2" charset="0"/>
                <a:cs typeface="Baloo 2" pitchFamily="2" charset="0"/>
              </a:rPr>
              <a:t>Problem Statement</a:t>
            </a:r>
          </a:p>
        </p:txBody>
      </p:sp>
      <p:sp>
        <p:nvSpPr>
          <p:cNvPr id="3" name="TextBox 2">
            <a:extLst>
              <a:ext uri="{FF2B5EF4-FFF2-40B4-BE49-F238E27FC236}">
                <a16:creationId xmlns:a16="http://schemas.microsoft.com/office/drawing/2014/main" id="{D2365FC6-8A19-0A97-A12B-950FAC7EC55F}"/>
              </a:ext>
            </a:extLst>
          </p:cNvPr>
          <p:cNvSpPr txBox="1"/>
          <p:nvPr/>
        </p:nvSpPr>
        <p:spPr>
          <a:xfrm>
            <a:off x="485775" y="971550"/>
            <a:ext cx="6286500" cy="738664"/>
          </a:xfrm>
          <a:prstGeom prst="rect">
            <a:avLst/>
          </a:prstGeom>
          <a:noFill/>
        </p:spPr>
        <p:txBody>
          <a:bodyPr wrap="square" numCol="1" rtlCol="0">
            <a:spAutoFit/>
          </a:bodyPr>
          <a:lstStyle/>
          <a:p>
            <a:pPr algn="just"/>
            <a:r>
              <a:rPr lang="en-US" dirty="0">
                <a:latin typeface="Baloo 2" pitchFamily="2" charset="0"/>
                <a:cs typeface="Baloo 2" pitchFamily="2" charset="0"/>
              </a:rPr>
              <a:t>If social networking services were not available, people would encounter plenty of problems in their personal and professional lives. Social networking, as we all know, was developed to make social communication easier.</a:t>
            </a:r>
          </a:p>
        </p:txBody>
      </p:sp>
      <p:sp>
        <p:nvSpPr>
          <p:cNvPr id="4" name="TextBox 3">
            <a:extLst>
              <a:ext uri="{FF2B5EF4-FFF2-40B4-BE49-F238E27FC236}">
                <a16:creationId xmlns:a16="http://schemas.microsoft.com/office/drawing/2014/main" id="{1A0B6FAF-4FA4-AAA1-773A-3962D9F426EA}"/>
              </a:ext>
            </a:extLst>
          </p:cNvPr>
          <p:cNvSpPr txBox="1"/>
          <p:nvPr/>
        </p:nvSpPr>
        <p:spPr>
          <a:xfrm>
            <a:off x="485774" y="1871186"/>
            <a:ext cx="6286499" cy="738664"/>
          </a:xfrm>
          <a:prstGeom prst="rect">
            <a:avLst/>
          </a:prstGeom>
          <a:noFill/>
        </p:spPr>
        <p:txBody>
          <a:bodyPr wrap="square" rtlCol="0">
            <a:spAutoFit/>
          </a:bodyPr>
          <a:lstStyle/>
          <a:p>
            <a:pPr algn="just"/>
            <a:r>
              <a:rPr lang="en-US" dirty="0">
                <a:latin typeface="Baloo 2" pitchFamily="2" charset="0"/>
                <a:cs typeface="Baloo 2" pitchFamily="2" charset="0"/>
              </a:rPr>
              <a:t>Despite the fact that recent technological breakthroughs have reduced barriers between people, social life among students within their universities can be chaotic and confusing.</a:t>
            </a:r>
          </a:p>
        </p:txBody>
      </p:sp>
      <p:sp>
        <p:nvSpPr>
          <p:cNvPr id="5" name="TextBox 4">
            <a:extLst>
              <a:ext uri="{FF2B5EF4-FFF2-40B4-BE49-F238E27FC236}">
                <a16:creationId xmlns:a16="http://schemas.microsoft.com/office/drawing/2014/main" id="{A922CC1D-E0BB-9052-CE03-EB6B1D91C485}"/>
              </a:ext>
            </a:extLst>
          </p:cNvPr>
          <p:cNvSpPr txBox="1"/>
          <p:nvPr/>
        </p:nvSpPr>
        <p:spPr>
          <a:xfrm>
            <a:off x="485775" y="2780347"/>
            <a:ext cx="6286500" cy="738664"/>
          </a:xfrm>
          <a:prstGeom prst="rect">
            <a:avLst/>
          </a:prstGeom>
          <a:noFill/>
        </p:spPr>
        <p:txBody>
          <a:bodyPr wrap="square" rtlCol="0">
            <a:spAutoFit/>
          </a:bodyPr>
          <a:lstStyle/>
          <a:p>
            <a:pPr algn="just"/>
            <a:r>
              <a:rPr lang="en-US" b="1" dirty="0">
                <a:latin typeface="Baloo 2" pitchFamily="2" charset="0"/>
                <a:cs typeface="Baloo 2" pitchFamily="2" charset="0"/>
              </a:rPr>
              <a:t>Triibe </a:t>
            </a:r>
            <a:r>
              <a:rPr lang="en-US" dirty="0">
                <a:latin typeface="Baloo 2" pitchFamily="2" charset="0"/>
                <a:cs typeface="Baloo 2" pitchFamily="2" charset="0"/>
              </a:rPr>
              <a:t>overcomes this challenge by bringing together university students on one website, allowing students to communicate easily and quickly, teachers to reach out to their students, and the university as a whole to benefit.</a:t>
            </a:r>
          </a:p>
        </p:txBody>
      </p:sp>
    </p:spTree>
    <p:extLst>
      <p:ext uri="{BB962C8B-B14F-4D97-AF65-F5344CB8AC3E}">
        <p14:creationId xmlns:p14="http://schemas.microsoft.com/office/powerpoint/2010/main" val="404185507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 name="TextBox 5">
            <a:extLst>
              <a:ext uri="{FF2B5EF4-FFF2-40B4-BE49-F238E27FC236}">
                <a16:creationId xmlns:a16="http://schemas.microsoft.com/office/drawing/2014/main" id="{412BC41D-CFB0-2EBE-AD2A-2A1F97DBD35C}"/>
              </a:ext>
            </a:extLst>
          </p:cNvPr>
          <p:cNvSpPr txBox="1"/>
          <p:nvPr/>
        </p:nvSpPr>
        <p:spPr>
          <a:xfrm>
            <a:off x="399494" y="381740"/>
            <a:ext cx="2086532" cy="369332"/>
          </a:xfrm>
          <a:prstGeom prst="rect">
            <a:avLst/>
          </a:prstGeom>
          <a:noFill/>
        </p:spPr>
        <p:txBody>
          <a:bodyPr wrap="square" rtlCol="0">
            <a:spAutoFit/>
          </a:bodyPr>
          <a:lstStyle/>
          <a:p>
            <a:r>
              <a:rPr lang="en-US" sz="1800" b="1" dirty="0">
                <a:latin typeface="Baloo 2" pitchFamily="2" charset="0"/>
                <a:cs typeface="Baloo 2" pitchFamily="2" charset="0"/>
              </a:rPr>
              <a:t>Project Objectives</a:t>
            </a:r>
          </a:p>
        </p:txBody>
      </p:sp>
      <p:sp>
        <p:nvSpPr>
          <p:cNvPr id="2" name="TextBox 1">
            <a:extLst>
              <a:ext uri="{FF2B5EF4-FFF2-40B4-BE49-F238E27FC236}">
                <a16:creationId xmlns:a16="http://schemas.microsoft.com/office/drawing/2014/main" id="{A6B98FD6-3BBB-8A8B-8F29-1E407B02A255}"/>
              </a:ext>
            </a:extLst>
          </p:cNvPr>
          <p:cNvSpPr txBox="1"/>
          <p:nvPr/>
        </p:nvSpPr>
        <p:spPr>
          <a:xfrm>
            <a:off x="399494" y="914400"/>
            <a:ext cx="7067550" cy="738664"/>
          </a:xfrm>
          <a:prstGeom prst="rect">
            <a:avLst/>
          </a:prstGeom>
          <a:noFill/>
        </p:spPr>
        <p:txBody>
          <a:bodyPr wrap="square" rtlCol="0">
            <a:spAutoFit/>
          </a:bodyPr>
          <a:lstStyle/>
          <a:p>
            <a:pPr algn="just"/>
            <a:r>
              <a:rPr lang="en-US" dirty="0">
                <a:latin typeface="Baloo 2" pitchFamily="2" charset="0"/>
                <a:cs typeface="Baloo 2" pitchFamily="2" charset="0"/>
              </a:rPr>
              <a:t>The main objective of this project is to develop a centralized system that enables students to communicate and promote their belongings within the university. Not only does the system allow promotion, but it also provides information sharing and data transmission.</a:t>
            </a:r>
          </a:p>
        </p:txBody>
      </p:sp>
      <p:sp>
        <p:nvSpPr>
          <p:cNvPr id="7" name="TextBox 6">
            <a:extLst>
              <a:ext uri="{FF2B5EF4-FFF2-40B4-BE49-F238E27FC236}">
                <a16:creationId xmlns:a16="http://schemas.microsoft.com/office/drawing/2014/main" id="{3273DAD3-1E83-8104-6545-495A17DDD8FF}"/>
              </a:ext>
            </a:extLst>
          </p:cNvPr>
          <p:cNvSpPr txBox="1"/>
          <p:nvPr/>
        </p:nvSpPr>
        <p:spPr>
          <a:xfrm>
            <a:off x="399494" y="1929203"/>
            <a:ext cx="2914650" cy="307777"/>
          </a:xfrm>
          <a:prstGeom prst="rect">
            <a:avLst/>
          </a:prstGeom>
          <a:noFill/>
        </p:spPr>
        <p:txBody>
          <a:bodyPr wrap="square" rtlCol="0">
            <a:spAutoFit/>
          </a:bodyPr>
          <a:lstStyle/>
          <a:p>
            <a:r>
              <a:rPr lang="en-US" dirty="0">
                <a:latin typeface="Baloo 2" pitchFamily="2" charset="0"/>
                <a:cs typeface="Baloo 2" pitchFamily="2" charset="0"/>
              </a:rPr>
              <a:t>The main objectives of the project:</a:t>
            </a:r>
          </a:p>
        </p:txBody>
      </p:sp>
      <p:sp>
        <p:nvSpPr>
          <p:cNvPr id="8" name="TextBox 7">
            <a:extLst>
              <a:ext uri="{FF2B5EF4-FFF2-40B4-BE49-F238E27FC236}">
                <a16:creationId xmlns:a16="http://schemas.microsoft.com/office/drawing/2014/main" id="{98DEC314-16FD-FA54-AA2E-902778C4B6E0}"/>
              </a:ext>
            </a:extLst>
          </p:cNvPr>
          <p:cNvSpPr txBox="1"/>
          <p:nvPr/>
        </p:nvSpPr>
        <p:spPr>
          <a:xfrm>
            <a:off x="399494" y="2379769"/>
            <a:ext cx="7067550" cy="203132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Baloo 2" pitchFamily="2" charset="0"/>
                <a:cs typeface="Baloo 2" pitchFamily="2" charset="0"/>
              </a:rPr>
              <a:t>Reach your audience by posting on your profile or to the public.</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Texting with students or teachers.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Sharing files, images, or videos with others.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Sharing your location with your students and with individuals.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Accessing learning resources easier and faster.</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List your belongings for sale on the website's integrated market.</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Get some registration guidance.</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Communicate with your colleagues that are in the same subject with premade groups.</a:t>
            </a:r>
          </a:p>
          <a:p>
            <a:pPr marL="285750" indent="-285750">
              <a:buClr>
                <a:schemeClr val="accent1"/>
              </a:buClr>
              <a:buFont typeface="Arial" panose="020B0604020202020204" pitchFamily="34" charset="0"/>
              <a:buChar char="•"/>
            </a:pPr>
            <a:r>
              <a:rPr lang="en-US" dirty="0">
                <a:latin typeface="Baloo 2" pitchFamily="2" charset="0"/>
                <a:cs typeface="Baloo 2" pitchFamily="2" charset="0"/>
              </a:rPr>
              <a:t>Get some university navigation guidance with the onboard university map.</a:t>
            </a:r>
          </a:p>
        </p:txBody>
      </p:sp>
    </p:spTree>
    <p:extLst>
      <p:ext uri="{BB962C8B-B14F-4D97-AF65-F5344CB8AC3E}">
        <p14:creationId xmlns:p14="http://schemas.microsoft.com/office/powerpoint/2010/main" val="27293080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2" name="TextBox 1">
            <a:extLst>
              <a:ext uri="{FF2B5EF4-FFF2-40B4-BE49-F238E27FC236}">
                <a16:creationId xmlns:a16="http://schemas.microsoft.com/office/drawing/2014/main" id="{4F42D300-3C9D-4ABB-E875-9F5FA668E2F7}"/>
              </a:ext>
            </a:extLst>
          </p:cNvPr>
          <p:cNvSpPr txBox="1"/>
          <p:nvPr/>
        </p:nvSpPr>
        <p:spPr>
          <a:xfrm>
            <a:off x="399494" y="381740"/>
            <a:ext cx="2248456" cy="369332"/>
          </a:xfrm>
          <a:prstGeom prst="rect">
            <a:avLst/>
          </a:prstGeom>
          <a:noFill/>
        </p:spPr>
        <p:txBody>
          <a:bodyPr wrap="square" rtlCol="0">
            <a:spAutoFit/>
          </a:bodyPr>
          <a:lstStyle/>
          <a:p>
            <a:r>
              <a:rPr lang="en-US" sz="1800" b="1" dirty="0">
                <a:latin typeface="Baloo 2" pitchFamily="2" charset="0"/>
                <a:cs typeface="Baloo 2" pitchFamily="2" charset="0"/>
              </a:rPr>
              <a:t>Project Significance</a:t>
            </a:r>
          </a:p>
        </p:txBody>
      </p:sp>
      <p:sp>
        <p:nvSpPr>
          <p:cNvPr id="3" name="TextBox 2">
            <a:extLst>
              <a:ext uri="{FF2B5EF4-FFF2-40B4-BE49-F238E27FC236}">
                <a16:creationId xmlns:a16="http://schemas.microsoft.com/office/drawing/2014/main" id="{DCBB6E5C-6670-335E-B0B1-DE0E4DA31FAD}"/>
              </a:ext>
            </a:extLst>
          </p:cNvPr>
          <p:cNvSpPr txBox="1"/>
          <p:nvPr/>
        </p:nvSpPr>
        <p:spPr>
          <a:xfrm>
            <a:off x="523875" y="1019175"/>
            <a:ext cx="7134225" cy="1169551"/>
          </a:xfrm>
          <a:prstGeom prst="rect">
            <a:avLst/>
          </a:prstGeom>
          <a:noFill/>
        </p:spPr>
        <p:txBody>
          <a:bodyPr wrap="square" rtlCol="0">
            <a:spAutoFit/>
          </a:bodyPr>
          <a:lstStyle/>
          <a:p>
            <a:pPr algn="just"/>
            <a:r>
              <a:rPr lang="en-US" b="1" dirty="0">
                <a:latin typeface="Baloo 2" pitchFamily="2" charset="0"/>
                <a:cs typeface="Baloo 2" pitchFamily="2" charset="0"/>
              </a:rPr>
              <a:t>Triibe</a:t>
            </a:r>
            <a:r>
              <a:rPr lang="en-US" dirty="0">
                <a:latin typeface="Baloo 2" pitchFamily="2" charset="0"/>
                <a:cs typeface="Baloo 2" pitchFamily="2" charset="0"/>
              </a:rPr>
              <a:t> can help students, and teachers effortlessly connect with one another as well as share data, photos, and videos within the platform. "Triibe" solves the problem of students having to use many social networking sites to interact and accomplish their goals, making the process more efficient and successful for them. Teachers can also benefit from “Triibe” by using groups inside the platform to spread the message to students.</a:t>
            </a:r>
          </a:p>
        </p:txBody>
      </p:sp>
      <p:sp>
        <p:nvSpPr>
          <p:cNvPr id="4" name="TextBox 3">
            <a:extLst>
              <a:ext uri="{FF2B5EF4-FFF2-40B4-BE49-F238E27FC236}">
                <a16:creationId xmlns:a16="http://schemas.microsoft.com/office/drawing/2014/main" id="{2B17F085-FBC2-D348-9494-66CB7E2904E9}"/>
              </a:ext>
            </a:extLst>
          </p:cNvPr>
          <p:cNvSpPr txBox="1"/>
          <p:nvPr/>
        </p:nvSpPr>
        <p:spPr>
          <a:xfrm>
            <a:off x="523875" y="2456829"/>
            <a:ext cx="7134225" cy="523220"/>
          </a:xfrm>
          <a:prstGeom prst="rect">
            <a:avLst/>
          </a:prstGeom>
          <a:noFill/>
        </p:spPr>
        <p:txBody>
          <a:bodyPr wrap="square" rtlCol="0">
            <a:spAutoFit/>
          </a:bodyPr>
          <a:lstStyle/>
          <a:p>
            <a:pPr algn="just"/>
            <a:r>
              <a:rPr lang="en-US" dirty="0">
                <a:latin typeface="Baloo 2" pitchFamily="2" charset="0"/>
                <a:cs typeface="Baloo 2" pitchFamily="2" charset="0"/>
              </a:rPr>
              <a:t>Students and instructors can also remain in touch with former friends and colleagues by using “Triibe”.</a:t>
            </a:r>
          </a:p>
        </p:txBody>
      </p:sp>
    </p:spTree>
    <p:extLst>
      <p:ext uri="{BB962C8B-B14F-4D97-AF65-F5344CB8AC3E}">
        <p14:creationId xmlns:p14="http://schemas.microsoft.com/office/powerpoint/2010/main" val="400188376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9" name="TextBox 8">
            <a:extLst>
              <a:ext uri="{FF2B5EF4-FFF2-40B4-BE49-F238E27FC236}">
                <a16:creationId xmlns:a16="http://schemas.microsoft.com/office/drawing/2014/main" id="{6D11E348-9365-DF7E-54CD-B28C8C10F178}"/>
              </a:ext>
            </a:extLst>
          </p:cNvPr>
          <p:cNvSpPr txBox="1"/>
          <p:nvPr/>
        </p:nvSpPr>
        <p:spPr>
          <a:xfrm>
            <a:off x="399494" y="381740"/>
            <a:ext cx="1457881" cy="369332"/>
          </a:xfrm>
          <a:prstGeom prst="rect">
            <a:avLst/>
          </a:prstGeom>
          <a:noFill/>
        </p:spPr>
        <p:txBody>
          <a:bodyPr wrap="square" rtlCol="0">
            <a:spAutoFit/>
          </a:bodyPr>
          <a:lstStyle/>
          <a:p>
            <a:r>
              <a:rPr lang="en-US" sz="1800" b="1" dirty="0">
                <a:latin typeface="Baloo 2" pitchFamily="2" charset="0"/>
                <a:cs typeface="Baloo 2" pitchFamily="2" charset="0"/>
              </a:rPr>
              <a:t>Gantt Chart</a:t>
            </a:r>
          </a:p>
        </p:txBody>
      </p:sp>
      <p:pic>
        <p:nvPicPr>
          <p:cNvPr id="10" name="Picture 9">
            <a:extLst>
              <a:ext uri="{FF2B5EF4-FFF2-40B4-BE49-F238E27FC236}">
                <a16:creationId xmlns:a16="http://schemas.microsoft.com/office/drawing/2014/main" id="{4356EBD0-9CFB-0FDF-5C86-CCD6962178E1}"/>
              </a:ext>
            </a:extLst>
          </p:cNvPr>
          <p:cNvPicPr>
            <a:picLocks noChangeAspect="1"/>
          </p:cNvPicPr>
          <p:nvPr/>
        </p:nvPicPr>
        <p:blipFill>
          <a:blip r:embed="rId3"/>
          <a:stretch>
            <a:fillRect/>
          </a:stretch>
        </p:blipFill>
        <p:spPr>
          <a:xfrm>
            <a:off x="642370" y="751071"/>
            <a:ext cx="5657917" cy="3887603"/>
          </a:xfrm>
          <a:prstGeom prst="rect">
            <a:avLst/>
          </a:prstGeom>
        </p:spPr>
      </p:pic>
    </p:spTree>
    <p:extLst>
      <p:ext uri="{BB962C8B-B14F-4D97-AF65-F5344CB8AC3E}">
        <p14:creationId xmlns:p14="http://schemas.microsoft.com/office/powerpoint/2010/main" val="2161473743"/>
      </p:ext>
    </p:extLst>
  </p:cSld>
  <p:clrMapOvr>
    <a:masterClrMapping/>
  </p:clrMapOvr>
  <p:transition spd="slow">
    <p:push dir="u"/>
  </p:transition>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248C952BDA934CAFCC581EB1A35C7B" ma:contentTypeVersion="4" ma:contentTypeDescription="Create a new document." ma:contentTypeScope="" ma:versionID="329d00a76f178099e8bb97741e55eea2">
  <xsd:schema xmlns:xsd="http://www.w3.org/2001/XMLSchema" xmlns:xs="http://www.w3.org/2001/XMLSchema" xmlns:p="http://schemas.microsoft.com/office/2006/metadata/properties" xmlns:ns3="d06ee8e8-2a34-409d-880b-87fb55f97d03" targetNamespace="http://schemas.microsoft.com/office/2006/metadata/properties" ma:root="true" ma:fieldsID="325de4c4b2ea0fb28dac6f5752a875e0" ns3:_="">
    <xsd:import namespace="d06ee8e8-2a34-409d-880b-87fb55f97d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ee8e8-2a34-409d-880b-87fb55f97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693CF6-B739-4A46-929B-0E485C8B5EA2}">
  <ds:schemaRefs>
    <ds:schemaRef ds:uri="http://schemas.microsoft.com/sharepoint/v3/contenttype/forms"/>
  </ds:schemaRefs>
</ds:datastoreItem>
</file>

<file path=customXml/itemProps2.xml><?xml version="1.0" encoding="utf-8"?>
<ds:datastoreItem xmlns:ds="http://schemas.openxmlformats.org/officeDocument/2006/customXml" ds:itemID="{872218BA-02AB-49A9-B51D-2EB066ED7E2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96196B1-C9C1-42BB-B8B5-07392ED942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ee8e8-2a34-409d-880b-87fb55f97d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1439</TotalTime>
  <Words>1997</Words>
  <Application>Microsoft Office PowerPoint</Application>
  <PresentationFormat>On-screen Show (16:9)</PresentationFormat>
  <Paragraphs>244</Paragraphs>
  <Slides>43</Slides>
  <Notes>43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El Messiri</vt:lpstr>
      <vt:lpstr>Arial</vt:lpstr>
      <vt:lpstr>Roboto Condensed Light</vt:lpstr>
      <vt:lpstr>Pridi</vt:lpstr>
      <vt:lpstr>Baloo 2</vt:lpstr>
      <vt:lpstr>Programming Language Master's Degree by Slidesgo</vt:lpstr>
      <vt:lpstr>Microsoft Word Document</vt:lpstr>
      <vt:lpstr>Triibe</vt:lpstr>
      <vt:lpstr>Team Members &amp; Supervisors</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Literature review</vt:lpstr>
      <vt:lpstr>PowerPoint Presentation</vt:lpstr>
      <vt:lpstr>PowerPoint Presentation</vt:lpstr>
      <vt:lpstr>Methodology</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PowerPoint Presentation</vt:lpstr>
      <vt:lpstr>Triibe</vt:lpstr>
      <vt:lpstr>Testing</vt:lpstr>
      <vt:lpstr>PowerPoint Presentation</vt:lpstr>
      <vt:lpstr>PowerPoint Presentation</vt:lpstr>
      <vt:lpstr>Conclusion</vt:lpstr>
      <vt:lpstr>PowerPoint Presentation</vt:lpstr>
      <vt:lpstr>PowerPoint Presentation</vt:lpstr>
      <vt:lpstr>PowerPoint Presentation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Triibe</dc:title>
  <cp:lastModifiedBy>radwan susan</cp:lastModifiedBy>
  <cp:revision>71</cp:revision>
  <dcterms:modified xsi:type="dcterms:W3CDTF">2022-06-06T20:01:05Z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0x010100A9248C952BDA934CAFCC581EB1A35C7B</vt:lpwstr>
  </property>
</Properties>
</file>