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vanbumi/JavaScript-Tutorial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rackets.io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Essential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Stack JS Training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952500" y="12700"/>
            <a:ext cx="11099800" cy="717054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/>
            <a:r>
              <a:t>Array</a:t>
            </a:r>
          </a:p>
        </p:txBody>
      </p:sp>
      <p:pic>
        <p:nvPicPr>
          <p:cNvPr id="154" name="va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450" y="764356"/>
            <a:ext cx="8318179" cy="8944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8-01-08 at 11.00.12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96167" y="2788372"/>
            <a:ext cx="11639645" cy="4921908"/>
          </a:xfrm>
          <a:prstGeom prst="rect">
            <a:avLst/>
          </a:prstGeom>
        </p:spPr>
      </p:pic>
      <p:sp>
        <p:nvSpPr>
          <p:cNvPr id="159" name="Shape 159"/>
          <p:cNvSpPr/>
          <p:nvPr/>
        </p:nvSpPr>
        <p:spPr>
          <a:xfrm>
            <a:off x="2757979" y="378883"/>
            <a:ext cx="41529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Contoh Object Car</a:t>
            </a:r>
          </a:p>
        </p:txBody>
      </p:sp>
      <p:sp>
        <p:nvSpPr>
          <p:cNvPr id="160" name="Shape 160"/>
          <p:cNvSpPr/>
          <p:nvPr/>
        </p:nvSpPr>
        <p:spPr>
          <a:xfrm>
            <a:off x="4106333" y="3710185"/>
            <a:ext cx="5157987" cy="1812066"/>
          </a:xfrm>
          <a:prstGeom prst="rect">
            <a:avLst/>
          </a:prstGeom>
          <a:ln w="1143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 flipH="1">
            <a:off x="8752919" y="1771253"/>
            <a:ext cx="1275981" cy="1650895"/>
          </a:xfrm>
          <a:prstGeom prst="line">
            <a:avLst/>
          </a:prstGeom>
          <a:ln w="635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9196644" y="1024987"/>
            <a:ext cx="19944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Property</a:t>
            </a:r>
          </a:p>
        </p:txBody>
      </p:sp>
      <p:sp>
        <p:nvSpPr>
          <p:cNvPr id="163" name="Shape 163"/>
          <p:cNvSpPr/>
          <p:nvPr/>
        </p:nvSpPr>
        <p:spPr>
          <a:xfrm>
            <a:off x="3817979" y="2924407"/>
            <a:ext cx="967871" cy="992684"/>
          </a:xfrm>
          <a:prstGeom prst="ellipse">
            <a:avLst/>
          </a:prstGeom>
          <a:ln w="1016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3767179" y="6404207"/>
            <a:ext cx="967871" cy="992684"/>
          </a:xfrm>
          <a:prstGeom prst="ellipse">
            <a:avLst/>
          </a:prstGeom>
          <a:ln w="1016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" name="Shape 165"/>
          <p:cNvSpPr/>
          <p:nvPr/>
        </p:nvSpPr>
        <p:spPr>
          <a:xfrm flipH="1">
            <a:off x="2604823" y="1213511"/>
            <a:ext cx="3373548" cy="30632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Shape 166"/>
          <p:cNvSpPr/>
          <p:nvPr/>
        </p:nvSpPr>
        <p:spPr>
          <a:xfrm>
            <a:off x="4891356" y="2929987"/>
            <a:ext cx="9530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</a:t>
            </a:r>
          </a:p>
        </p:txBody>
      </p:sp>
      <p:sp>
        <p:nvSpPr>
          <p:cNvPr id="167" name="Shape 167"/>
          <p:cNvSpPr/>
          <p:nvPr/>
        </p:nvSpPr>
        <p:spPr>
          <a:xfrm>
            <a:off x="7253320" y="2929987"/>
            <a:ext cx="13090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168" name="Shape 168"/>
          <p:cNvSpPr/>
          <p:nvPr/>
        </p:nvSpPr>
        <p:spPr>
          <a:xfrm>
            <a:off x="4089400" y="5384800"/>
            <a:ext cx="8001662" cy="1270000"/>
          </a:xfrm>
          <a:prstGeom prst="rect">
            <a:avLst/>
          </a:prstGeom>
          <a:ln w="635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9289863" y="4722283"/>
            <a:ext cx="31626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satOff val="18648"/>
                    <a:lumOff val="597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Action / Event</a:t>
            </a:r>
          </a:p>
        </p:txBody>
      </p:sp>
      <p:sp>
        <p:nvSpPr>
          <p:cNvPr id="170" name="Shape 170"/>
          <p:cNvSpPr/>
          <p:nvPr/>
        </p:nvSpPr>
        <p:spPr>
          <a:xfrm>
            <a:off x="6953287" y="6627283"/>
            <a:ext cx="22478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satOff val="18648"/>
                    <a:lumOff val="597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Subrutine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5"/>
      <p:bldP build="whole" bldLvl="1" animBg="1" rev="0" advAuto="0" spid="170" grpId="13"/>
      <p:bldP build="whole" bldLvl="1" animBg="1" rev="0" advAuto="0" spid="166" grpId="8"/>
      <p:bldP build="whole" bldLvl="1" animBg="1" rev="0" advAuto="0" spid="160" grpId="7"/>
      <p:bldP build="whole" bldLvl="1" animBg="1" rev="0" advAuto="0" spid="169" grpId="11"/>
      <p:bldP build="whole" bldLvl="1" animBg="1" rev="0" advAuto="0" spid="167" grpId="9"/>
      <p:bldP build="whole" bldLvl="1" animBg="1" rev="0" advAuto="0" spid="160" grpId="10"/>
      <p:bldP build="whole" bldLvl="1" animBg="1" rev="0" advAuto="0" spid="164" grpId="3"/>
      <p:bldP build="whole" bldLvl="1" animBg="1" rev="0" advAuto="0" spid="168" grpId="12"/>
      <p:bldP build="whole" bldLvl="1" animBg="1" rev="0" advAuto="0" spid="163" grpId="2"/>
      <p:bldP build="whole" bldLvl="1" animBg="1" rev="0" advAuto="0" spid="161" grpId="6"/>
      <p:bldP build="whole" bldLvl="1" animBg="1" rev="0" advAuto="0" spid="165" grpId="1"/>
      <p:bldP build="whole" bldLvl="1" animBg="1" rev="0" advAuto="0" spid="165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Jadi apa itu Object</a:t>
            </a:r>
          </a:p>
        </p:txBody>
      </p:sp>
      <p:sp>
        <p:nvSpPr>
          <p:cNvPr id="173" name="Shape 173"/>
          <p:cNvSpPr/>
          <p:nvPr/>
        </p:nvSpPr>
        <p:spPr>
          <a:xfrm>
            <a:off x="403440" y="2260589"/>
            <a:ext cx="12197921" cy="228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Object adalah benda, bisa apa saja yang bisa di definisikan/di deskripsikan menjadi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PASANGAN</a:t>
            </a:r>
            <a:r>
              <a:t> 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t> dan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VALUE</a:t>
            </a:r>
            <a:r>
              <a:t>, atau yang kita sebut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PROPERTY </a:t>
            </a:r>
            <a:r>
              <a:t>dan juga bisa ditambahkan event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FUNCTION</a:t>
            </a:r>
            <a:r>
              <a:t>.</a:t>
            </a:r>
          </a:p>
        </p:txBody>
      </p:sp>
      <p:sp>
        <p:nvSpPr>
          <p:cNvPr id="174" name="Shape 174"/>
          <p:cNvSpPr/>
          <p:nvPr/>
        </p:nvSpPr>
        <p:spPr>
          <a:xfrm>
            <a:off x="5645484" y="5060950"/>
            <a:ext cx="17138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Contoh</a:t>
            </a:r>
          </a:p>
        </p:txBody>
      </p:sp>
      <p:sp>
        <p:nvSpPr>
          <p:cNvPr id="175" name="Shape 175"/>
          <p:cNvSpPr/>
          <p:nvPr/>
        </p:nvSpPr>
        <p:spPr>
          <a:xfrm>
            <a:off x="1174775" y="6068483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</a:t>
            </a:r>
          </a:p>
        </p:txBody>
      </p:sp>
      <p:sp>
        <p:nvSpPr>
          <p:cNvPr id="176" name="Shape 176"/>
          <p:cNvSpPr/>
          <p:nvPr/>
        </p:nvSpPr>
        <p:spPr>
          <a:xfrm>
            <a:off x="3329440" y="6060016"/>
            <a:ext cx="1333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Home</a:t>
            </a:r>
          </a:p>
        </p:txBody>
      </p:sp>
      <p:sp>
        <p:nvSpPr>
          <p:cNvPr id="177" name="Shape 177"/>
          <p:cNvSpPr/>
          <p:nvPr/>
        </p:nvSpPr>
        <p:spPr>
          <a:xfrm>
            <a:off x="5792935" y="6068483"/>
            <a:ext cx="1181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Buah</a:t>
            </a:r>
          </a:p>
        </p:txBody>
      </p:sp>
      <p:sp>
        <p:nvSpPr>
          <p:cNvPr id="178" name="Shape 178"/>
          <p:cNvSpPr/>
          <p:nvPr/>
        </p:nvSpPr>
        <p:spPr>
          <a:xfrm>
            <a:off x="8053713" y="6068483"/>
            <a:ext cx="15371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Person</a:t>
            </a:r>
          </a:p>
        </p:txBody>
      </p:sp>
      <p:sp>
        <p:nvSpPr>
          <p:cNvPr id="179" name="Shape 179"/>
          <p:cNvSpPr/>
          <p:nvPr/>
        </p:nvSpPr>
        <p:spPr>
          <a:xfrm>
            <a:off x="10648797" y="6068483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Joni</a:t>
            </a:r>
          </a:p>
        </p:txBody>
      </p:sp>
      <p:sp>
        <p:nvSpPr>
          <p:cNvPr id="180" name="Shape 180"/>
          <p:cNvSpPr/>
          <p:nvPr/>
        </p:nvSpPr>
        <p:spPr>
          <a:xfrm>
            <a:off x="5200294" y="7658100"/>
            <a:ext cx="26042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dan lain-lain</a:t>
            </a:r>
          </a:p>
        </p:txBody>
      </p:sp>
      <p:sp>
        <p:nvSpPr>
          <p:cNvPr id="181" name="Shape 181"/>
          <p:cNvSpPr/>
          <p:nvPr/>
        </p:nvSpPr>
        <p:spPr>
          <a:xfrm>
            <a:off x="567266" y="3385674"/>
            <a:ext cx="3783741" cy="622301"/>
          </a:xfrm>
          <a:prstGeom prst="rect">
            <a:avLst/>
          </a:prstGeom>
          <a:ln w="508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slow" advClick="1" p14:dur="3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6"/>
      <p:bldP build="whole" bldLvl="1" animBg="1" rev="0" advAuto="0" spid="176" grpId="5"/>
      <p:bldP build="whole" bldLvl="1" animBg="1" rev="0" advAuto="0" spid="179" grpId="8"/>
      <p:bldP build="whole" bldLvl="1" animBg="1" rev="0" advAuto="0" spid="178" grpId="7"/>
      <p:bldP build="whole" bldLvl="1" animBg="1" rev="0" advAuto="0" spid="180" grpId="9"/>
      <p:bldP build="whole" bldLvl="1" animBg="1" rev="0" advAuto="0" spid="173" grpId="1"/>
      <p:bldP build="whole" bldLvl="1" animBg="1" rev="0" advAuto="0" spid="175" grpId="4"/>
      <p:bldP build="whole" bldLvl="1" animBg="1" rev="0" advAuto="0" spid="174" grpId="3"/>
      <p:bldP build="whole" bldLvl="1" animBg="1" rev="0" advAuto="0" spid="18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Perbedaan Array &amp; Object</a:t>
            </a:r>
          </a:p>
        </p:txBody>
      </p:sp>
      <p:sp>
        <p:nvSpPr>
          <p:cNvPr id="184" name="Shape 184"/>
          <p:cNvSpPr/>
          <p:nvPr/>
        </p:nvSpPr>
        <p:spPr>
          <a:xfrm>
            <a:off x="990600" y="2774950"/>
            <a:ext cx="58306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Array adalah list dari Object</a:t>
            </a:r>
          </a:p>
        </p:txBody>
      </p:sp>
      <p:pic>
        <p:nvPicPr>
          <p:cNvPr id="185" name="Screen Shot 2018-01-08 at 1.06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133" y="3761337"/>
            <a:ext cx="6502401" cy="29759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3561051" y="3882164"/>
            <a:ext cx="622301" cy="622301"/>
          </a:xfrm>
          <a:prstGeom prst="ellipse">
            <a:avLst/>
          </a:prstGeom>
          <a:ln w="635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3561051" y="5914164"/>
            <a:ext cx="622301" cy="622301"/>
          </a:xfrm>
          <a:prstGeom prst="ellipse">
            <a:avLst/>
          </a:prstGeom>
          <a:ln w="635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 flipV="1">
            <a:off x="4321307" y="3173015"/>
            <a:ext cx="4907625" cy="965003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9332686" y="2501900"/>
            <a:ext cx="323452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Dikelompokan dengan []</a:t>
            </a:r>
          </a:p>
        </p:txBody>
      </p:sp>
      <p:sp>
        <p:nvSpPr>
          <p:cNvPr id="190" name="Shape 190"/>
          <p:cNvSpPr/>
          <p:nvPr/>
        </p:nvSpPr>
        <p:spPr>
          <a:xfrm>
            <a:off x="3835400" y="4419600"/>
            <a:ext cx="528770" cy="1549864"/>
          </a:xfrm>
          <a:prstGeom prst="rect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>
            <a:off x="4448307" y="5154017"/>
            <a:ext cx="4336163" cy="1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8836857" y="4260849"/>
            <a:ext cx="398058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Indentifikasi Otomatis dengan Index</a:t>
            </a:r>
          </a:p>
        </p:txBody>
      </p:sp>
      <p:sp>
        <p:nvSpPr>
          <p:cNvPr id="193" name="Shape 193"/>
          <p:cNvSpPr/>
          <p:nvPr/>
        </p:nvSpPr>
        <p:spPr>
          <a:xfrm>
            <a:off x="1083733" y="7895166"/>
            <a:ext cx="8291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var shopList = [‘Apple’, ‘Orange’, ‘Pear’]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5788917" y="370416"/>
            <a:ext cx="14269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Tugas</a:t>
            </a:r>
          </a:p>
        </p:txBody>
      </p:sp>
      <p:sp>
        <p:nvSpPr>
          <p:cNvPr id="196" name="Shape 196"/>
          <p:cNvSpPr/>
          <p:nvPr/>
        </p:nvSpPr>
        <p:spPr>
          <a:xfrm>
            <a:off x="580838" y="990600"/>
            <a:ext cx="1184312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1. Buatlah sebuah Array yang memuat 5 buah element/data, yang masing-masing element/data nya berupa object. Contoh Car. Dan beri nama Array tersebut (terserah anda).</a:t>
            </a:r>
          </a:p>
        </p:txBody>
      </p:sp>
      <p:sp>
        <p:nvSpPr>
          <p:cNvPr id="197" name="Shape 197"/>
          <p:cNvSpPr/>
          <p:nvPr/>
        </p:nvSpPr>
        <p:spPr>
          <a:xfrm>
            <a:off x="580838" y="3397249"/>
            <a:ext cx="1184312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2. Buatlah 5 buah Object dari ke 5 buah element/data Array tersebut diatas. Syarat Object terdiri dari 3 buah property dan 2 buah Action/Method/Function.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Cara menyisipkan Array dan Object</a:t>
            </a:r>
          </a:p>
        </p:txBody>
      </p:sp>
      <p:sp>
        <p:nvSpPr>
          <p:cNvPr id="200" name="Shape 200"/>
          <p:cNvSpPr/>
          <p:nvPr/>
        </p:nvSpPr>
        <p:spPr>
          <a:xfrm>
            <a:off x="2519959" y="4006849"/>
            <a:ext cx="796488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Array di dalam Array,</a:t>
            </a:r>
          </a:p>
          <a:p>
            <a:pPr/>
            <a:r>
              <a:t>Array didalam Object dan sebaliknya,</a:t>
            </a:r>
          </a:p>
          <a:p>
            <a:pPr/>
            <a:r>
              <a:t>Object di dalam Object.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Continue Learning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1638935" y="4279900"/>
            <a:ext cx="972693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https://github.com/vanbumi/JavaScript-Tutorial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952500" y="3492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Element Manipulation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8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396" y="2876550"/>
            <a:ext cx="11834414" cy="5614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63500"/>
            <a:ext cx="11099800" cy="112276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Apa itu JavaScript</a:t>
            </a:r>
          </a:p>
        </p:txBody>
      </p:sp>
      <p:sp>
        <p:nvSpPr>
          <p:cNvPr id="123" name="Shape 123"/>
          <p:cNvSpPr/>
          <p:nvPr/>
        </p:nvSpPr>
        <p:spPr>
          <a:xfrm>
            <a:off x="836201" y="1657349"/>
            <a:ext cx="11623373" cy="720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JavaScript adalah bahasa program yang dapat membuat kita mengimplementasikan segala hal yang kompleks dalam sebuah halaman website. </a:t>
            </a:r>
          </a:p>
          <a:p>
            <a:pPr algn="l"/>
          </a:p>
          <a:p>
            <a:pPr algn="l"/>
            <a:r>
              <a:t>Web tidak hanya statik display saja, tapi menjadi Dinamis: </a:t>
            </a:r>
          </a:p>
          <a:p>
            <a:pPr marL="444500" indent="-444500" algn="l">
              <a:buSzPct val="75000"/>
              <a:buChar char="•"/>
            </a:pPr>
            <a:r>
              <a:t>Displaying timely content updates, </a:t>
            </a:r>
          </a:p>
          <a:p>
            <a:pPr marL="444500" indent="-444500" algn="l">
              <a:buSzPct val="75000"/>
              <a:buChar char="•"/>
            </a:pPr>
            <a:r>
              <a:t>Interactive maps, atau </a:t>
            </a:r>
          </a:p>
          <a:p>
            <a:pPr marL="444500" indent="-444500" algn="l">
              <a:buSzPct val="75000"/>
              <a:buChar char="•"/>
            </a:pPr>
            <a:r>
              <a:t>Animasi 2D/3D graphics, </a:t>
            </a:r>
          </a:p>
          <a:p>
            <a:pPr marL="444500" indent="-444500" algn="l">
              <a:buSzPct val="75000"/>
              <a:buChar char="•"/>
            </a:pPr>
            <a:r>
              <a:t>Scrolling video dll. </a:t>
            </a:r>
          </a:p>
          <a:p>
            <a:pPr marL="444500" indent="-444500" algn="l">
              <a:buSzPct val="75000"/>
              <a:buChar char="•"/>
            </a:pPr>
          </a:p>
          <a:p>
            <a:pPr algn="l"/>
            <a:r>
              <a:t>Ada 3 layer dalam sta standard web technology, yaitu HTML, CSS dan JS.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009" y="2594516"/>
            <a:ext cx="12314936" cy="572488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955" y="2891509"/>
            <a:ext cx="12384890" cy="5723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4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79" y="1329165"/>
            <a:ext cx="12263042" cy="99060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5073192" y="302683"/>
            <a:ext cx="28584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Give id for h1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95" y="2112339"/>
            <a:ext cx="12489410" cy="613657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4793146" y="353483"/>
            <a:ext cx="34185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Create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3" name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793" y="469437"/>
            <a:ext cx="10399122" cy="915339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169333" y="1765300"/>
            <a:ext cx="39482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Create new file main.js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78" y="543784"/>
            <a:ext cx="7523292" cy="904509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5953525" y="203199"/>
            <a:ext cx="686849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1" sz="3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Membuat klik item dan mengupdate </a:t>
            </a:r>
          </a:p>
          <a:p>
            <a:pPr algn="r">
              <a:defRPr b="1" sz="3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headline text sesuai dengan text item</a:t>
            </a:r>
          </a:p>
        </p:txBody>
      </p:sp>
      <p:sp>
        <p:nvSpPr>
          <p:cNvPr id="228" name="Shape 228"/>
          <p:cNvSpPr/>
          <p:nvPr/>
        </p:nvSpPr>
        <p:spPr>
          <a:xfrm>
            <a:off x="6261972" y="5765800"/>
            <a:ext cx="65600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1" sz="3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Membuat id untuk  parent list —&gt; ul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06" y="1376230"/>
            <a:ext cx="12678588" cy="1248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613" y="2720181"/>
            <a:ext cx="11435196" cy="702199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353089" y="370416"/>
            <a:ext cx="100242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Membuat variable yang select semua list item</a:t>
            </a:r>
          </a:p>
        </p:txBody>
      </p:sp>
      <p:sp>
        <p:nvSpPr>
          <p:cNvPr id="233" name="Shape 233"/>
          <p:cNvSpPr/>
          <p:nvPr/>
        </p:nvSpPr>
        <p:spPr>
          <a:xfrm flipH="1">
            <a:off x="3782218" y="1028867"/>
            <a:ext cx="2263776" cy="1953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 flipH="1">
            <a:off x="2658136" y="1080209"/>
            <a:ext cx="3317677" cy="601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783" y="2912864"/>
            <a:ext cx="12283234" cy="539067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2062559" y="658283"/>
            <a:ext cx="88796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Select masing2 item untuk merubah 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952500" y="-63500"/>
            <a:ext cx="11099800" cy="1376098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Create Loop di file main.js</a:t>
            </a:r>
          </a:p>
        </p:txBody>
      </p:sp>
      <p:pic>
        <p:nvPicPr>
          <p:cNvPr id="240" name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485" y="1699551"/>
            <a:ext cx="12288771" cy="3428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4755" y="4229563"/>
            <a:ext cx="9457412" cy="5685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952500" y="63500"/>
            <a:ext cx="11099800" cy="1102122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method addEventListener</a:t>
            </a:r>
          </a:p>
        </p:txBody>
      </p:sp>
      <p:pic>
        <p:nvPicPr>
          <p:cNvPr id="244" name="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144" y="2133600"/>
            <a:ext cx="11592139" cy="40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058" y="6196475"/>
            <a:ext cx="11852152" cy="332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cak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77817" y="0"/>
            <a:ext cx="10049165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952500" y="63500"/>
            <a:ext cx="11099800" cy="938544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/>
            <a:r>
              <a:t>Membuat variable Headline</a:t>
            </a:r>
          </a:p>
        </p:txBody>
      </p:sp>
      <p:pic>
        <p:nvPicPr>
          <p:cNvPr id="248" name="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26" y="1202266"/>
            <a:ext cx="12506748" cy="4049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5100" y="4914701"/>
            <a:ext cx="5667066" cy="4445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25" y="1541197"/>
            <a:ext cx="12299950" cy="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884" y="3785588"/>
            <a:ext cx="11988431" cy="585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897" y="4731991"/>
            <a:ext cx="11988431" cy="105667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>
            <p:ph type="title"/>
          </p:nvPr>
        </p:nvSpPr>
        <p:spPr>
          <a:xfrm>
            <a:off x="789199" y="131233"/>
            <a:ext cx="11099801" cy="938544"/>
          </a:xfrm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/>
            <a:r>
              <a:t>Membuat button click dan membuat item baru</a:t>
            </a:r>
          </a:p>
        </p:txBody>
      </p:sp>
      <p:sp>
        <p:nvSpPr>
          <p:cNvPr id="255" name="Shape 255"/>
          <p:cNvSpPr/>
          <p:nvPr/>
        </p:nvSpPr>
        <p:spPr>
          <a:xfrm>
            <a:off x="3041984" y="2522932"/>
            <a:ext cx="56000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membuat id untuk button</a:t>
            </a:r>
          </a:p>
        </p:txBody>
      </p:sp>
      <p:sp>
        <p:nvSpPr>
          <p:cNvPr id="256" name="Shape 256"/>
          <p:cNvSpPr/>
          <p:nvPr/>
        </p:nvSpPr>
        <p:spPr>
          <a:xfrm flipV="1">
            <a:off x="5790686" y="2085786"/>
            <a:ext cx="1" cy="5856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" name="Shape 257"/>
          <p:cNvSpPr/>
          <p:nvPr/>
        </p:nvSpPr>
        <p:spPr>
          <a:xfrm>
            <a:off x="1288653" y="3145232"/>
            <a:ext cx="55506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membuat variable button</a:t>
            </a:r>
          </a:p>
        </p:txBody>
      </p:sp>
      <p:pic>
        <p:nvPicPr>
          <p:cNvPr id="258" name="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8362" y="7274321"/>
            <a:ext cx="12194076" cy="2696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2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4464" y="6042090"/>
            <a:ext cx="12055872" cy="846027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952500" y="5397500"/>
            <a:ext cx="11099800" cy="72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97941">
              <a:defRPr sz="4080">
                <a:solidFill>
                  <a:schemeClr val="accent5"/>
                </a:solidFill>
              </a:defRPr>
            </a:lvl1pPr>
          </a:lstStyle>
          <a:p>
            <a:pPr/>
            <a:r>
              <a:t>membuat variable list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952500" y="190500"/>
            <a:ext cx="11099800" cy="701477"/>
          </a:xfrm>
          <a:prstGeom prst="rect">
            <a:avLst/>
          </a:prstGeom>
        </p:spPr>
        <p:txBody>
          <a:bodyPr/>
          <a:lstStyle>
            <a:lvl1pPr defTabSz="286258">
              <a:defRPr sz="392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dicoba click button</a:t>
            </a:r>
          </a:p>
        </p:txBody>
      </p:sp>
      <p:pic>
        <p:nvPicPr>
          <p:cNvPr id="263" name="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922" y="1021490"/>
            <a:ext cx="10098956" cy="6397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103" y="7437701"/>
            <a:ext cx="11402594" cy="193806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952500" y="6667500"/>
            <a:ext cx="11099800" cy="70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86258">
              <a:defRPr sz="392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tambahkan &lt;li&gt;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952500" y="317500"/>
            <a:ext cx="11099800" cy="656498"/>
          </a:xfrm>
          <a:prstGeom prst="rect">
            <a:avLst/>
          </a:prstGeom>
        </p:spPr>
        <p:txBody>
          <a:bodyPr/>
          <a:lstStyle>
            <a:lvl1pPr algn="l" defTabSz="268731">
              <a:defRPr sz="3680">
                <a:solidFill>
                  <a:schemeClr val="accent5"/>
                </a:solidFill>
              </a:defRPr>
            </a:lvl1pPr>
          </a:lstStyle>
          <a:p>
            <a:pPr/>
            <a:r>
              <a:t>membuat variable baru newItemCounter</a:t>
            </a:r>
          </a:p>
        </p:txBody>
      </p:sp>
      <p:pic>
        <p:nvPicPr>
          <p:cNvPr id="268" name="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786" y="1257911"/>
            <a:ext cx="11005228" cy="106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103" y="3251927"/>
            <a:ext cx="11402594" cy="1720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7079" y="4889500"/>
            <a:ext cx="3893080" cy="514110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952500" y="2603500"/>
            <a:ext cx="11099800" cy="65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68731">
              <a:defRPr sz="3680">
                <a:solidFill>
                  <a:srgbClr val="FF2600"/>
                </a:solidFill>
              </a:defRPr>
            </a:lvl1pPr>
          </a:lstStyle>
          <a:p>
            <a:pPr/>
            <a:r>
              <a:t>update function nya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752" y="3346582"/>
            <a:ext cx="5537201" cy="360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865" y="6220451"/>
            <a:ext cx="10122893" cy="3403539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>
            <p:ph type="title"/>
          </p:nvPr>
        </p:nvSpPr>
        <p:spPr>
          <a:xfrm>
            <a:off x="952500" y="317500"/>
            <a:ext cx="11099800" cy="656498"/>
          </a:xfrm>
          <a:prstGeom prst="rect">
            <a:avLst/>
          </a:prstGeom>
        </p:spPr>
        <p:txBody>
          <a:bodyPr/>
          <a:lstStyle>
            <a:lvl1pPr defTabSz="268731">
              <a:defRPr sz="3680">
                <a:solidFill>
                  <a:schemeClr val="accent5"/>
                </a:solidFill>
              </a:defRPr>
            </a:lvl1pPr>
          </a:lstStyle>
          <a:p>
            <a:pPr/>
            <a:r>
              <a:t>menambahkan background item pada saat di click</a:t>
            </a:r>
          </a:p>
        </p:txBody>
      </p:sp>
      <p:pic>
        <p:nvPicPr>
          <p:cNvPr id="276" name="Screen Shot 2017-12-15 at 2.56.1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2031" y="1116682"/>
            <a:ext cx="8890993" cy="2087216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6121400" y="4548551"/>
            <a:ext cx="6769100" cy="120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68731">
              <a:defRPr sz="3680">
                <a:solidFill>
                  <a:schemeClr val="accent5"/>
                </a:solidFill>
              </a:defRPr>
            </a:lvl1pPr>
          </a:lstStyle>
          <a:p>
            <a:pPr/>
            <a:r>
              <a:t>agar tidak setelah di klik item kembali ke background semula</a:t>
            </a:r>
          </a:p>
        </p:txBody>
      </p:sp>
      <p:sp>
        <p:nvSpPr>
          <p:cNvPr id="278" name="Shape 278"/>
          <p:cNvSpPr/>
          <p:nvPr/>
        </p:nvSpPr>
        <p:spPr>
          <a:xfrm>
            <a:off x="5323118" y="3431813"/>
            <a:ext cx="526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end 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1" name="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6561" y="176477"/>
            <a:ext cx="5346701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981" y="3564135"/>
            <a:ext cx="4953001" cy="369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3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5854" y="6038982"/>
            <a:ext cx="78867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6" name="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259" y="323122"/>
            <a:ext cx="9918701" cy="414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9027" y="1937676"/>
            <a:ext cx="4368801" cy="483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0372" y="6896893"/>
            <a:ext cx="9220201" cy="200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figure_3_ev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925" y="1337597"/>
            <a:ext cx="12460950" cy="6158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00012" y="2368351"/>
            <a:ext cx="3127534" cy="1850133"/>
          </a:xfrm>
          <a:prstGeom prst="wedgeEllipseCallout">
            <a:avLst>
              <a:gd name="adj1" fmla="val -49533"/>
              <a:gd name="adj2" fmla="val 6264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5225304" y="819146"/>
            <a:ext cx="2554192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JavaScript</a:t>
            </a:r>
            <a:r>
              <a:t> </a:t>
            </a:r>
          </a:p>
        </p:txBody>
      </p:sp>
      <p:sp>
        <p:nvSpPr>
          <p:cNvPr id="131" name="Shape 131"/>
          <p:cNvSpPr/>
          <p:nvPr/>
        </p:nvSpPr>
        <p:spPr>
          <a:xfrm>
            <a:off x="5263845" y="1924050"/>
            <a:ext cx="2477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Lightweight</a:t>
            </a:r>
          </a:p>
        </p:txBody>
      </p:sp>
      <p:sp>
        <p:nvSpPr>
          <p:cNvPr id="132" name="Shape 132"/>
          <p:cNvSpPr/>
          <p:nvPr/>
        </p:nvSpPr>
        <p:spPr>
          <a:xfrm>
            <a:off x="4514176" y="2393950"/>
            <a:ext cx="39764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/>
            <a:r>
              <a:t>Cross-platform</a:t>
            </a:r>
          </a:p>
        </p:txBody>
      </p:sp>
      <p:sp>
        <p:nvSpPr>
          <p:cNvPr id="133" name="Shape 133"/>
          <p:cNvSpPr/>
          <p:nvPr/>
        </p:nvSpPr>
        <p:spPr>
          <a:xfrm>
            <a:off x="3895953" y="3016250"/>
            <a:ext cx="5212894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Object Oriented</a:t>
            </a:r>
          </a:p>
        </p:txBody>
      </p:sp>
      <p:sp>
        <p:nvSpPr>
          <p:cNvPr id="134" name="Shape 134"/>
          <p:cNvSpPr/>
          <p:nvPr/>
        </p:nvSpPr>
        <p:spPr>
          <a:xfrm>
            <a:off x="3959682" y="3803650"/>
            <a:ext cx="50854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Programming Language</a:t>
            </a:r>
          </a:p>
        </p:txBody>
      </p:sp>
      <p:sp>
        <p:nvSpPr>
          <p:cNvPr id="135" name="Shape 135"/>
          <p:cNvSpPr/>
          <p:nvPr/>
        </p:nvSpPr>
        <p:spPr>
          <a:xfrm>
            <a:off x="854893" y="3004071"/>
            <a:ext cx="2417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Today JS!!</a:t>
            </a:r>
          </a:p>
        </p:txBody>
      </p:sp>
      <p:sp>
        <p:nvSpPr>
          <p:cNvPr id="136" name="Shape 136"/>
          <p:cNvSpPr/>
          <p:nvPr/>
        </p:nvSpPr>
        <p:spPr>
          <a:xfrm>
            <a:off x="354223" y="6559550"/>
            <a:ext cx="7813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NODE JS as Server-side language!!</a:t>
            </a:r>
          </a:p>
        </p:txBody>
      </p:sp>
      <p:sp>
        <p:nvSpPr>
          <p:cNvPr id="137" name="Shape 137"/>
          <p:cNvSpPr/>
          <p:nvPr/>
        </p:nvSpPr>
        <p:spPr>
          <a:xfrm>
            <a:off x="4323842" y="4552950"/>
            <a:ext cx="4357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Client-side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3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mph" nodeType="afterEffect" presetSubtype="0" presetID="35" grpId="8" repeatCount="20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8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1"/>
      <p:bldP build="whole" bldLvl="1" animBg="1" rev="0" advAuto="0" spid="137" grpId="5"/>
      <p:bldP build="whole" bldLvl="1" animBg="1" rev="0" advAuto="0" spid="129" grpId="6"/>
      <p:bldP build="whole" bldLvl="1" animBg="1" rev="0" advAuto="0" spid="132" grpId="2"/>
      <p:bldP build="whole" bldLvl="1" animBg="1" rev="0" advAuto="0" spid="135" grpId="7"/>
      <p:bldP build="whole" bldLvl="1" animBg="1" rev="0" advAuto="0" spid="135" grpId="8"/>
      <p:bldP build="whole" bldLvl="1" animBg="1" rev="0" advAuto="0" spid="136" grpId="9"/>
      <p:bldP build="whole" bldLvl="1" animBg="1" rev="0" advAuto="0" spid="133" grpId="3"/>
      <p:bldP build="whole" bldLvl="1" animBg="1" rev="0" advAuto="0" spid="134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500" y="444500"/>
            <a:ext cx="11099800" cy="975023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Get ready !</a:t>
            </a:r>
          </a:p>
        </p:txBody>
      </p:sp>
      <p:sp>
        <p:nvSpPr>
          <p:cNvPr id="140" name="Shape 140"/>
          <p:cNvSpPr/>
          <p:nvPr/>
        </p:nvSpPr>
        <p:spPr>
          <a:xfrm>
            <a:off x="584200" y="1924050"/>
            <a:ext cx="105576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Kita akan menggunakan </a:t>
            </a:r>
            <a:r>
              <a:rPr u="sng">
                <a:hlinkClick r:id="rId2" invalidUrl="" action="" tgtFrame="" tooltip="" history="1" highlightClick="0" endSnd="0"/>
              </a:rPr>
              <a:t>brackets.io</a:t>
            </a:r>
            <a:r>
              <a:t> sebagai editor</a:t>
            </a:r>
          </a:p>
        </p:txBody>
      </p:sp>
      <p:sp>
        <p:nvSpPr>
          <p:cNvPr id="141" name="Shape 141"/>
          <p:cNvSpPr/>
          <p:nvPr/>
        </p:nvSpPr>
        <p:spPr>
          <a:xfrm>
            <a:off x="577087" y="2813050"/>
            <a:ext cx="54498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Buat folder latih-javascript</a:t>
            </a:r>
          </a:p>
        </p:txBody>
      </p:sp>
      <p:sp>
        <p:nvSpPr>
          <p:cNvPr id="142" name="Shape 142"/>
          <p:cNvSpPr/>
          <p:nvPr/>
        </p:nvSpPr>
        <p:spPr>
          <a:xfrm>
            <a:off x="576859" y="3630463"/>
            <a:ext cx="47644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Buka dengan brackets</a:t>
            </a:r>
          </a:p>
        </p:txBody>
      </p:sp>
      <p:sp>
        <p:nvSpPr>
          <p:cNvPr id="143" name="Shape 143"/>
          <p:cNvSpPr/>
          <p:nvPr/>
        </p:nvSpPr>
        <p:spPr>
          <a:xfrm>
            <a:off x="564464" y="4524077"/>
            <a:ext cx="4001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Buat file index.html</a:t>
            </a:r>
          </a:p>
        </p:txBody>
      </p:sp>
      <p:sp>
        <p:nvSpPr>
          <p:cNvPr id="144" name="Shape 144"/>
          <p:cNvSpPr/>
          <p:nvPr/>
        </p:nvSpPr>
        <p:spPr>
          <a:xfrm>
            <a:off x="521512" y="5336877"/>
            <a:ext cx="11225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Membuat Hello world ! dengan inline js dan external 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952500" y="165100"/>
            <a:ext cx="11099800" cy="664303"/>
          </a:xfrm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Variable</a:t>
            </a:r>
          </a:p>
        </p:txBody>
      </p:sp>
      <p:pic>
        <p:nvPicPr>
          <p:cNvPr id="147" name="Screen Shot 2017-11-28 at 1.42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9646" y="815825"/>
            <a:ext cx="8825266" cy="8633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varibale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41141" y="419100"/>
            <a:ext cx="10822956" cy="89153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va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8485" y="34426"/>
            <a:ext cx="8160213" cy="968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