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A7690-FCBB-4429-9337-0C6F366FAA76}" v="19" dt="2023-11-14T06:07:26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18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E811-5B9E-B20C-9FF1-E952DADA1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3C2CE-2BE1-9E6A-D179-3219B59BA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74AE9-3C95-251E-1BBE-6F78306E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2FF1-D51D-4B5B-9F56-35CEF5526619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92697-290A-862A-AB98-DF032001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C227C-877C-2CF8-E1D3-0D0EC099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88F2-CA38-4209-BB19-7CB4FEBB1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34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D330-AAEE-2ADD-FE96-ADCAD926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AF730-1F22-3F6A-B999-344FFC8DF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1E5C4-7C0F-77E7-D440-26F99831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2FF1-D51D-4B5B-9F56-35CEF5526619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4C9A4-A264-663B-B3F4-F5276A1A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02F4F-BC23-AE0B-E4EA-812A161B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88F2-CA38-4209-BB19-7CB4FEBB1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05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61AFC0-96A8-65B9-03FA-EDBA76371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DC7A9-CD20-B8A1-7DEA-932443E52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BC7C5-EE6D-C687-90D8-6608EF59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2FF1-D51D-4B5B-9F56-35CEF5526619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96DC7-8D50-5225-AB28-F586463B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C29D-F552-6C3B-4F8C-830D2539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88F2-CA38-4209-BB19-7CB4FEBB1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84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FB2D-0C9A-B033-3405-491359F5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F10E1-6918-88BA-97CD-31B1B8D12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BFDD2-80BF-9582-0606-C8172727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2FF1-D51D-4B5B-9F56-35CEF5526619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5DA2-9146-9D2B-644E-1AE6F8B6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0EB4E-2310-0DB3-6EB7-3C12A8CA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88F2-CA38-4209-BB19-7CB4FEBB1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F536-B377-05B6-E838-8F33C25A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4A2C2-3201-09FF-85C0-F725C7A61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E7783-F0EA-FBE2-F158-B8884328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2FF1-D51D-4B5B-9F56-35CEF5526619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F6F66-4FDE-D045-9795-7E8DC06C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EDB3-00E3-5336-5469-46C1FA0F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88F2-CA38-4209-BB19-7CB4FEBB1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57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C22B-E5AC-33AF-A780-C1EA51AC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B604A-E707-1028-38E9-732A91790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96F84-657A-B71B-032E-B463086F6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114CB-6545-2273-5A9E-CF7DDB49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2FF1-D51D-4B5B-9F56-35CEF5526619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82459-DD92-AC5A-35E4-D4B73192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DCC28-C3A9-DB8E-4533-D52E610C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88F2-CA38-4209-BB19-7CB4FEBB1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23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3EDE-72AD-25CE-FDA0-3C34A301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F657B-6902-783C-35B8-EE06B247B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1A5BF-0070-0FD6-CAFA-907C10611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0B9BA-E433-2200-2BEF-147B1FEF2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0183C-6126-4615-C282-C862BFECC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51D52-E78F-C90F-31AF-AAB93F68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2FF1-D51D-4B5B-9F56-35CEF5526619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D03EE-A836-50CA-E456-C11F7B99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F38A5-50E3-7372-CC3F-66C14696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88F2-CA38-4209-BB19-7CB4FEBB1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49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15F4-53D1-5E8A-4ED8-640D1EFF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FA233-3209-FEF2-C1B6-CBFDA90E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2FF1-D51D-4B5B-9F56-35CEF5526619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253F0-4B70-F7DB-E13D-5A944ACA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FCD38-4D10-191F-4D24-A21DE5C4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88F2-CA38-4209-BB19-7CB4FEBB1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80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D8B1CD-505D-1B23-E256-CA944541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2FF1-D51D-4B5B-9F56-35CEF5526619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F4A19-40A8-1CE4-FE5B-E28BE486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5CBBD-ED83-F77E-356B-78AEC13E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88F2-CA38-4209-BB19-7CB4FEBB1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34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AD66-A0E1-915F-8335-D5323DC0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4829-BC93-FDF9-0B82-B7F5E90C8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721DB-AF71-FEC3-7216-2C1282A88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9E76B-E07F-0293-EB1D-5D0B7C68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2FF1-D51D-4B5B-9F56-35CEF5526619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1686A-FC70-A684-4AFD-378E918C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92328-45BD-BED9-25BA-E3130111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88F2-CA38-4209-BB19-7CB4FEBB1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36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CF77-31E2-3BF3-F9FD-8197DECD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4B4E6-BECA-8E05-52F5-A4E8CF39E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34B1E-FD70-7972-DC73-9521529ED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B227C-1D17-ACA1-9A4D-2B496401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2FF1-D51D-4B5B-9F56-35CEF5526619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7CB93-61C2-75D5-8202-34C8B0BA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033FF-B85A-7BAF-2616-F3FCA325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88F2-CA38-4209-BB19-7CB4FEBB1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64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0630A-E103-F7B9-2430-9D0CEE13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778C8-9A85-2A77-9AF4-10A936AB5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43F13-3047-6010-2AE9-50F82C7BB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72FF1-D51D-4B5B-9F56-35CEF5526619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7E36D-52F6-59E5-7838-20A8787DC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E2920-AC6D-7598-5199-BEFDAFE86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588F2-CA38-4209-BB19-7CB4FEBB1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90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585C-1A00-9507-4627-DF550DB75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Codex Customer Analysis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EE483-0D78-6ED3-3542-534D59DF5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485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Presented by: Ajay Shetye</a:t>
            </a:r>
          </a:p>
          <a:p>
            <a:pPr algn="l"/>
            <a:r>
              <a:rPr lang="en-US" dirty="0"/>
              <a:t>Last Updated: November 11</a:t>
            </a:r>
            <a:r>
              <a:rPr lang="en-US" baseline="30000" dirty="0"/>
              <a:t>th</a:t>
            </a:r>
            <a:r>
              <a:rPr lang="en-US" dirty="0"/>
              <a:t>, 2023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228536-5764-CD27-BA5E-BD96176C1728}"/>
              </a:ext>
            </a:extLst>
          </p:cNvPr>
          <p:cNvSpPr/>
          <p:nvPr/>
        </p:nvSpPr>
        <p:spPr>
          <a:xfrm>
            <a:off x="-62753" y="1344706"/>
            <a:ext cx="125506" cy="4428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92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B6D1-EB58-3050-F4AF-08A96E88D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813" y="406400"/>
            <a:ext cx="10833548" cy="52832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+mn-lt"/>
              </a:rPr>
              <a:t>What are the primary reasons consumers prefer those brands over ours?</a:t>
            </a:r>
            <a:endParaRPr lang="en-IN" sz="2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B800A-2380-F650-3790-D959412E6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813" y="1342932"/>
            <a:ext cx="5540187" cy="51086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Consumer preferences for energy drinks are influenced by brand reputation, wide range of taste/flavor and product availability.</a:t>
            </a:r>
          </a:p>
          <a:p>
            <a:pPr algn="l"/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421B0-6363-E576-8722-2DA5290F5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350" y="1342932"/>
            <a:ext cx="4987198" cy="452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2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B6D1-EB58-3050-F4AF-08A96E88D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813" y="406400"/>
            <a:ext cx="10833548" cy="52832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+mn-lt"/>
              </a:rPr>
              <a:t>Which marketing channel can be used to reach more customers?</a:t>
            </a:r>
            <a:endParaRPr lang="en-IN" sz="2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B800A-2380-F650-3790-D959412E6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813" y="1342932"/>
            <a:ext cx="5540187" cy="51086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Consumer preferences for energy drinks are influenced by brand reputation, wide range of taste/flavor and product availability.</a:t>
            </a:r>
          </a:p>
          <a:p>
            <a:pPr algn="l"/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421B0-6363-E576-8722-2DA5290F5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350" y="1342932"/>
            <a:ext cx="4987198" cy="452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8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B6D1-EB58-3050-F4AF-08A96E88D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813" y="406400"/>
            <a:ext cx="10833548" cy="52832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+mn-lt"/>
              </a:rPr>
              <a:t> How effective are different marketing strategies and channels in reaching our customers?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B800A-2380-F650-3790-D959412E6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813" y="1342932"/>
            <a:ext cx="5540187" cy="51086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Online Ads did well with 19-30 Age group.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TV Commercial prove to be more impactful for the 31-45 Age group </a:t>
            </a:r>
          </a:p>
          <a:p>
            <a:pPr algn="l"/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88321B-D555-5E92-D192-12CC3A03D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532" y="1342932"/>
            <a:ext cx="5365973" cy="460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8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B6D1-EB58-3050-F4AF-08A96E88D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813" y="406400"/>
            <a:ext cx="10833548" cy="52832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+mn-lt"/>
              </a:rPr>
              <a:t> What do people think about our brand? (overall rating)</a:t>
            </a:r>
            <a:endParaRPr lang="en-IN" sz="2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B800A-2380-F650-3790-D959412E6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813" y="1342932"/>
            <a:ext cx="5540187" cy="51086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Among the respondent, most respondent gave neutral brand rating.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This indicate the need of improvement in various areas to shift the neutral rating towards positive sentiment. </a:t>
            </a:r>
          </a:p>
          <a:p>
            <a:pPr algn="l"/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822259-5AE8-76E9-E33A-848EBC335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502" y="1654536"/>
            <a:ext cx="5533578" cy="397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66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B6D1-EB58-3050-F4AF-08A96E88D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813" y="406400"/>
            <a:ext cx="10833548" cy="52832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+mn-lt"/>
              </a:rPr>
              <a:t> Which cities do we need to focus more on?</a:t>
            </a:r>
            <a:endParaRPr lang="en-IN" sz="2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B800A-2380-F650-3790-D959412E6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813" y="1342932"/>
            <a:ext cx="5540187" cy="51086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Bangalore, Hyderabad, Mumbai and Chennai are the tier 1 cities that needs to focus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Pune and Kolkata are the tier-2 cities shows high concentrate of target audience.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77E2A3-A30F-B0AA-411A-740F6B4FD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211" y="1611721"/>
            <a:ext cx="50101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97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B6D1-EB58-3050-F4AF-08A96E88D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813" y="406400"/>
            <a:ext cx="10833548" cy="52832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+mn-lt"/>
              </a:rPr>
              <a:t> Where do respondents prefer to purchase energy drinks?</a:t>
            </a:r>
            <a:endParaRPr lang="en-IN" sz="2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B800A-2380-F650-3790-D959412E6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813" y="1342932"/>
            <a:ext cx="5540187" cy="51086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Supermarkets are more preferred locations for purchasing energy drinks followed by Online retailers and Gyms.</a:t>
            </a:r>
          </a:p>
          <a:p>
            <a:pPr algn="l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E8382-F14B-A887-B29D-3CC833BC2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043" y="1701216"/>
            <a:ext cx="4878724" cy="439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2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B6D1-EB58-3050-F4AF-08A96E88D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813" y="406400"/>
            <a:ext cx="10833548" cy="52832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+mn-lt"/>
              </a:rPr>
              <a:t> What are the typical consumption situations for energy drinks among respondents?</a:t>
            </a:r>
            <a:endParaRPr lang="en-IN" sz="2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B800A-2380-F650-3790-D959412E6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708" y="4611330"/>
            <a:ext cx="10474653" cy="152808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Most consumer prefer to purchase energy drinks within the price range of 50-99.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60 % respondents prioritize their health.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40 % respondents shows interest in limited edition packaging.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FBCFBD-1AE2-EBB6-CCD7-F09208F4C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008" y="1914064"/>
            <a:ext cx="3543300" cy="2162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C03D78-EFE1-536B-1D91-747CAB265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08" y="1837864"/>
            <a:ext cx="3543300" cy="2238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A01B47-9790-7AB7-B449-33D8C72E7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310" y="1837863"/>
            <a:ext cx="35052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78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B6D1-EB58-3050-F4AF-08A96E88D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813" y="406400"/>
            <a:ext cx="10833548" cy="52832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>
                <a:latin typeface="+mn-lt"/>
              </a:rPr>
              <a:t> Which area of business should we focus more on our product development? (Branding/taste/availability)</a:t>
            </a:r>
            <a:endParaRPr lang="en-IN" sz="2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B800A-2380-F650-3790-D959412E6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813" y="1342932"/>
            <a:ext cx="5540187" cy="51086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Key areas of focus for product development should be test improvement, ensuring widespread availability and incorporating health-conscious feature to cater customer’s preferences and enhance overall experience.</a:t>
            </a:r>
          </a:p>
          <a:p>
            <a:pPr algn="l"/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0D0525-C823-03A2-A6AE-2A31FD3F2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5"/>
          <a:stretch/>
        </p:blipFill>
        <p:spPr>
          <a:xfrm>
            <a:off x="6373906" y="1719145"/>
            <a:ext cx="5262281" cy="397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76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2522-CF8D-FA60-F786-A06DF057B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897"/>
            <a:ext cx="9144000" cy="62659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Recommendations 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5EE16-C2C4-9BE5-5B3A-E85993412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6" y="3469804"/>
            <a:ext cx="3254188" cy="253430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Target Customer:</a:t>
            </a:r>
          </a:p>
          <a:p>
            <a:pPr algn="just"/>
            <a:r>
              <a:rPr lang="en-US" sz="2000" dirty="0"/>
              <a:t>Individuals who engaged in Sports and Exercise Activities as well as those who work or study late hours.</a:t>
            </a:r>
            <a:endParaRPr lang="en-IN" sz="2000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FB674C5-17E7-0946-5BEC-DDA31ABAE40C}"/>
              </a:ext>
            </a:extLst>
          </p:cNvPr>
          <p:cNvSpPr/>
          <p:nvPr/>
        </p:nvSpPr>
        <p:spPr>
          <a:xfrm>
            <a:off x="1869140" y="1344706"/>
            <a:ext cx="914400" cy="914400"/>
          </a:xfrm>
          <a:prstGeom prst="flowChartConnector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B631241-94AE-7094-74D8-4D1DA3536DB6}"/>
              </a:ext>
            </a:extLst>
          </p:cNvPr>
          <p:cNvSpPr txBox="1">
            <a:spLocks/>
          </p:cNvSpPr>
          <p:nvPr/>
        </p:nvSpPr>
        <p:spPr>
          <a:xfrm>
            <a:off x="4468906" y="3469804"/>
            <a:ext cx="3254188" cy="2534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Focus Area:</a:t>
            </a:r>
          </a:p>
          <a:p>
            <a:pPr algn="just"/>
            <a:r>
              <a:rPr lang="en-US" sz="2000" dirty="0"/>
              <a:t>Concentrate on major cities like Bangalore, Mumbai, Chennai, Delhi, Pune, Kolkata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077C9B3-2F97-94A4-DBF2-3E45721CF31D}"/>
              </a:ext>
            </a:extLst>
          </p:cNvPr>
          <p:cNvSpPr txBox="1">
            <a:spLocks/>
          </p:cNvSpPr>
          <p:nvPr/>
        </p:nvSpPr>
        <p:spPr>
          <a:xfrm>
            <a:off x="8238566" y="3469804"/>
            <a:ext cx="3254188" cy="2534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Marketing Strategy:</a:t>
            </a:r>
          </a:p>
          <a:p>
            <a:pPr algn="just"/>
            <a:r>
              <a:rPr lang="en-US" sz="2000" dirty="0"/>
              <a:t>Use social Media platforms for influencer marketing, Online Ads and TV commercial to engage target audience.</a:t>
            </a:r>
            <a:endParaRPr lang="en-IN" sz="200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EA4232B-0633-AD83-7363-BCDD719B8F75}"/>
              </a:ext>
            </a:extLst>
          </p:cNvPr>
          <p:cNvSpPr/>
          <p:nvPr/>
        </p:nvSpPr>
        <p:spPr>
          <a:xfrm>
            <a:off x="5638800" y="1344706"/>
            <a:ext cx="914400" cy="914400"/>
          </a:xfrm>
          <a:prstGeom prst="flowChartConnector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9B3AB8C-F602-4566-591F-711C684F95F0}"/>
              </a:ext>
            </a:extLst>
          </p:cNvPr>
          <p:cNvSpPr/>
          <p:nvPr/>
        </p:nvSpPr>
        <p:spPr>
          <a:xfrm>
            <a:off x="9408460" y="1350966"/>
            <a:ext cx="914400" cy="914400"/>
          </a:xfrm>
          <a:prstGeom prst="flowChartConnector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1D1C63-8E82-F0EC-0D4F-8C39778EE8C9}"/>
              </a:ext>
            </a:extLst>
          </p:cNvPr>
          <p:cNvSpPr txBox="1"/>
          <p:nvPr/>
        </p:nvSpPr>
        <p:spPr>
          <a:xfrm>
            <a:off x="2097740" y="154029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56CAF1-EAA0-FE5C-CE8C-D138B8ACFE8F}"/>
              </a:ext>
            </a:extLst>
          </p:cNvPr>
          <p:cNvSpPr txBox="1"/>
          <p:nvPr/>
        </p:nvSpPr>
        <p:spPr>
          <a:xfrm>
            <a:off x="9637060" y="154029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3171C5-A206-8270-5C22-F6AC113A99A9}"/>
              </a:ext>
            </a:extLst>
          </p:cNvPr>
          <p:cNvSpPr txBox="1"/>
          <p:nvPr/>
        </p:nvSpPr>
        <p:spPr>
          <a:xfrm>
            <a:off x="5867400" y="154029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1B40C2-0814-ECBF-A486-14AD4134184B}"/>
              </a:ext>
            </a:extLst>
          </p:cNvPr>
          <p:cNvSpPr/>
          <p:nvPr/>
        </p:nvSpPr>
        <p:spPr>
          <a:xfrm rot="5400000">
            <a:off x="6036060" y="-2737573"/>
            <a:ext cx="119880" cy="548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462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2522-CF8D-FA60-F786-A06DF057B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897"/>
            <a:ext cx="9144000" cy="62659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Recommendations 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5EE16-C2C4-9BE5-5B3A-E85993412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210" y="3467100"/>
            <a:ext cx="3254188" cy="253430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Target Audience: </a:t>
            </a:r>
          </a:p>
          <a:p>
            <a:pPr algn="just"/>
            <a:r>
              <a:rPr lang="en-US" sz="2000" dirty="0"/>
              <a:t>The main target audience should consist of Males aged between 15 to 45.</a:t>
            </a:r>
            <a:endParaRPr lang="en-IN" sz="2000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FB674C5-17E7-0946-5BEC-DDA31ABAE40C}"/>
              </a:ext>
            </a:extLst>
          </p:cNvPr>
          <p:cNvSpPr/>
          <p:nvPr/>
        </p:nvSpPr>
        <p:spPr>
          <a:xfrm>
            <a:off x="1869140" y="1344706"/>
            <a:ext cx="914400" cy="914400"/>
          </a:xfrm>
          <a:prstGeom prst="flowChartConnector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B631241-94AE-7094-74D8-4D1DA3536DB6}"/>
              </a:ext>
            </a:extLst>
          </p:cNvPr>
          <p:cNvSpPr txBox="1">
            <a:spLocks/>
          </p:cNvSpPr>
          <p:nvPr/>
        </p:nvSpPr>
        <p:spPr>
          <a:xfrm>
            <a:off x="4468906" y="3467100"/>
            <a:ext cx="3254188" cy="2534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Ideal Price:</a:t>
            </a:r>
          </a:p>
          <a:p>
            <a:pPr algn="just"/>
            <a:r>
              <a:rPr lang="en-US" sz="2000" dirty="0"/>
              <a:t>Ensure the  energy drink is affordable within the price range of 50-99 INR </a:t>
            </a:r>
            <a:endParaRPr lang="en-IN" sz="2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077C9B3-2F97-94A4-DBF2-3E45721CF31D}"/>
              </a:ext>
            </a:extLst>
          </p:cNvPr>
          <p:cNvSpPr txBox="1">
            <a:spLocks/>
          </p:cNvSpPr>
          <p:nvPr/>
        </p:nvSpPr>
        <p:spPr>
          <a:xfrm>
            <a:off x="8238566" y="3467100"/>
            <a:ext cx="3254188" cy="2534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Flavors and Options:</a:t>
            </a:r>
          </a:p>
          <a:p>
            <a:pPr algn="just"/>
            <a:r>
              <a:rPr lang="en-US" sz="2000" dirty="0"/>
              <a:t>Offer different flavors to cater to varying preference and provide organic or healthy options to attract health-conscious people.</a:t>
            </a:r>
            <a:endParaRPr lang="en-IN" sz="200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EA4232B-0633-AD83-7363-BCDD719B8F75}"/>
              </a:ext>
            </a:extLst>
          </p:cNvPr>
          <p:cNvSpPr/>
          <p:nvPr/>
        </p:nvSpPr>
        <p:spPr>
          <a:xfrm>
            <a:off x="5638800" y="1344706"/>
            <a:ext cx="914400" cy="914400"/>
          </a:xfrm>
          <a:prstGeom prst="flowChartConnector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9B3AB8C-F602-4566-591F-711C684F95F0}"/>
              </a:ext>
            </a:extLst>
          </p:cNvPr>
          <p:cNvSpPr/>
          <p:nvPr/>
        </p:nvSpPr>
        <p:spPr>
          <a:xfrm>
            <a:off x="9408460" y="1350966"/>
            <a:ext cx="914400" cy="914400"/>
          </a:xfrm>
          <a:prstGeom prst="flowChartConnector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1D1C63-8E82-F0EC-0D4F-8C39778EE8C9}"/>
              </a:ext>
            </a:extLst>
          </p:cNvPr>
          <p:cNvSpPr txBox="1"/>
          <p:nvPr/>
        </p:nvSpPr>
        <p:spPr>
          <a:xfrm>
            <a:off x="2097740" y="154029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56CAF1-EAA0-FE5C-CE8C-D138B8ACFE8F}"/>
              </a:ext>
            </a:extLst>
          </p:cNvPr>
          <p:cNvSpPr txBox="1"/>
          <p:nvPr/>
        </p:nvSpPr>
        <p:spPr>
          <a:xfrm>
            <a:off x="9637060" y="154029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3171C5-A206-8270-5C22-F6AC113A99A9}"/>
              </a:ext>
            </a:extLst>
          </p:cNvPr>
          <p:cNvSpPr txBox="1"/>
          <p:nvPr/>
        </p:nvSpPr>
        <p:spPr>
          <a:xfrm>
            <a:off x="5867400" y="154029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1B40C2-0814-ECBF-A486-14AD4134184B}"/>
              </a:ext>
            </a:extLst>
          </p:cNvPr>
          <p:cNvSpPr/>
          <p:nvPr/>
        </p:nvSpPr>
        <p:spPr>
          <a:xfrm rot="5400000">
            <a:off x="6036060" y="-2737573"/>
            <a:ext cx="119880" cy="548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96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585C-1A00-9507-4627-DF550DB75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053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Codex Customer Analysis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EE483-0D78-6ED3-3542-534D59DF5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57385"/>
            <a:ext cx="9144000" cy="25948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Purpose Statement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Survey Response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Recommendations </a:t>
            </a:r>
            <a:endParaRPr lang="en-IN" sz="32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5C2D2A-6F04-E28D-78B4-315C763DD35D}"/>
              </a:ext>
            </a:extLst>
          </p:cNvPr>
          <p:cNvSpPr txBox="1">
            <a:spLocks/>
          </p:cNvSpPr>
          <p:nvPr/>
        </p:nvSpPr>
        <p:spPr>
          <a:xfrm>
            <a:off x="1524000" y="377872"/>
            <a:ext cx="9144000" cy="922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Table of Contents</a:t>
            </a:r>
            <a:endParaRPr lang="en-IN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445427-5ACB-D661-2D60-8A073332F5C5}"/>
              </a:ext>
            </a:extLst>
          </p:cNvPr>
          <p:cNvSpPr/>
          <p:nvPr/>
        </p:nvSpPr>
        <p:spPr>
          <a:xfrm rot="5400000">
            <a:off x="6036060" y="-2737573"/>
            <a:ext cx="119880" cy="548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971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2522-CF8D-FA60-F786-A06DF057B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897"/>
            <a:ext cx="9144000" cy="62659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Recommendations 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5EE16-C2C4-9BE5-5B3A-E85993412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67100"/>
            <a:ext cx="3254188" cy="253430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Collaboration:</a:t>
            </a:r>
          </a:p>
          <a:p>
            <a:pPr algn="just"/>
            <a:r>
              <a:rPr lang="en-US" sz="2000" dirty="0"/>
              <a:t>Collaborate with famous sport person or athlete who have strong social media presence to connect with targeted audience.</a:t>
            </a:r>
            <a:endParaRPr lang="en-IN" sz="2000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FB674C5-17E7-0946-5BEC-DDA31ABAE40C}"/>
              </a:ext>
            </a:extLst>
          </p:cNvPr>
          <p:cNvSpPr/>
          <p:nvPr/>
        </p:nvSpPr>
        <p:spPr>
          <a:xfrm>
            <a:off x="2684930" y="1344706"/>
            <a:ext cx="914400" cy="914400"/>
          </a:xfrm>
          <a:prstGeom prst="flowChartConnector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B631241-94AE-7094-74D8-4D1DA3536DB6}"/>
              </a:ext>
            </a:extLst>
          </p:cNvPr>
          <p:cNvSpPr txBox="1">
            <a:spLocks/>
          </p:cNvSpPr>
          <p:nvPr/>
        </p:nvSpPr>
        <p:spPr>
          <a:xfrm>
            <a:off x="7413812" y="3467100"/>
            <a:ext cx="3254188" cy="2534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Product Packaging:</a:t>
            </a:r>
          </a:p>
          <a:p>
            <a:pPr algn="just"/>
            <a:r>
              <a:rPr lang="en-US" sz="2000" dirty="0"/>
              <a:t>Prefer eco-friendly packaging to attract environmentally conscious consumer.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EA4232B-0633-AD83-7363-BCDD719B8F75}"/>
              </a:ext>
            </a:extLst>
          </p:cNvPr>
          <p:cNvSpPr/>
          <p:nvPr/>
        </p:nvSpPr>
        <p:spPr>
          <a:xfrm>
            <a:off x="8583706" y="1344706"/>
            <a:ext cx="914400" cy="914400"/>
          </a:xfrm>
          <a:prstGeom prst="flowChartConnector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1D1C63-8E82-F0EC-0D4F-8C39778EE8C9}"/>
              </a:ext>
            </a:extLst>
          </p:cNvPr>
          <p:cNvSpPr txBox="1"/>
          <p:nvPr/>
        </p:nvSpPr>
        <p:spPr>
          <a:xfrm>
            <a:off x="2913530" y="154029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3171C5-A206-8270-5C22-F6AC113A99A9}"/>
              </a:ext>
            </a:extLst>
          </p:cNvPr>
          <p:cNvSpPr txBox="1"/>
          <p:nvPr/>
        </p:nvSpPr>
        <p:spPr>
          <a:xfrm>
            <a:off x="8812306" y="154029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8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1B40C2-0814-ECBF-A486-14AD4134184B}"/>
              </a:ext>
            </a:extLst>
          </p:cNvPr>
          <p:cNvSpPr/>
          <p:nvPr/>
        </p:nvSpPr>
        <p:spPr>
          <a:xfrm rot="5400000">
            <a:off x="6036060" y="-2737573"/>
            <a:ext cx="119880" cy="548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520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AECF-A56C-CCFE-A9DC-63BAD4377281}"/>
              </a:ext>
            </a:extLst>
          </p:cNvPr>
          <p:cNvSpPr txBox="1">
            <a:spLocks/>
          </p:cNvSpPr>
          <p:nvPr/>
        </p:nvSpPr>
        <p:spPr>
          <a:xfrm>
            <a:off x="1524000" y="2126410"/>
            <a:ext cx="9144000" cy="23876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rgbClr val="0070C0"/>
                </a:solidFill>
              </a:rPr>
              <a:t>Thank you!</a:t>
            </a:r>
            <a:endParaRPr lang="en-IN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61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2522-CF8D-FA60-F786-A06DF057B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Objective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5EE16-C2C4-9BE5-5B3A-E85993412D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Analyze the survey data to extract the meaningful insights that will guide strategic decision-making and operational actions, enabling the team to leverage the findings effectively for improved performance and targeted initiative.</a:t>
            </a:r>
            <a:endParaRPr lang="en-IN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4B4441-166B-8B7F-2F94-D4D6EDBE7101}"/>
              </a:ext>
            </a:extLst>
          </p:cNvPr>
          <p:cNvSpPr/>
          <p:nvPr/>
        </p:nvSpPr>
        <p:spPr>
          <a:xfrm>
            <a:off x="-62753" y="1344706"/>
            <a:ext cx="125506" cy="4428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39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B6D1-EB58-3050-F4AF-08A96E88D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813" y="406400"/>
            <a:ext cx="10833548" cy="52832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+mn-lt"/>
              </a:rPr>
              <a:t>Who prefers energy drink more? (male/female/non-binary?)</a:t>
            </a:r>
            <a:endParaRPr lang="en-IN" sz="2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B800A-2380-F650-3790-D959412E6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813" y="1342932"/>
            <a:ext cx="5540187" cy="51086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Males highly prefers energy drinks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Among the respondents, 60 % males show high preference for the energy drinks</a:t>
            </a:r>
          </a:p>
          <a:p>
            <a:pPr algn="l"/>
            <a:endParaRPr lang="en-IN" sz="1800" dirty="0"/>
          </a:p>
        </p:txBody>
      </p:sp>
      <p:pic>
        <p:nvPicPr>
          <p:cNvPr id="7" name="Picture 6" descr="A graph of genders&#10;&#10;Description automatically generated with medium confidence">
            <a:extLst>
              <a:ext uri="{FF2B5EF4-FFF2-40B4-BE49-F238E27FC236}">
                <a16:creationId xmlns:a16="http://schemas.microsoft.com/office/drawing/2014/main" id="{2A96275D-8779-9AE7-D16B-C88C4C9E1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721" y="1340992"/>
            <a:ext cx="4358640" cy="511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2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E542-320E-475F-B2A9-48984809CEB0}"/>
              </a:ext>
            </a:extLst>
          </p:cNvPr>
          <p:cNvSpPr txBox="1">
            <a:spLocks/>
          </p:cNvSpPr>
          <p:nvPr/>
        </p:nvSpPr>
        <p:spPr>
          <a:xfrm>
            <a:off x="555813" y="406400"/>
            <a:ext cx="10833548" cy="5283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</a:rPr>
              <a:t>Which age group prefers energy drinks more?</a:t>
            </a:r>
            <a:endParaRPr lang="en-IN" sz="2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97E3D-4B2A-7672-7905-B2AF4AD84EEC}"/>
              </a:ext>
            </a:extLst>
          </p:cNvPr>
          <p:cNvSpPr txBox="1">
            <a:spLocks/>
          </p:cNvSpPr>
          <p:nvPr/>
        </p:nvSpPr>
        <p:spPr>
          <a:xfrm>
            <a:off x="7597303" y="2062021"/>
            <a:ext cx="4047980" cy="27339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1800" dirty="0"/>
          </a:p>
          <a:p>
            <a:pPr marL="342900" indent="-342900"/>
            <a:endParaRPr lang="en-US" sz="1800" dirty="0"/>
          </a:p>
          <a:p>
            <a:pPr marL="342900" indent="-342900"/>
            <a:r>
              <a:rPr lang="en-US" sz="1800" dirty="0"/>
              <a:t>19-30 Age Group : Top Energy Drink Consumer</a:t>
            </a:r>
          </a:p>
          <a:p>
            <a:r>
              <a:rPr lang="en-IN" sz="1800" dirty="0"/>
              <a:t>19-30 Age group highly prefer energy drinks followed by 31-45 and then 15-18 Age group.</a:t>
            </a:r>
          </a:p>
        </p:txBody>
      </p:sp>
      <p:pic>
        <p:nvPicPr>
          <p:cNvPr id="6" name="Picture 5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84C6F71C-B9D2-8D6C-BC59-FC6A0CDB2F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"/>
          <a:stretch/>
        </p:blipFill>
        <p:spPr>
          <a:xfrm>
            <a:off x="546718" y="2062021"/>
            <a:ext cx="6870278" cy="273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9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B6D1-EB58-3050-F4AF-08A96E88D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813" y="406400"/>
            <a:ext cx="10833548" cy="52832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+mn-lt"/>
              </a:rPr>
              <a:t> Which type of marketing reaches the most Youth (15-30)?</a:t>
            </a:r>
            <a:endParaRPr lang="en-IN" sz="2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B800A-2380-F650-3790-D959412E6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813" y="1342932"/>
            <a:ext cx="5540187" cy="51086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Online Ads is the most effective marketing channels </a:t>
            </a:r>
            <a:endParaRPr lang="en-IN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Online ads effective reach 49% youth(15-30) respondent followed by TV Commercials with 26%</a:t>
            </a:r>
          </a:p>
        </p:txBody>
      </p:sp>
      <p:pic>
        <p:nvPicPr>
          <p:cNvPr id="5" name="Picture 4" descr="A pie chart with text and numbers&#10;&#10;Description automatically generated">
            <a:extLst>
              <a:ext uri="{FF2B5EF4-FFF2-40B4-BE49-F238E27FC236}">
                <a16:creationId xmlns:a16="http://schemas.microsoft.com/office/drawing/2014/main" id="{95EEF093-416C-746A-0029-4003B122E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547" y="1342932"/>
            <a:ext cx="4358640" cy="504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2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B6D1-EB58-3050-F4AF-08A96E88D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813" y="406400"/>
            <a:ext cx="10833548" cy="52832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+mn-lt"/>
              </a:rPr>
              <a:t>What are the preferred ingredients of energy drinks among respondents?</a:t>
            </a:r>
            <a:endParaRPr lang="en-IN" sz="2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B800A-2380-F650-3790-D959412E6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813" y="1342932"/>
            <a:ext cx="5540187" cy="51086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Caffeine and Vitamins are most preferred ingredients in energy drinks among the respondents.</a:t>
            </a:r>
          </a:p>
          <a:p>
            <a:pPr algn="l"/>
            <a:endParaRPr lang="en-IN" sz="1800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D24BAA78-B5CF-DFDB-47BD-E0EDBCF95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41" y="1657892"/>
            <a:ext cx="5672723" cy="40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3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B6D1-EB58-3050-F4AF-08A96E88D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813" y="406400"/>
            <a:ext cx="10833548" cy="52832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+mn-lt"/>
              </a:rPr>
              <a:t>What packaging preferences do respondents have for energy drinks?</a:t>
            </a:r>
            <a:endParaRPr lang="en-IN" sz="2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B800A-2380-F650-3790-D959412E6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813" y="1342932"/>
            <a:ext cx="5540187" cy="51086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Compact and portable cans are the top preferred packaging followed by innovative bottle design.</a:t>
            </a:r>
          </a:p>
          <a:p>
            <a:pPr algn="l"/>
            <a:endParaRPr lang="en-IN" sz="1800" dirty="0"/>
          </a:p>
        </p:txBody>
      </p:sp>
      <p:pic>
        <p:nvPicPr>
          <p:cNvPr id="5" name="Picture 4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47CBDF23-57A2-F6C8-9391-2C150716D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462" y="1570304"/>
            <a:ext cx="5421640" cy="371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9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B6D1-EB58-3050-F4AF-08A96E88D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813" y="406400"/>
            <a:ext cx="10833548" cy="52832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+mn-lt"/>
              </a:rPr>
              <a:t>Who are the current market leaders?</a:t>
            </a:r>
            <a:endParaRPr lang="en-IN" sz="2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B800A-2380-F650-3790-D959412E6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813" y="1342932"/>
            <a:ext cx="5540187" cy="51086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Cola-</a:t>
            </a:r>
            <a:r>
              <a:rPr lang="en-US" sz="1800" dirty="0" err="1"/>
              <a:t>Coka</a:t>
            </a:r>
            <a:r>
              <a:rPr lang="en-US" sz="1800" dirty="0"/>
              <a:t>, </a:t>
            </a:r>
            <a:r>
              <a:rPr lang="en-US" sz="1800" dirty="0" err="1"/>
              <a:t>Bepsi</a:t>
            </a:r>
            <a:r>
              <a:rPr lang="en-US" sz="1800" dirty="0"/>
              <a:t> and Gangster rank as the top three energy drinks brands.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Cola-</a:t>
            </a:r>
            <a:r>
              <a:rPr lang="en-US" sz="1800" dirty="0" err="1"/>
              <a:t>Coka</a:t>
            </a:r>
            <a:r>
              <a:rPr lang="en-US" sz="1800" dirty="0"/>
              <a:t> is at the top of all brands with 2.5 K respondents.</a:t>
            </a:r>
          </a:p>
          <a:p>
            <a:pPr algn="l"/>
            <a:endParaRPr lang="en-IN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DD61DF-77D2-5654-203A-A93609957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041" y="1657892"/>
            <a:ext cx="5723232" cy="354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8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2A6FBDE741404BA9E4ADA7BF378819" ma:contentTypeVersion="3" ma:contentTypeDescription="Create a new document." ma:contentTypeScope="" ma:versionID="501acaa25c01df16f4e3dc2b2ec10393">
  <xsd:schema xmlns:xsd="http://www.w3.org/2001/XMLSchema" xmlns:xs="http://www.w3.org/2001/XMLSchema" xmlns:p="http://schemas.microsoft.com/office/2006/metadata/properties" xmlns:ns3="938e064d-c2f4-4057-aa72-d09386f4d3e8" targetNamespace="http://schemas.microsoft.com/office/2006/metadata/properties" ma:root="true" ma:fieldsID="068c6599ac5984b71c791d91c3c40080" ns3:_="">
    <xsd:import namespace="938e064d-c2f4-4057-aa72-d09386f4d3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8e064d-c2f4-4057-aa72-d09386f4d3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273F18-04C5-4EDB-846A-8EBEF92C99C2}">
  <ds:schemaRefs>
    <ds:schemaRef ds:uri="938e064d-c2f4-4057-aa72-d09386f4d3e8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CDE22D9-9FE8-4701-AC7B-AF1458EAD5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B639D-48F9-4806-B1CC-2324130F19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8e064d-c2f4-4057-aa72-d09386f4d3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714</Words>
  <Application>Microsoft Office PowerPoint</Application>
  <PresentationFormat>Widescreen</PresentationFormat>
  <Paragraphs>101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Codex Customer Analysis</vt:lpstr>
      <vt:lpstr>Codex Customer Analysis</vt:lpstr>
      <vt:lpstr>Objective </vt:lpstr>
      <vt:lpstr>Who prefers energy drink more? (male/female/non-binary?)</vt:lpstr>
      <vt:lpstr>PowerPoint Presentation</vt:lpstr>
      <vt:lpstr> Which type of marketing reaches the most Youth (15-30)?</vt:lpstr>
      <vt:lpstr>What are the preferred ingredients of energy drinks among respondents?</vt:lpstr>
      <vt:lpstr>What packaging preferences do respondents have for energy drinks?</vt:lpstr>
      <vt:lpstr>Who are the current market leaders?</vt:lpstr>
      <vt:lpstr>What are the primary reasons consumers prefer those brands over ours?</vt:lpstr>
      <vt:lpstr>Which marketing channel can be used to reach more customers?</vt:lpstr>
      <vt:lpstr> How effective are different marketing strategies and channels in reaching our customers?</vt:lpstr>
      <vt:lpstr> What do people think about our brand? (overall rating)</vt:lpstr>
      <vt:lpstr> Which cities do we need to focus more on?</vt:lpstr>
      <vt:lpstr> Where do respondents prefer to purchase energy drinks?</vt:lpstr>
      <vt:lpstr> What are the typical consumption situations for energy drinks among respondents?</vt:lpstr>
      <vt:lpstr> Which area of business should we focus more on our product development? (Branding/taste/availability)</vt:lpstr>
      <vt:lpstr>Recommendations </vt:lpstr>
      <vt:lpstr>Recommendations </vt:lpstr>
      <vt:lpstr>Recommendations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Codex Customer Analysis</dc:title>
  <dc:creator>AJAY SHETYE</dc:creator>
  <cp:lastModifiedBy>AJAY SHETYE</cp:lastModifiedBy>
  <cp:revision>2</cp:revision>
  <dcterms:created xsi:type="dcterms:W3CDTF">2023-11-11T06:44:58Z</dcterms:created>
  <dcterms:modified xsi:type="dcterms:W3CDTF">2023-11-14T06:12:52Z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2023-11-13T17:15:54Z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9c9c9117-14dd-4661-b3bf-4f840c5956ee</vt:lpwstr>
  </property>
  <property fmtid="{D5CDD505-2E9C-101B-9397-08002B2CF9AE}" pid="7" name="MSIP_Label_defa4170-0d19-0005-0004-bc88714345d2_ActionId">
    <vt:lpwstr>b6792e93-327f-44b0-828b-56892f4c27b6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0x010100D12A6FBDE741404BA9E4ADA7BF378819</vt:lpwstr>
  </property>
</Properties>
</file>