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9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8F5900-A15A-4B3A-B123-4E394D54D3F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B4E0A6A9-2E83-4187-A86D-007C02AC379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Doel: Versterken positie in obstacle run-markt</a:t>
          </a:r>
        </a:p>
      </dgm:t>
    </dgm:pt>
    <dgm:pt modelId="{97BEDB72-4797-483D-8476-69FA10D15304}" type="parTrans" cxnId="{D108B0D2-BC58-415E-8BC4-690E83C146FB}">
      <dgm:prSet/>
      <dgm:spPr/>
      <dgm:t>
        <a:bodyPr/>
        <a:lstStyle/>
        <a:p>
          <a:endParaRPr lang="en-US"/>
        </a:p>
      </dgm:t>
    </dgm:pt>
    <dgm:pt modelId="{C3D88ED0-0ACC-4A11-A29A-23A8E8F61E58}" type="sibTrans" cxnId="{D108B0D2-BC58-415E-8BC4-690E83C146FB}">
      <dgm:prSet/>
      <dgm:spPr/>
      <dgm:t>
        <a:bodyPr/>
        <a:lstStyle/>
        <a:p>
          <a:endParaRPr lang="en-US"/>
        </a:p>
      </dgm:t>
    </dgm:pt>
    <dgm:pt modelId="{3FAC13FB-DC9B-4D00-9BB4-3B6FCA71175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Focus: 18-30 jaar doelgroep aantrekken</a:t>
          </a:r>
        </a:p>
      </dgm:t>
    </dgm:pt>
    <dgm:pt modelId="{6D9770B3-05D2-4A52-B9FD-0ABCE18205A6}" type="parTrans" cxnId="{F960F440-4D53-4E2E-9457-9E6038171D33}">
      <dgm:prSet/>
      <dgm:spPr/>
      <dgm:t>
        <a:bodyPr/>
        <a:lstStyle/>
        <a:p>
          <a:endParaRPr lang="en-US"/>
        </a:p>
      </dgm:t>
    </dgm:pt>
    <dgm:pt modelId="{6B183B8E-1A03-4DBE-BF4D-5CAA0F74019A}" type="sibTrans" cxnId="{F960F440-4D53-4E2E-9457-9E6038171D33}">
      <dgm:prSet/>
      <dgm:spPr/>
      <dgm:t>
        <a:bodyPr/>
        <a:lstStyle/>
        <a:p>
          <a:endParaRPr lang="en-US"/>
        </a:p>
      </dgm:t>
    </dgm:pt>
    <dgm:pt modelId="{0AE03187-4687-4314-81CF-4D056EB08BB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Trends: Outdoor &amp; duurzaamheid</a:t>
          </a:r>
        </a:p>
      </dgm:t>
    </dgm:pt>
    <dgm:pt modelId="{91F08A59-70AE-4584-B907-EE5687A40481}" type="parTrans" cxnId="{40089E0C-98ED-4A65-9160-3F134E6C4435}">
      <dgm:prSet/>
      <dgm:spPr/>
      <dgm:t>
        <a:bodyPr/>
        <a:lstStyle/>
        <a:p>
          <a:endParaRPr lang="en-US"/>
        </a:p>
      </dgm:t>
    </dgm:pt>
    <dgm:pt modelId="{08D3DFF2-BAAC-4402-9E12-F23D1A4E26B0}" type="sibTrans" cxnId="{40089E0C-98ED-4A65-9160-3F134E6C4435}">
      <dgm:prSet/>
      <dgm:spPr/>
      <dgm:t>
        <a:bodyPr/>
        <a:lstStyle/>
        <a:p>
          <a:endParaRPr lang="en-US"/>
        </a:p>
      </dgm:t>
    </dgm:pt>
    <dgm:pt modelId="{D7FD4484-542F-4122-A9DC-013709722178}" type="pres">
      <dgm:prSet presAssocID="{228F5900-A15A-4B3A-B123-4E394D54D3F8}" presName="root" presStyleCnt="0">
        <dgm:presLayoutVars>
          <dgm:dir/>
          <dgm:resizeHandles val="exact"/>
        </dgm:presLayoutVars>
      </dgm:prSet>
      <dgm:spPr/>
    </dgm:pt>
    <dgm:pt modelId="{77E64AE6-C9CC-4FF9-9A4B-2CF0BD27833F}" type="pres">
      <dgm:prSet presAssocID="{B4E0A6A9-2E83-4187-A86D-007C02AC3797}" presName="compNode" presStyleCnt="0"/>
      <dgm:spPr/>
    </dgm:pt>
    <dgm:pt modelId="{8F510672-9D8C-4741-A977-CB82C05AE1B7}" type="pres">
      <dgm:prSet presAssocID="{B4E0A6A9-2E83-4187-A86D-007C02AC3797}" presName="iconBgRect" presStyleLbl="bgShp" presStyleIdx="0" presStyleCnt="3"/>
      <dgm:spPr/>
    </dgm:pt>
    <dgm:pt modelId="{E10674E7-3930-4B5D-BF6C-0DF788D4CF68}" type="pres">
      <dgm:prSet presAssocID="{B4E0A6A9-2E83-4187-A86D-007C02AC379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os"/>
        </a:ext>
      </dgm:extLst>
    </dgm:pt>
    <dgm:pt modelId="{E74A49A0-ECE7-46B2-887C-572FB4106A8D}" type="pres">
      <dgm:prSet presAssocID="{B4E0A6A9-2E83-4187-A86D-007C02AC3797}" presName="spaceRect" presStyleCnt="0"/>
      <dgm:spPr/>
    </dgm:pt>
    <dgm:pt modelId="{2B5FF476-BE65-4C6B-8FD7-A188542C2A41}" type="pres">
      <dgm:prSet presAssocID="{B4E0A6A9-2E83-4187-A86D-007C02AC3797}" presName="textRect" presStyleLbl="revTx" presStyleIdx="0" presStyleCnt="3">
        <dgm:presLayoutVars>
          <dgm:chMax val="1"/>
          <dgm:chPref val="1"/>
        </dgm:presLayoutVars>
      </dgm:prSet>
      <dgm:spPr/>
    </dgm:pt>
    <dgm:pt modelId="{0DD0CE5C-4DE7-4027-8AFD-C4C9A9E1DE0D}" type="pres">
      <dgm:prSet presAssocID="{C3D88ED0-0ACC-4A11-A29A-23A8E8F61E58}" presName="sibTrans" presStyleCnt="0"/>
      <dgm:spPr/>
    </dgm:pt>
    <dgm:pt modelId="{356C8CE2-F335-433D-9051-EE30616F1F0C}" type="pres">
      <dgm:prSet presAssocID="{3FAC13FB-DC9B-4D00-9BB4-3B6FCA71175C}" presName="compNode" presStyleCnt="0"/>
      <dgm:spPr/>
    </dgm:pt>
    <dgm:pt modelId="{5DDCE26B-CE6A-45DD-8FD9-C7E62AA79E78}" type="pres">
      <dgm:prSet presAssocID="{3FAC13FB-DC9B-4D00-9BB4-3B6FCA71175C}" presName="iconBgRect" presStyleLbl="bgShp" presStyleIdx="1" presStyleCnt="3"/>
      <dgm:spPr/>
    </dgm:pt>
    <dgm:pt modelId="{38B33EA8-541E-47DD-BCE4-1394706BAB40}" type="pres">
      <dgm:prSet presAssocID="{3FAC13FB-DC9B-4D00-9BB4-3B6FCA71175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bruikers"/>
        </a:ext>
      </dgm:extLst>
    </dgm:pt>
    <dgm:pt modelId="{F353D7C1-5074-4101-AAC1-79EF92C87C2C}" type="pres">
      <dgm:prSet presAssocID="{3FAC13FB-DC9B-4D00-9BB4-3B6FCA71175C}" presName="spaceRect" presStyleCnt="0"/>
      <dgm:spPr/>
    </dgm:pt>
    <dgm:pt modelId="{82B52BFF-E17A-4CD1-BD3F-599CBE43E3FA}" type="pres">
      <dgm:prSet presAssocID="{3FAC13FB-DC9B-4D00-9BB4-3B6FCA71175C}" presName="textRect" presStyleLbl="revTx" presStyleIdx="1" presStyleCnt="3">
        <dgm:presLayoutVars>
          <dgm:chMax val="1"/>
          <dgm:chPref val="1"/>
        </dgm:presLayoutVars>
      </dgm:prSet>
      <dgm:spPr/>
    </dgm:pt>
    <dgm:pt modelId="{A3FF0497-B995-4C15-B112-A7E72B65FD3F}" type="pres">
      <dgm:prSet presAssocID="{6B183B8E-1A03-4DBE-BF4D-5CAA0F74019A}" presName="sibTrans" presStyleCnt="0"/>
      <dgm:spPr/>
    </dgm:pt>
    <dgm:pt modelId="{7885DDFF-A5C1-4D35-B6BB-B91B60674316}" type="pres">
      <dgm:prSet presAssocID="{0AE03187-4687-4314-81CF-4D056EB08BB3}" presName="compNode" presStyleCnt="0"/>
      <dgm:spPr/>
    </dgm:pt>
    <dgm:pt modelId="{145C4169-2F29-4A49-BC44-73EDBF862AD6}" type="pres">
      <dgm:prSet presAssocID="{0AE03187-4687-4314-81CF-4D056EB08BB3}" presName="iconBgRect" presStyleLbl="bgShp" presStyleIdx="2" presStyleCnt="3"/>
      <dgm:spPr/>
    </dgm:pt>
    <dgm:pt modelId="{21A2AE7E-7F0C-40DE-B2B5-154789FCBFCD}" type="pres">
      <dgm:prSet presAssocID="{0AE03187-4687-4314-81CF-4D056EB08BB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03702A90-F9EA-47F6-9669-DFAC2C75E849}" type="pres">
      <dgm:prSet presAssocID="{0AE03187-4687-4314-81CF-4D056EB08BB3}" presName="spaceRect" presStyleCnt="0"/>
      <dgm:spPr/>
    </dgm:pt>
    <dgm:pt modelId="{2971B928-CF72-4064-98CA-FC14B428B9A5}" type="pres">
      <dgm:prSet presAssocID="{0AE03187-4687-4314-81CF-4D056EB08BB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3F34905-F47F-44DF-9A2A-8BCBD678B3B4}" type="presOf" srcId="{228F5900-A15A-4B3A-B123-4E394D54D3F8}" destId="{D7FD4484-542F-4122-A9DC-013709722178}" srcOrd="0" destOrd="0" presId="urn:microsoft.com/office/officeart/2018/5/layout/IconCircleLabelList"/>
    <dgm:cxn modelId="{40089E0C-98ED-4A65-9160-3F134E6C4435}" srcId="{228F5900-A15A-4B3A-B123-4E394D54D3F8}" destId="{0AE03187-4687-4314-81CF-4D056EB08BB3}" srcOrd="2" destOrd="0" parTransId="{91F08A59-70AE-4584-B907-EE5687A40481}" sibTransId="{08D3DFF2-BAAC-4402-9E12-F23D1A4E26B0}"/>
    <dgm:cxn modelId="{B7253724-FA71-4629-8DC2-42E1330C1E2E}" type="presOf" srcId="{3FAC13FB-DC9B-4D00-9BB4-3B6FCA71175C}" destId="{82B52BFF-E17A-4CD1-BD3F-599CBE43E3FA}" srcOrd="0" destOrd="0" presId="urn:microsoft.com/office/officeart/2018/5/layout/IconCircleLabelList"/>
    <dgm:cxn modelId="{F960F440-4D53-4E2E-9457-9E6038171D33}" srcId="{228F5900-A15A-4B3A-B123-4E394D54D3F8}" destId="{3FAC13FB-DC9B-4D00-9BB4-3B6FCA71175C}" srcOrd="1" destOrd="0" parTransId="{6D9770B3-05D2-4A52-B9FD-0ABCE18205A6}" sibTransId="{6B183B8E-1A03-4DBE-BF4D-5CAA0F74019A}"/>
    <dgm:cxn modelId="{CD395091-625A-4650-959A-4CA6A7715584}" type="presOf" srcId="{0AE03187-4687-4314-81CF-4D056EB08BB3}" destId="{2971B928-CF72-4064-98CA-FC14B428B9A5}" srcOrd="0" destOrd="0" presId="urn:microsoft.com/office/officeart/2018/5/layout/IconCircleLabelList"/>
    <dgm:cxn modelId="{D108B0D2-BC58-415E-8BC4-690E83C146FB}" srcId="{228F5900-A15A-4B3A-B123-4E394D54D3F8}" destId="{B4E0A6A9-2E83-4187-A86D-007C02AC3797}" srcOrd="0" destOrd="0" parTransId="{97BEDB72-4797-483D-8476-69FA10D15304}" sibTransId="{C3D88ED0-0ACC-4A11-A29A-23A8E8F61E58}"/>
    <dgm:cxn modelId="{8846B0FE-ADB3-4227-81C9-BE0B4AE80BAA}" type="presOf" srcId="{B4E0A6A9-2E83-4187-A86D-007C02AC3797}" destId="{2B5FF476-BE65-4C6B-8FD7-A188542C2A41}" srcOrd="0" destOrd="0" presId="urn:microsoft.com/office/officeart/2018/5/layout/IconCircleLabelList"/>
    <dgm:cxn modelId="{04C5A2DE-B932-40B7-BDB2-568248589AF9}" type="presParOf" srcId="{D7FD4484-542F-4122-A9DC-013709722178}" destId="{77E64AE6-C9CC-4FF9-9A4B-2CF0BD27833F}" srcOrd="0" destOrd="0" presId="urn:microsoft.com/office/officeart/2018/5/layout/IconCircleLabelList"/>
    <dgm:cxn modelId="{CFF85499-0D76-4B4F-89B6-FC1BCEE334AF}" type="presParOf" srcId="{77E64AE6-C9CC-4FF9-9A4B-2CF0BD27833F}" destId="{8F510672-9D8C-4741-A977-CB82C05AE1B7}" srcOrd="0" destOrd="0" presId="urn:microsoft.com/office/officeart/2018/5/layout/IconCircleLabelList"/>
    <dgm:cxn modelId="{CFEEDAB1-10F8-438B-ADAD-0F917FB4C2B1}" type="presParOf" srcId="{77E64AE6-C9CC-4FF9-9A4B-2CF0BD27833F}" destId="{E10674E7-3930-4B5D-BF6C-0DF788D4CF68}" srcOrd="1" destOrd="0" presId="urn:microsoft.com/office/officeart/2018/5/layout/IconCircleLabelList"/>
    <dgm:cxn modelId="{99B58708-CB0E-4F59-9191-5D72DACB74FC}" type="presParOf" srcId="{77E64AE6-C9CC-4FF9-9A4B-2CF0BD27833F}" destId="{E74A49A0-ECE7-46B2-887C-572FB4106A8D}" srcOrd="2" destOrd="0" presId="urn:microsoft.com/office/officeart/2018/5/layout/IconCircleLabelList"/>
    <dgm:cxn modelId="{D3A01732-9274-4E84-8295-A5898E724ED0}" type="presParOf" srcId="{77E64AE6-C9CC-4FF9-9A4B-2CF0BD27833F}" destId="{2B5FF476-BE65-4C6B-8FD7-A188542C2A41}" srcOrd="3" destOrd="0" presId="urn:microsoft.com/office/officeart/2018/5/layout/IconCircleLabelList"/>
    <dgm:cxn modelId="{590E512F-E920-44F7-AFC8-4D54A0250898}" type="presParOf" srcId="{D7FD4484-542F-4122-A9DC-013709722178}" destId="{0DD0CE5C-4DE7-4027-8AFD-C4C9A9E1DE0D}" srcOrd="1" destOrd="0" presId="urn:microsoft.com/office/officeart/2018/5/layout/IconCircleLabelList"/>
    <dgm:cxn modelId="{CCC32A49-6738-433C-8A09-58691722D192}" type="presParOf" srcId="{D7FD4484-542F-4122-A9DC-013709722178}" destId="{356C8CE2-F335-433D-9051-EE30616F1F0C}" srcOrd="2" destOrd="0" presId="urn:microsoft.com/office/officeart/2018/5/layout/IconCircleLabelList"/>
    <dgm:cxn modelId="{BA6E68C0-5481-4077-9F10-C2185784C140}" type="presParOf" srcId="{356C8CE2-F335-433D-9051-EE30616F1F0C}" destId="{5DDCE26B-CE6A-45DD-8FD9-C7E62AA79E78}" srcOrd="0" destOrd="0" presId="urn:microsoft.com/office/officeart/2018/5/layout/IconCircleLabelList"/>
    <dgm:cxn modelId="{B386B145-6DEF-464B-A6CB-3061BBC9BF47}" type="presParOf" srcId="{356C8CE2-F335-433D-9051-EE30616F1F0C}" destId="{38B33EA8-541E-47DD-BCE4-1394706BAB40}" srcOrd="1" destOrd="0" presId="urn:microsoft.com/office/officeart/2018/5/layout/IconCircleLabelList"/>
    <dgm:cxn modelId="{325A9914-C2D7-4632-B9A4-EC39EAF1FDD6}" type="presParOf" srcId="{356C8CE2-F335-433D-9051-EE30616F1F0C}" destId="{F353D7C1-5074-4101-AAC1-79EF92C87C2C}" srcOrd="2" destOrd="0" presId="urn:microsoft.com/office/officeart/2018/5/layout/IconCircleLabelList"/>
    <dgm:cxn modelId="{E7E07CAF-D2FF-49CA-B90E-F7242DB79582}" type="presParOf" srcId="{356C8CE2-F335-433D-9051-EE30616F1F0C}" destId="{82B52BFF-E17A-4CD1-BD3F-599CBE43E3FA}" srcOrd="3" destOrd="0" presId="urn:microsoft.com/office/officeart/2018/5/layout/IconCircleLabelList"/>
    <dgm:cxn modelId="{ACB975F1-4163-48B5-BC32-0E166C82962A}" type="presParOf" srcId="{D7FD4484-542F-4122-A9DC-013709722178}" destId="{A3FF0497-B995-4C15-B112-A7E72B65FD3F}" srcOrd="3" destOrd="0" presId="urn:microsoft.com/office/officeart/2018/5/layout/IconCircleLabelList"/>
    <dgm:cxn modelId="{A52640A3-91D5-4AB7-ABC5-55CB3551D512}" type="presParOf" srcId="{D7FD4484-542F-4122-A9DC-013709722178}" destId="{7885DDFF-A5C1-4D35-B6BB-B91B60674316}" srcOrd="4" destOrd="0" presId="urn:microsoft.com/office/officeart/2018/5/layout/IconCircleLabelList"/>
    <dgm:cxn modelId="{5F84E97E-EC29-4592-88B5-EF5D58931AF9}" type="presParOf" srcId="{7885DDFF-A5C1-4D35-B6BB-B91B60674316}" destId="{145C4169-2F29-4A49-BC44-73EDBF862AD6}" srcOrd="0" destOrd="0" presId="urn:microsoft.com/office/officeart/2018/5/layout/IconCircleLabelList"/>
    <dgm:cxn modelId="{34F50055-BB37-455B-9987-64C8E1C84DE6}" type="presParOf" srcId="{7885DDFF-A5C1-4D35-B6BB-B91B60674316}" destId="{21A2AE7E-7F0C-40DE-B2B5-154789FCBFCD}" srcOrd="1" destOrd="0" presId="urn:microsoft.com/office/officeart/2018/5/layout/IconCircleLabelList"/>
    <dgm:cxn modelId="{9C4E1F13-AA71-4307-B58F-8DCB02E3CB7D}" type="presParOf" srcId="{7885DDFF-A5C1-4D35-B6BB-B91B60674316}" destId="{03702A90-F9EA-47F6-9669-DFAC2C75E849}" srcOrd="2" destOrd="0" presId="urn:microsoft.com/office/officeart/2018/5/layout/IconCircleLabelList"/>
    <dgm:cxn modelId="{12EB55DB-6F51-42F9-80AF-34817B020282}" type="presParOf" srcId="{7885DDFF-A5C1-4D35-B6BB-B91B60674316}" destId="{2971B928-CF72-4064-98CA-FC14B428B9A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D9D961-358D-409A-AB4C-72EBB0C1B01B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914CBE3-B611-42A6-A913-5A0F33E9DB61}">
      <dgm:prSet/>
      <dgm:spPr/>
      <dgm:t>
        <a:bodyPr/>
        <a:lstStyle/>
        <a:p>
          <a:r>
            <a:rPr lang="en-US"/>
            <a:t>84,5% komt vaker dan 1 keer</a:t>
          </a:r>
        </a:p>
      </dgm:t>
    </dgm:pt>
    <dgm:pt modelId="{FCEC7ED3-870B-4424-98A2-AC5FAFA1ACE3}" type="parTrans" cxnId="{08B33257-0184-4681-8DAB-5F03D8713F74}">
      <dgm:prSet/>
      <dgm:spPr/>
      <dgm:t>
        <a:bodyPr/>
        <a:lstStyle/>
        <a:p>
          <a:endParaRPr lang="en-US"/>
        </a:p>
      </dgm:t>
    </dgm:pt>
    <dgm:pt modelId="{3D7A71EF-7A8F-40F7-B519-C3CA74D0241A}" type="sibTrans" cxnId="{08B33257-0184-4681-8DAB-5F03D8713F74}">
      <dgm:prSet/>
      <dgm:spPr/>
      <dgm:t>
        <a:bodyPr/>
        <a:lstStyle/>
        <a:p>
          <a:endParaRPr lang="en-US"/>
        </a:p>
      </dgm:t>
    </dgm:pt>
    <dgm:pt modelId="{0A95410A-1147-421A-BB7B-798F1298C4F7}">
      <dgm:prSet/>
      <dgm:spPr/>
      <dgm:t>
        <a:bodyPr/>
        <a:lstStyle/>
        <a:p>
          <a:r>
            <a:rPr lang="en-US"/>
            <a:t>Facebook = grootste bron van deelnemers</a:t>
          </a:r>
        </a:p>
      </dgm:t>
    </dgm:pt>
    <dgm:pt modelId="{FD6DBFB1-9E67-4FBC-A466-B13FE418DCA3}" type="parTrans" cxnId="{F392A8C4-F626-4C55-AD64-8350033DC46C}">
      <dgm:prSet/>
      <dgm:spPr/>
      <dgm:t>
        <a:bodyPr/>
        <a:lstStyle/>
        <a:p>
          <a:endParaRPr lang="en-US"/>
        </a:p>
      </dgm:t>
    </dgm:pt>
    <dgm:pt modelId="{96A364B4-BCF9-47F3-95C9-312FD4AE8009}" type="sibTrans" cxnId="{F392A8C4-F626-4C55-AD64-8350033DC46C}">
      <dgm:prSet/>
      <dgm:spPr/>
      <dgm:t>
        <a:bodyPr/>
        <a:lstStyle/>
        <a:p>
          <a:endParaRPr lang="en-US"/>
        </a:p>
      </dgm:t>
    </dgm:pt>
    <dgm:pt modelId="{3B6D5EAD-5B76-40AD-847D-87C64ACB6D4C}">
      <dgm:prSet/>
      <dgm:spPr/>
      <dgm:t>
        <a:bodyPr/>
        <a:lstStyle/>
        <a:p>
          <a:r>
            <a:rPr lang="en-US" dirty="0" err="1"/>
            <a:t>Slechts</a:t>
          </a:r>
          <a:r>
            <a:rPr lang="en-US" dirty="0"/>
            <a:t> 8,6% </a:t>
          </a:r>
          <a:r>
            <a:rPr lang="en-US" dirty="0" err="1"/>
            <a:t>gebruikt</a:t>
          </a:r>
          <a:r>
            <a:rPr lang="en-US" dirty="0"/>
            <a:t> lifestyle-</a:t>
          </a:r>
          <a:r>
            <a:rPr lang="en-US" dirty="0" err="1"/>
            <a:t>aanbod</a:t>
          </a:r>
          <a:endParaRPr lang="en-US" dirty="0"/>
        </a:p>
      </dgm:t>
    </dgm:pt>
    <dgm:pt modelId="{CFA1FDA1-F4A3-4C3D-A766-A95726D7893A}" type="parTrans" cxnId="{7BAA1428-2DA5-459A-BD94-298CF776748A}">
      <dgm:prSet/>
      <dgm:spPr/>
      <dgm:t>
        <a:bodyPr/>
        <a:lstStyle/>
        <a:p>
          <a:endParaRPr lang="en-US"/>
        </a:p>
      </dgm:t>
    </dgm:pt>
    <dgm:pt modelId="{20FB6FF3-9C03-4999-9897-A1B2E0E10C01}" type="sibTrans" cxnId="{7BAA1428-2DA5-459A-BD94-298CF776748A}">
      <dgm:prSet/>
      <dgm:spPr/>
      <dgm:t>
        <a:bodyPr/>
        <a:lstStyle/>
        <a:p>
          <a:endParaRPr lang="en-US"/>
        </a:p>
      </dgm:t>
    </dgm:pt>
    <dgm:pt modelId="{45906434-8B35-4DAD-8B18-A11F1C7A49A0}" type="pres">
      <dgm:prSet presAssocID="{CED9D961-358D-409A-AB4C-72EBB0C1B01B}" presName="Name0" presStyleCnt="0">
        <dgm:presLayoutVars>
          <dgm:dir/>
          <dgm:animLvl val="lvl"/>
          <dgm:resizeHandles val="exact"/>
        </dgm:presLayoutVars>
      </dgm:prSet>
      <dgm:spPr/>
    </dgm:pt>
    <dgm:pt modelId="{48BD9297-0B7B-459A-B6AE-8123D5D8B782}" type="pres">
      <dgm:prSet presAssocID="{6914CBE3-B611-42A6-A913-5A0F33E9DB61}" presName="linNode" presStyleCnt="0"/>
      <dgm:spPr/>
    </dgm:pt>
    <dgm:pt modelId="{2D30FF39-6829-4A0A-8EE2-5F203B2FFF8E}" type="pres">
      <dgm:prSet presAssocID="{6914CBE3-B611-42A6-A913-5A0F33E9DB6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A19FFDA8-608D-4B0B-9019-2B943B3D706F}" type="pres">
      <dgm:prSet presAssocID="{3D7A71EF-7A8F-40F7-B519-C3CA74D0241A}" presName="sp" presStyleCnt="0"/>
      <dgm:spPr/>
    </dgm:pt>
    <dgm:pt modelId="{E284DFFF-6AB7-4C82-A0F4-AF16A0EEFEB5}" type="pres">
      <dgm:prSet presAssocID="{0A95410A-1147-421A-BB7B-798F1298C4F7}" presName="linNode" presStyleCnt="0"/>
      <dgm:spPr/>
    </dgm:pt>
    <dgm:pt modelId="{00EB4E6B-BA97-4D66-802E-8D7A2E707630}" type="pres">
      <dgm:prSet presAssocID="{0A95410A-1147-421A-BB7B-798F1298C4F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C3D4FB9A-F78C-4EF3-B236-E50F18E87667}" type="pres">
      <dgm:prSet presAssocID="{96A364B4-BCF9-47F3-95C9-312FD4AE8009}" presName="sp" presStyleCnt="0"/>
      <dgm:spPr/>
    </dgm:pt>
    <dgm:pt modelId="{6DC79028-519D-4FA4-9359-828441F1255E}" type="pres">
      <dgm:prSet presAssocID="{3B6D5EAD-5B76-40AD-847D-87C64ACB6D4C}" presName="linNode" presStyleCnt="0"/>
      <dgm:spPr/>
    </dgm:pt>
    <dgm:pt modelId="{53A17E33-DC37-49B5-A7C3-B260C0440E99}" type="pres">
      <dgm:prSet presAssocID="{3B6D5EAD-5B76-40AD-847D-87C64ACB6D4C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7BAA1428-2DA5-459A-BD94-298CF776748A}" srcId="{CED9D961-358D-409A-AB4C-72EBB0C1B01B}" destId="{3B6D5EAD-5B76-40AD-847D-87C64ACB6D4C}" srcOrd="2" destOrd="0" parTransId="{CFA1FDA1-F4A3-4C3D-A766-A95726D7893A}" sibTransId="{20FB6FF3-9C03-4999-9897-A1B2E0E10C01}"/>
    <dgm:cxn modelId="{08B33257-0184-4681-8DAB-5F03D8713F74}" srcId="{CED9D961-358D-409A-AB4C-72EBB0C1B01B}" destId="{6914CBE3-B611-42A6-A913-5A0F33E9DB61}" srcOrd="0" destOrd="0" parTransId="{FCEC7ED3-870B-4424-98A2-AC5FAFA1ACE3}" sibTransId="{3D7A71EF-7A8F-40F7-B519-C3CA74D0241A}"/>
    <dgm:cxn modelId="{289E6B7A-3E32-4D04-8961-7F1F4680D193}" type="presOf" srcId="{6914CBE3-B611-42A6-A913-5A0F33E9DB61}" destId="{2D30FF39-6829-4A0A-8EE2-5F203B2FFF8E}" srcOrd="0" destOrd="0" presId="urn:microsoft.com/office/officeart/2005/8/layout/vList5"/>
    <dgm:cxn modelId="{1EEE3BB7-D93E-4746-A09E-87ADC56BAE28}" type="presOf" srcId="{3B6D5EAD-5B76-40AD-847D-87C64ACB6D4C}" destId="{53A17E33-DC37-49B5-A7C3-B260C0440E99}" srcOrd="0" destOrd="0" presId="urn:microsoft.com/office/officeart/2005/8/layout/vList5"/>
    <dgm:cxn modelId="{725B35C3-F02F-4FF0-8816-F0526D1DB48C}" type="presOf" srcId="{CED9D961-358D-409A-AB4C-72EBB0C1B01B}" destId="{45906434-8B35-4DAD-8B18-A11F1C7A49A0}" srcOrd="0" destOrd="0" presId="urn:microsoft.com/office/officeart/2005/8/layout/vList5"/>
    <dgm:cxn modelId="{F392A8C4-F626-4C55-AD64-8350033DC46C}" srcId="{CED9D961-358D-409A-AB4C-72EBB0C1B01B}" destId="{0A95410A-1147-421A-BB7B-798F1298C4F7}" srcOrd="1" destOrd="0" parTransId="{FD6DBFB1-9E67-4FBC-A466-B13FE418DCA3}" sibTransId="{96A364B4-BCF9-47F3-95C9-312FD4AE8009}"/>
    <dgm:cxn modelId="{D920D9D8-85A1-46DD-A5B2-154951EF8572}" type="presOf" srcId="{0A95410A-1147-421A-BB7B-798F1298C4F7}" destId="{00EB4E6B-BA97-4D66-802E-8D7A2E707630}" srcOrd="0" destOrd="0" presId="urn:microsoft.com/office/officeart/2005/8/layout/vList5"/>
    <dgm:cxn modelId="{BDCF010C-881D-45FA-8061-98BCAA993A3E}" type="presParOf" srcId="{45906434-8B35-4DAD-8B18-A11F1C7A49A0}" destId="{48BD9297-0B7B-459A-B6AE-8123D5D8B782}" srcOrd="0" destOrd="0" presId="urn:microsoft.com/office/officeart/2005/8/layout/vList5"/>
    <dgm:cxn modelId="{7F1FF01E-4A9C-42F8-98F2-7CE6902261DE}" type="presParOf" srcId="{48BD9297-0B7B-459A-B6AE-8123D5D8B782}" destId="{2D30FF39-6829-4A0A-8EE2-5F203B2FFF8E}" srcOrd="0" destOrd="0" presId="urn:microsoft.com/office/officeart/2005/8/layout/vList5"/>
    <dgm:cxn modelId="{50772BF7-9AF0-44C5-BE69-917374EB0055}" type="presParOf" srcId="{45906434-8B35-4DAD-8B18-A11F1C7A49A0}" destId="{A19FFDA8-608D-4B0B-9019-2B943B3D706F}" srcOrd="1" destOrd="0" presId="urn:microsoft.com/office/officeart/2005/8/layout/vList5"/>
    <dgm:cxn modelId="{351C70FE-0D78-433E-94B8-FD508FF3C373}" type="presParOf" srcId="{45906434-8B35-4DAD-8B18-A11F1C7A49A0}" destId="{E284DFFF-6AB7-4C82-A0F4-AF16A0EEFEB5}" srcOrd="2" destOrd="0" presId="urn:microsoft.com/office/officeart/2005/8/layout/vList5"/>
    <dgm:cxn modelId="{92BD8811-76DA-4D40-8132-376AAFE89CEA}" type="presParOf" srcId="{E284DFFF-6AB7-4C82-A0F4-AF16A0EEFEB5}" destId="{00EB4E6B-BA97-4D66-802E-8D7A2E707630}" srcOrd="0" destOrd="0" presId="urn:microsoft.com/office/officeart/2005/8/layout/vList5"/>
    <dgm:cxn modelId="{9F15D2B9-92EF-4C55-872A-FD2A80CB0E43}" type="presParOf" srcId="{45906434-8B35-4DAD-8B18-A11F1C7A49A0}" destId="{C3D4FB9A-F78C-4EF3-B236-E50F18E87667}" srcOrd="3" destOrd="0" presId="urn:microsoft.com/office/officeart/2005/8/layout/vList5"/>
    <dgm:cxn modelId="{20FF7B2E-7D93-496F-B104-180EFC896D4F}" type="presParOf" srcId="{45906434-8B35-4DAD-8B18-A11F1C7A49A0}" destId="{6DC79028-519D-4FA4-9359-828441F1255E}" srcOrd="4" destOrd="0" presId="urn:microsoft.com/office/officeart/2005/8/layout/vList5"/>
    <dgm:cxn modelId="{CA78DF83-25C4-4261-AA56-ADC0534B8215}" type="presParOf" srcId="{6DC79028-519D-4FA4-9359-828441F1255E}" destId="{53A17E33-DC37-49B5-A7C3-B260C0440E9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10672-9D8C-4741-A977-CB82C05AE1B7}">
      <dsp:nvSpPr>
        <dsp:cNvPr id="0" name=""/>
        <dsp:cNvSpPr/>
      </dsp:nvSpPr>
      <dsp:spPr>
        <a:xfrm>
          <a:off x="277586" y="766490"/>
          <a:ext cx="867462" cy="8674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0674E7-3930-4B5D-BF6C-0DF788D4CF68}">
      <dsp:nvSpPr>
        <dsp:cNvPr id="0" name=""/>
        <dsp:cNvSpPr/>
      </dsp:nvSpPr>
      <dsp:spPr>
        <a:xfrm>
          <a:off x="462455" y="951359"/>
          <a:ext cx="497724" cy="4977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5FF476-BE65-4C6B-8FD7-A188542C2A41}">
      <dsp:nvSpPr>
        <dsp:cNvPr id="0" name=""/>
        <dsp:cNvSpPr/>
      </dsp:nvSpPr>
      <dsp:spPr>
        <a:xfrm>
          <a:off x="283" y="1904146"/>
          <a:ext cx="1422070" cy="568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Doel: Versterken positie in obstacle run-markt</a:t>
          </a:r>
        </a:p>
      </dsp:txBody>
      <dsp:txXfrm>
        <a:off x="283" y="1904146"/>
        <a:ext cx="1422070" cy="568828"/>
      </dsp:txXfrm>
    </dsp:sp>
    <dsp:sp modelId="{5DDCE26B-CE6A-45DD-8FD9-C7E62AA79E78}">
      <dsp:nvSpPr>
        <dsp:cNvPr id="0" name=""/>
        <dsp:cNvSpPr/>
      </dsp:nvSpPr>
      <dsp:spPr>
        <a:xfrm>
          <a:off x="1948519" y="766490"/>
          <a:ext cx="867462" cy="8674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B33EA8-541E-47DD-BCE4-1394706BAB40}">
      <dsp:nvSpPr>
        <dsp:cNvPr id="0" name=""/>
        <dsp:cNvSpPr/>
      </dsp:nvSpPr>
      <dsp:spPr>
        <a:xfrm>
          <a:off x="2133388" y="951359"/>
          <a:ext cx="497724" cy="4977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52BFF-E17A-4CD1-BD3F-599CBE43E3FA}">
      <dsp:nvSpPr>
        <dsp:cNvPr id="0" name=""/>
        <dsp:cNvSpPr/>
      </dsp:nvSpPr>
      <dsp:spPr>
        <a:xfrm>
          <a:off x="1671215" y="1904146"/>
          <a:ext cx="1422070" cy="568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Focus: 18-30 jaar doelgroep aantrekken</a:t>
          </a:r>
        </a:p>
      </dsp:txBody>
      <dsp:txXfrm>
        <a:off x="1671215" y="1904146"/>
        <a:ext cx="1422070" cy="568828"/>
      </dsp:txXfrm>
    </dsp:sp>
    <dsp:sp modelId="{145C4169-2F29-4A49-BC44-73EDBF862AD6}">
      <dsp:nvSpPr>
        <dsp:cNvPr id="0" name=""/>
        <dsp:cNvSpPr/>
      </dsp:nvSpPr>
      <dsp:spPr>
        <a:xfrm>
          <a:off x="1113053" y="2828492"/>
          <a:ext cx="867462" cy="8674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A2AE7E-7F0C-40DE-B2B5-154789FCBFCD}">
      <dsp:nvSpPr>
        <dsp:cNvPr id="0" name=""/>
        <dsp:cNvSpPr/>
      </dsp:nvSpPr>
      <dsp:spPr>
        <a:xfrm>
          <a:off x="1297922" y="3013361"/>
          <a:ext cx="497724" cy="4977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1B928-CF72-4064-98CA-FC14B428B9A5}">
      <dsp:nvSpPr>
        <dsp:cNvPr id="0" name=""/>
        <dsp:cNvSpPr/>
      </dsp:nvSpPr>
      <dsp:spPr>
        <a:xfrm>
          <a:off x="835749" y="3966148"/>
          <a:ext cx="1422070" cy="568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Trends: Outdoor &amp; duurzaamheid</a:t>
          </a:r>
        </a:p>
      </dsp:txBody>
      <dsp:txXfrm>
        <a:off x="835749" y="3966148"/>
        <a:ext cx="1422070" cy="5688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0FF39-6829-4A0A-8EE2-5F203B2FFF8E}">
      <dsp:nvSpPr>
        <dsp:cNvPr id="0" name=""/>
        <dsp:cNvSpPr/>
      </dsp:nvSpPr>
      <dsp:spPr>
        <a:xfrm>
          <a:off x="2523743" y="1936"/>
          <a:ext cx="2839212" cy="127801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84,5% komt vaker dan 1 keer</a:t>
          </a:r>
        </a:p>
      </dsp:txBody>
      <dsp:txXfrm>
        <a:off x="2586131" y="64324"/>
        <a:ext cx="2714436" cy="1153242"/>
      </dsp:txXfrm>
    </dsp:sp>
    <dsp:sp modelId="{00EB4E6B-BA97-4D66-802E-8D7A2E707630}">
      <dsp:nvSpPr>
        <dsp:cNvPr id="0" name=""/>
        <dsp:cNvSpPr/>
      </dsp:nvSpPr>
      <dsp:spPr>
        <a:xfrm>
          <a:off x="2523743" y="1343855"/>
          <a:ext cx="2839212" cy="127801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Facebook = grootste bron van deelnemers</a:t>
          </a:r>
        </a:p>
      </dsp:txBody>
      <dsp:txXfrm>
        <a:off x="2586131" y="1406243"/>
        <a:ext cx="2714436" cy="1153242"/>
      </dsp:txXfrm>
    </dsp:sp>
    <dsp:sp modelId="{53A17E33-DC37-49B5-A7C3-B260C0440E99}">
      <dsp:nvSpPr>
        <dsp:cNvPr id="0" name=""/>
        <dsp:cNvSpPr/>
      </dsp:nvSpPr>
      <dsp:spPr>
        <a:xfrm>
          <a:off x="2523743" y="2685775"/>
          <a:ext cx="2839212" cy="127801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Slechts</a:t>
          </a:r>
          <a:r>
            <a:rPr lang="en-US" sz="2500" kern="1200" dirty="0"/>
            <a:t> 8,6% </a:t>
          </a:r>
          <a:r>
            <a:rPr lang="en-US" sz="2500" kern="1200" dirty="0" err="1"/>
            <a:t>gebruikt</a:t>
          </a:r>
          <a:r>
            <a:rPr lang="en-US" sz="2500" kern="1200" dirty="0"/>
            <a:t> lifestyle-</a:t>
          </a:r>
          <a:r>
            <a:rPr lang="en-US" sz="2500" kern="1200" dirty="0" err="1"/>
            <a:t>aanbod</a:t>
          </a:r>
          <a:endParaRPr lang="en-US" sz="2500" kern="1200" dirty="0"/>
        </a:p>
      </dsp:txBody>
      <dsp:txXfrm>
        <a:off x="2586131" y="2748163"/>
        <a:ext cx="2714436" cy="11532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0322" y="583345"/>
            <a:ext cx="5370268" cy="4164820"/>
          </a:xfrm>
        </p:spPr>
        <p:txBody>
          <a:bodyPr anchor="t">
            <a:normAutofit/>
          </a:bodyPr>
          <a:lstStyle/>
          <a:p>
            <a:pPr algn="r"/>
            <a:r>
              <a:rPr lang="nl-NL">
                <a:solidFill>
                  <a:srgbClr val="FFFFFF"/>
                </a:solidFill>
              </a:rPr>
              <a:t>Managementrapport: ObstacleX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6171" y="5972174"/>
            <a:ext cx="6434024" cy="504825"/>
          </a:xfrm>
        </p:spPr>
        <p:txBody>
          <a:bodyPr>
            <a:normAutofit/>
          </a:bodyPr>
          <a:lstStyle/>
          <a:p>
            <a:pPr algn="l"/>
            <a:r>
              <a:rPr lang="nl-NL" sz="1700">
                <a:solidFill>
                  <a:srgbClr val="FFFFFF"/>
                </a:solidFill>
              </a:rPr>
              <a:t>Door Jael Clerx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5769" y="583345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74854" y="812640"/>
            <a:ext cx="68353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4114" y="1037066"/>
            <a:ext cx="95785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085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7318" y="5636680"/>
            <a:ext cx="113652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3881" y="6096759"/>
            <a:ext cx="81469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5716" y="6238029"/>
            <a:ext cx="7181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89D5D69-307E-4862-950C-1A7CC8A22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!!Rectangle">
            <a:extLst>
              <a:ext uri="{FF2B5EF4-FFF2-40B4-BE49-F238E27FC236}">
                <a16:creationId xmlns:a16="http://schemas.microsoft.com/office/drawing/2014/main" id="{2100E061-779B-4006-BC39-114A057A7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 descr="Handen die elkaars polsen vasthouden en met elkaar verweven zijn in de vorm van een cirkel">
            <a:extLst>
              <a:ext uri="{FF2B5EF4-FFF2-40B4-BE49-F238E27FC236}">
                <a16:creationId xmlns:a16="http://schemas.microsoft.com/office/drawing/2014/main" id="{EC7DE603-B64C-9945-AEE6-6E18CB5F31D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17" r="3682" b="-1"/>
          <a:stretch/>
        </p:blipFill>
        <p:spPr>
          <a:xfrm>
            <a:off x="20" y="10"/>
            <a:ext cx="9143980" cy="68579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98643"/>
            <a:ext cx="3932545" cy="5189746"/>
          </a:xfrm>
        </p:spPr>
        <p:txBody>
          <a:bodyPr anchor="t">
            <a:normAutofit/>
          </a:bodyPr>
          <a:lstStyle/>
          <a:p>
            <a:r>
              <a:rPr lang="nl-NL" sz="6500">
                <a:solidFill>
                  <a:srgbClr val="FFFFFF"/>
                </a:solidFill>
              </a:rPr>
              <a:t>Resultaten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16" y="373056"/>
            <a:ext cx="0" cy="6476066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4461" y="740316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3546" y="969611"/>
            <a:ext cx="68353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2806" y="1484755"/>
            <a:ext cx="95785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1781" y="698643"/>
            <a:ext cx="3093569" cy="5301467"/>
          </a:xfrm>
        </p:spPr>
        <p:txBody>
          <a:bodyPr anchor="b">
            <a:normAutofit/>
          </a:bodyPr>
          <a:lstStyle/>
          <a:p>
            <a:endParaRPr lang="nl-NL" sz="1700">
              <a:solidFill>
                <a:srgbClr val="FFFFFF"/>
              </a:solidFill>
            </a:endParaRPr>
          </a:p>
          <a:p>
            <a:r>
              <a:rPr lang="nl-NL" sz="1700">
                <a:solidFill>
                  <a:srgbClr val="FFFFFF"/>
                </a:solidFill>
              </a:rPr>
              <a:t>Sterke community (loyale deelnemers)</a:t>
            </a:r>
          </a:p>
          <a:p>
            <a:r>
              <a:rPr lang="nl-NL" sz="1700">
                <a:solidFill>
                  <a:srgbClr val="FFFFFF"/>
                </a:solidFill>
              </a:rPr>
              <a:t>Social media cruciaal voor groei</a:t>
            </a:r>
          </a:p>
          <a:p>
            <a:r>
              <a:rPr lang="nl-NL" sz="1700">
                <a:solidFill>
                  <a:srgbClr val="FFFFFF"/>
                </a:solidFill>
              </a:rPr>
              <a:t>Lifestyle-aanbod onderbenut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9CFCDAF-46CE-4056-866C-5EE9122FD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!!Rectangle">
            <a:extLst>
              <a:ext uri="{FF2B5EF4-FFF2-40B4-BE49-F238E27FC236}">
                <a16:creationId xmlns:a16="http://schemas.microsoft.com/office/drawing/2014/main" id="{9F587EB1-1674-4B8B-88AD-2A81FFFB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9" descr="Close-upafbeelding van applaudiserende handen">
            <a:extLst>
              <a:ext uri="{FF2B5EF4-FFF2-40B4-BE49-F238E27FC236}">
                <a16:creationId xmlns:a16="http://schemas.microsoft.com/office/drawing/2014/main" id="{6B6CAEC8-2845-BDB5-3289-7F2BC4C1113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11000" r="-1" b="-1"/>
          <a:stretch/>
        </p:blipFill>
        <p:spPr>
          <a:xfrm>
            <a:off x="20" y="10"/>
            <a:ext cx="9143980" cy="68579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81934"/>
            <a:ext cx="3943351" cy="5181523"/>
          </a:xfrm>
        </p:spPr>
        <p:txBody>
          <a:bodyPr anchor="b">
            <a:normAutofit/>
          </a:bodyPr>
          <a:lstStyle/>
          <a:p>
            <a:r>
              <a:rPr lang="nl-NL" sz="6500">
                <a:solidFill>
                  <a:srgbClr val="FFFFFF"/>
                </a:solidFill>
              </a:rPr>
              <a:t>Conclusies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16" y="373056"/>
            <a:ext cx="0" cy="6476066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2110" y="740316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1195" y="969611"/>
            <a:ext cx="68354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0455" y="1484755"/>
            <a:ext cx="95786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1781" y="698643"/>
            <a:ext cx="3093569" cy="5301467"/>
          </a:xfrm>
        </p:spPr>
        <p:txBody>
          <a:bodyPr anchor="b">
            <a:normAutofit/>
          </a:bodyPr>
          <a:lstStyle/>
          <a:p>
            <a:endParaRPr lang="nl-NL" sz="1700">
              <a:solidFill>
                <a:srgbClr val="FFFFFF"/>
              </a:solidFill>
            </a:endParaRPr>
          </a:p>
          <a:p>
            <a:r>
              <a:rPr lang="nl-NL" sz="1700">
                <a:solidFill>
                  <a:srgbClr val="FFFFFF"/>
                </a:solidFill>
              </a:rPr>
              <a:t>Loyale basis maar vergrijzende doelgroep</a:t>
            </a:r>
          </a:p>
          <a:p>
            <a:r>
              <a:rPr lang="nl-NL" sz="1700">
                <a:solidFill>
                  <a:srgbClr val="FFFFFF"/>
                </a:solidFill>
              </a:rPr>
              <a:t>Jongeren bereiken via betere campagnes</a:t>
            </a:r>
          </a:p>
          <a:p>
            <a:r>
              <a:rPr lang="nl-NL" sz="1700">
                <a:solidFill>
                  <a:srgbClr val="FFFFFF"/>
                </a:solidFill>
              </a:rPr>
              <a:t>Versterk aanbod buiten runs (lifestyle)</a:t>
            </a:r>
          </a:p>
          <a:p>
            <a:r>
              <a:rPr lang="nl-NL" sz="1700">
                <a:solidFill>
                  <a:srgbClr val="FFFFFF"/>
                </a:solidFill>
              </a:rPr>
              <a:t>Duurzaamheid inzetten als USP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CFCDAF-46CE-4056-866C-5EE9122FD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9F587EB1-1674-4B8B-88AD-2A81FFFB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B9A48A-8B1E-2D71-FA88-AE31FF4AF6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r="10999" b="-1"/>
          <a:stretch/>
        </p:blipFill>
        <p:spPr>
          <a:xfrm>
            <a:off x="20" y="10"/>
            <a:ext cx="9143980" cy="68579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81934"/>
            <a:ext cx="3943351" cy="5181523"/>
          </a:xfrm>
        </p:spPr>
        <p:txBody>
          <a:bodyPr anchor="b">
            <a:normAutofit/>
          </a:bodyPr>
          <a:lstStyle/>
          <a:p>
            <a:r>
              <a:rPr lang="nl-NL" sz="7000">
                <a:solidFill>
                  <a:srgbClr val="FFFFFF"/>
                </a:solidFill>
              </a:rPr>
              <a:t>Advies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16" y="373056"/>
            <a:ext cx="0" cy="6476066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2110" y="740316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1195" y="969611"/>
            <a:ext cx="68354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0455" y="1484755"/>
            <a:ext cx="95786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1781" y="698643"/>
            <a:ext cx="3093569" cy="5301467"/>
          </a:xfrm>
        </p:spPr>
        <p:txBody>
          <a:bodyPr anchor="b">
            <a:normAutofit/>
          </a:bodyPr>
          <a:lstStyle/>
          <a:p>
            <a:endParaRPr lang="nl-NL" sz="1700">
              <a:solidFill>
                <a:srgbClr val="FFFFFF"/>
              </a:solidFill>
            </a:endParaRPr>
          </a:p>
          <a:p>
            <a:r>
              <a:rPr lang="nl-NL" sz="1700">
                <a:solidFill>
                  <a:srgbClr val="FFFFFF"/>
                </a:solidFill>
              </a:rPr>
              <a:t>Campagnes met influencers &amp; gamification</a:t>
            </a:r>
          </a:p>
          <a:p>
            <a:r>
              <a:rPr lang="nl-NL" sz="1700">
                <a:solidFill>
                  <a:srgbClr val="FFFFFF"/>
                </a:solidFill>
              </a:rPr>
              <a:t>Nieuwe lifestyle-samenwerkingen</a:t>
            </a:r>
          </a:p>
          <a:p>
            <a:r>
              <a:rPr lang="nl-NL" sz="1700">
                <a:solidFill>
                  <a:srgbClr val="FFFFFF"/>
                </a:solidFill>
              </a:rPr>
              <a:t>Duurzaamheidslabels &amp; groene branding</a:t>
            </a:r>
          </a:p>
          <a:p>
            <a:r>
              <a:rPr lang="nl-NL" sz="1700">
                <a:solidFill>
                  <a:srgbClr val="FFFFFF"/>
                </a:solidFill>
              </a:rPr>
              <a:t>20% meer engagement op social media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89D5D69-307E-4862-950C-1A7CC8A22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!!Rectangle">
            <a:extLst>
              <a:ext uri="{FF2B5EF4-FFF2-40B4-BE49-F238E27FC236}">
                <a16:creationId xmlns:a16="http://schemas.microsoft.com/office/drawing/2014/main" id="{2100E061-779B-4006-BC39-114A057A7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98643"/>
            <a:ext cx="3932545" cy="5189746"/>
          </a:xfrm>
        </p:spPr>
        <p:txBody>
          <a:bodyPr anchor="t">
            <a:normAutofit/>
          </a:bodyPr>
          <a:lstStyle/>
          <a:p>
            <a:r>
              <a:rPr lang="nl-NL" sz="7000">
                <a:solidFill>
                  <a:srgbClr val="FFFFFF"/>
                </a:solidFill>
              </a:rPr>
              <a:t>Inleiding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16" y="373056"/>
            <a:ext cx="0" cy="6476066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4461" y="740316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3546" y="969611"/>
            <a:ext cx="68353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2806" y="1484755"/>
            <a:ext cx="95785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F94D06-1F83-2F2B-CC55-552B69C98C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0653571"/>
              </p:ext>
            </p:extLst>
          </p:nvPr>
        </p:nvGraphicFramePr>
        <p:xfrm>
          <a:off x="5421781" y="698643"/>
          <a:ext cx="3093569" cy="5301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9CFCDAF-46CE-4056-866C-5EE9122FD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!!Rectangle">
            <a:extLst>
              <a:ext uri="{FF2B5EF4-FFF2-40B4-BE49-F238E27FC236}">
                <a16:creationId xmlns:a16="http://schemas.microsoft.com/office/drawing/2014/main" id="{9F587EB1-1674-4B8B-88AD-2A81FFFB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Vergrootglas dat afnemende prestaties laat zien">
            <a:extLst>
              <a:ext uri="{FF2B5EF4-FFF2-40B4-BE49-F238E27FC236}">
                <a16:creationId xmlns:a16="http://schemas.microsoft.com/office/drawing/2014/main" id="{17FFA303-45E5-BA91-0AA9-ACD7891AD4A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r="10999" b="-1"/>
          <a:stretch/>
        </p:blipFill>
        <p:spPr>
          <a:xfrm>
            <a:off x="20" y="10"/>
            <a:ext cx="9143980" cy="68579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81934"/>
            <a:ext cx="3943351" cy="5181523"/>
          </a:xfrm>
        </p:spPr>
        <p:txBody>
          <a:bodyPr anchor="b">
            <a:normAutofit/>
          </a:bodyPr>
          <a:lstStyle/>
          <a:p>
            <a:r>
              <a:rPr lang="nl-NL" sz="7000">
                <a:solidFill>
                  <a:srgbClr val="FFFFFF"/>
                </a:solidFill>
              </a:rPr>
              <a:t>Werkwijze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16" y="373056"/>
            <a:ext cx="0" cy="6476066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2110" y="740316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1195" y="969611"/>
            <a:ext cx="68354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0455" y="1484755"/>
            <a:ext cx="95786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1781" y="698643"/>
            <a:ext cx="3093569" cy="5301467"/>
          </a:xfrm>
        </p:spPr>
        <p:txBody>
          <a:bodyPr anchor="b">
            <a:normAutofit/>
          </a:bodyPr>
          <a:lstStyle/>
          <a:p>
            <a:endParaRPr lang="nl-NL" sz="1700">
              <a:solidFill>
                <a:srgbClr val="FFFFFF"/>
              </a:solidFill>
            </a:endParaRPr>
          </a:p>
          <a:p>
            <a:r>
              <a:rPr lang="nl-NL" sz="1700">
                <a:solidFill>
                  <a:srgbClr val="FFFFFF"/>
                </a:solidFill>
              </a:rPr>
              <a:t>Micro-analyse: interne data &amp; social</a:t>
            </a:r>
          </a:p>
          <a:p>
            <a:r>
              <a:rPr lang="nl-NL" sz="1700">
                <a:solidFill>
                  <a:srgbClr val="FFFFFF"/>
                </a:solidFill>
              </a:rPr>
              <a:t>Meso-analyse: concurrentie &amp; trends</a:t>
            </a:r>
          </a:p>
          <a:p>
            <a:r>
              <a:rPr lang="nl-NL" sz="1700">
                <a:solidFill>
                  <a:srgbClr val="FFFFFF"/>
                </a:solidFill>
              </a:rPr>
              <a:t>Macro-analyse: DESTEP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9CFCDAF-46CE-4056-866C-5EE9122FD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!!Rectangle">
            <a:extLst>
              <a:ext uri="{FF2B5EF4-FFF2-40B4-BE49-F238E27FC236}">
                <a16:creationId xmlns:a16="http://schemas.microsoft.com/office/drawing/2014/main" id="{9F587EB1-1674-4B8B-88AD-2A81FFFB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Rood speelgoedpoppetje die voor twee rijen met witte figuurtjes staat">
            <a:extLst>
              <a:ext uri="{FF2B5EF4-FFF2-40B4-BE49-F238E27FC236}">
                <a16:creationId xmlns:a16="http://schemas.microsoft.com/office/drawing/2014/main" id="{CAF45C0F-4F70-E1B4-0FB4-3A3A62C7AF7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8120" r="4214"/>
          <a:stretch/>
        </p:blipFill>
        <p:spPr>
          <a:xfrm>
            <a:off x="20" y="10"/>
            <a:ext cx="9143980" cy="68579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81934"/>
            <a:ext cx="3943351" cy="5181523"/>
          </a:xfrm>
        </p:spPr>
        <p:txBody>
          <a:bodyPr anchor="b">
            <a:normAutofit/>
          </a:bodyPr>
          <a:lstStyle/>
          <a:p>
            <a:r>
              <a:rPr lang="nl-NL" sz="7000">
                <a:solidFill>
                  <a:srgbClr val="FFFFFF"/>
                </a:solidFill>
              </a:rPr>
              <a:t>SWOT-analyse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16" y="373056"/>
            <a:ext cx="0" cy="6476066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2110" y="740316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1195" y="969611"/>
            <a:ext cx="68354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0455" y="1484755"/>
            <a:ext cx="95786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1781" y="698643"/>
            <a:ext cx="3093569" cy="5301467"/>
          </a:xfrm>
        </p:spPr>
        <p:txBody>
          <a:bodyPr anchor="b">
            <a:normAutofit/>
          </a:bodyPr>
          <a:lstStyle/>
          <a:p>
            <a:endParaRPr lang="nl-NL" sz="1700">
              <a:solidFill>
                <a:srgbClr val="FFFFFF"/>
              </a:solidFill>
            </a:endParaRPr>
          </a:p>
          <a:p>
            <a:r>
              <a:rPr lang="nl-NL" sz="1700">
                <a:solidFill>
                  <a:srgbClr val="FFFFFF"/>
                </a:solidFill>
              </a:rPr>
              <a:t>Sterktes: community, ervaring, social</a:t>
            </a:r>
          </a:p>
          <a:p>
            <a:r>
              <a:rPr lang="nl-NL" sz="1700">
                <a:solidFill>
                  <a:srgbClr val="FFFFFF"/>
                </a:solidFill>
              </a:rPr>
              <a:t>Zwaktes: doelgroep, kosten, afhankelijkheid</a:t>
            </a:r>
          </a:p>
          <a:p>
            <a:r>
              <a:rPr lang="nl-NL" sz="1700">
                <a:solidFill>
                  <a:srgbClr val="FFFFFF"/>
                </a:solidFill>
              </a:rPr>
              <a:t>Kansen: outdoor hype, jong publiek</a:t>
            </a:r>
          </a:p>
          <a:p>
            <a:r>
              <a:rPr lang="nl-NL" sz="1700">
                <a:solidFill>
                  <a:srgbClr val="FFFFFF"/>
                </a:solidFill>
              </a:rPr>
              <a:t>Bedreigingen: regels, concurrentie, economie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46" y="554152"/>
            <a:ext cx="4306641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804" y="1289765"/>
            <a:ext cx="2738325" cy="4270963"/>
          </a:xfrm>
        </p:spPr>
        <p:txBody>
          <a:bodyPr anchor="ctr">
            <a:normAutofit/>
          </a:bodyPr>
          <a:lstStyle/>
          <a:p>
            <a:r>
              <a:rPr lang="nl-NL" sz="2300">
                <a:solidFill>
                  <a:srgbClr val="FFFFFF"/>
                </a:solidFill>
              </a:rPr>
              <a:t>Confrontatiematrix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619" y="374394"/>
            <a:ext cx="128637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581" y="1084507"/>
            <a:ext cx="118159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endParaRPr lang="nl-NL" sz="17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nl-NL" sz="1700">
                <a:solidFill>
                  <a:schemeClr val="tx1">
                    <a:alpha val="80000"/>
                  </a:schemeClr>
                </a:solidFill>
              </a:rPr>
              <a:t>Groeistrategie: doelgroep &amp; marktpositie versterken</a:t>
            </a:r>
          </a:p>
          <a:p>
            <a:r>
              <a:rPr lang="nl-NL" sz="1700">
                <a:solidFill>
                  <a:schemeClr val="tx1">
                    <a:alpha val="80000"/>
                  </a:schemeClr>
                </a:solidFill>
              </a:rPr>
              <a:t>Sterktes inzetten op kansen</a:t>
            </a:r>
          </a:p>
          <a:p>
            <a:r>
              <a:rPr lang="nl-NL" sz="1700">
                <a:solidFill>
                  <a:schemeClr val="tx1">
                    <a:alpha val="80000"/>
                  </a:schemeClr>
                </a:solidFill>
              </a:rPr>
              <a:t>Risico's beperken door innovatie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7410" y="5751820"/>
            <a:ext cx="84319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0580"/>
            <a:ext cx="7372350" cy="1089529"/>
          </a:xfrm>
        </p:spPr>
        <p:txBody>
          <a:bodyPr>
            <a:normAutofit/>
          </a:bodyPr>
          <a:lstStyle/>
          <a:p>
            <a:r>
              <a:rPr lang="nl-NL" sz="3100">
                <a:solidFill>
                  <a:srgbClr val="FFFFFF"/>
                </a:solidFill>
              </a:rPr>
              <a:t>KPI’s</a:t>
            </a:r>
          </a:p>
        </p:txBody>
      </p:sp>
      <p:sp>
        <p:nvSpPr>
          <p:cNvPr id="36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7911" y="591829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46996" y="821124"/>
            <a:ext cx="68354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6256" y="1336268"/>
            <a:ext cx="95786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7568B3-32FA-1FB6-33C8-F1F2F555CC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087913"/>
              </p:ext>
            </p:extLst>
          </p:nvPr>
        </p:nvGraphicFramePr>
        <p:xfrm>
          <a:off x="628650" y="2211233"/>
          <a:ext cx="7886700" cy="396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BF4DF2C-F028-4921-9C23-41303F650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598246"/>
            <a:ext cx="3309314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Deelnamefrequentie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85491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deelnames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193" y="1834073"/>
            <a:ext cx="4248100" cy="424810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892B7B61-D701-474B-AE8F-EA238B550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34057" y="1267063"/>
            <a:ext cx="276361" cy="519967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28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575A102-D95D-4D6E-8F1B-49EED0AE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869" y="1377146"/>
            <a:ext cx="3057345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Social Media Aanmeldingen</a:t>
            </a:r>
          </a:p>
        </p:txBody>
      </p:sp>
      <p:pic>
        <p:nvPicPr>
          <p:cNvPr id="3" name="Picture 2" descr="social_media_bar.png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92770" y="2823729"/>
            <a:ext cx="4646225" cy="2903889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CF0FFF1F-79B6-4A13-A464-070CD6F89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06625" y="814999"/>
            <a:ext cx="349093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27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1991" y="6274341"/>
            <a:ext cx="851535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0">
            <a:extLst>
              <a:ext uri="{FF2B5EF4-FFF2-40B4-BE49-F238E27FC236}">
                <a16:creationId xmlns:a16="http://schemas.microsoft.com/office/drawing/2014/main" id="{5BF4DF2C-F028-4921-9C23-41303F650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598246"/>
            <a:ext cx="3309314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6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Gebruik Lifestyle-aanbod</a:t>
            </a:r>
          </a:p>
        </p:txBody>
      </p:sp>
      <p:cxnSp>
        <p:nvCxnSpPr>
          <p:cNvPr id="35" name="Straight Connector 2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85491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ifestyle_use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193" y="1834073"/>
            <a:ext cx="4248100" cy="4248100"/>
          </a:xfrm>
          <a:prstGeom prst="rect">
            <a:avLst/>
          </a:prstGeom>
        </p:spPr>
      </p:pic>
      <p:grpSp>
        <p:nvGrpSpPr>
          <p:cNvPr id="36" name="Group 26">
            <a:extLst>
              <a:ext uri="{FF2B5EF4-FFF2-40B4-BE49-F238E27FC236}">
                <a16:creationId xmlns:a16="http://schemas.microsoft.com/office/drawing/2014/main" id="{892B7B61-D701-474B-AE8F-EA238B550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34057" y="1267063"/>
            <a:ext cx="276361" cy="519967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28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7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164</Words>
  <Application>Microsoft Office PowerPoint</Application>
  <PresentationFormat>Diavoorstelling (4:3)</PresentationFormat>
  <Paragraphs>46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Managementrapport: ObstacleX</vt:lpstr>
      <vt:lpstr>Inleiding</vt:lpstr>
      <vt:lpstr>Werkwijze</vt:lpstr>
      <vt:lpstr>SWOT-analyse</vt:lpstr>
      <vt:lpstr>Confrontatiematrix</vt:lpstr>
      <vt:lpstr>KPI’s</vt:lpstr>
      <vt:lpstr>Deelnamefrequentie</vt:lpstr>
      <vt:lpstr>Social Media Aanmeldingen</vt:lpstr>
      <vt:lpstr>Gebruik Lifestyle-aanbod</vt:lpstr>
      <vt:lpstr>Resultaten</vt:lpstr>
      <vt:lpstr>Conclusies</vt:lpstr>
      <vt:lpstr>Advies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Jael.Clerx</cp:lastModifiedBy>
  <cp:revision>2</cp:revision>
  <dcterms:created xsi:type="dcterms:W3CDTF">2013-01-27T09:14:16Z</dcterms:created>
  <dcterms:modified xsi:type="dcterms:W3CDTF">2025-04-17T11:45:09Z</dcterms:modified>
  <cp:category/>
</cp:coreProperties>
</file>