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258" r:id="rId6"/>
    <p:sldId id="259" r:id="rId7"/>
    <p:sldId id="266" r:id="rId8"/>
    <p:sldId id="260" r:id="rId9"/>
    <p:sldId id="261" r:id="rId10"/>
    <p:sldId id="263" r:id="rId11"/>
    <p:sldId id="264" r:id="rId12"/>
    <p:sldId id="265" r:id="rId13"/>
    <p:sldId id="26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 Sui" initials="JS" lastIdx="1" clrIdx="0">
    <p:extLst>
      <p:ext uri="{19B8F6BF-5375-455C-9EA6-DF929625EA0E}">
        <p15:presenceInfo xmlns:p15="http://schemas.microsoft.com/office/powerpoint/2012/main" userId="Jack Su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B4C4"/>
    <a:srgbClr val="181D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D416B4-21EC-467A-A57C-672570FB1887}" v="2" dt="2021-03-18T20:46:52.034"/>
    <p1510:client id="{59146199-E164-4A3F-B140-AF4F481C9AF4}" v="380" dt="2021-03-18T22:15:39.598"/>
    <p1510:client id="{9A6F66ED-76FC-4728-A008-0B4ED152779D}" v="4141" dt="2021-03-18T22:43:57.231"/>
    <p1510:client id="{BCF9BEC2-224A-481A-9554-592E0643A9E1}" v="1104" dt="2021-03-18T22:15:59.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4" autoAdjust="0"/>
    <p:restoredTop sz="81090" autoAdjust="0"/>
  </p:normalViewPr>
  <p:slideViewPr>
    <p:cSldViewPr snapToGrid="0">
      <p:cViewPr varScale="1">
        <p:scale>
          <a:sx n="136" d="100"/>
          <a:sy n="136" d="100"/>
        </p:scale>
        <p:origin x="16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5CCCD0-57F6-4BB8-83A4-E39E4047909D}" type="datetimeFigureOut">
              <a:rPr lang="zh-CN" altLang="en-US" smtClean="0"/>
              <a:t>2021/3/18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04AFB-320F-4CD4-9BB1-9BF2745FABE1}" type="slidenum">
              <a:rPr lang="zh-CN" altLang="en-US" smtClean="0"/>
              <a:t>‹#›</a:t>
            </a:fld>
            <a:endParaRPr lang="zh-CN" altLang="en-US"/>
          </a:p>
        </p:txBody>
      </p:sp>
    </p:spTree>
    <p:extLst>
      <p:ext uri="{BB962C8B-B14F-4D97-AF65-F5344CB8AC3E}">
        <p14:creationId xmlns:p14="http://schemas.microsoft.com/office/powerpoint/2010/main" val="103371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Cover page */</a:t>
            </a:r>
          </a:p>
          <a:p>
            <a:endParaRPr lang="en-US" altLang="zh-CN" dirty="0"/>
          </a:p>
          <a:p>
            <a:r>
              <a:rPr lang="en-US" altLang="zh-CN" dirty="0"/>
              <a:t>Hey there! This is Jack.</a:t>
            </a:r>
          </a:p>
          <a:p>
            <a:r>
              <a:rPr lang="en-US" altLang="zh-CN" dirty="0"/>
              <a:t>Together we will walk you through our data analysis project on Steam, explain what we did, share our results, and talk about future plans.</a:t>
            </a:r>
          </a:p>
          <a:p>
            <a:r>
              <a:rPr lang="en-US" altLang="zh-CN" dirty="0"/>
              <a:t>Let’s get started!</a:t>
            </a:r>
            <a:endParaRPr lang="zh-CN" altLang="en-US" dirty="0"/>
          </a:p>
        </p:txBody>
      </p:sp>
      <p:sp>
        <p:nvSpPr>
          <p:cNvPr id="4" name="灯片编号占位符 3"/>
          <p:cNvSpPr>
            <a:spLocks noGrp="1"/>
          </p:cNvSpPr>
          <p:nvPr>
            <p:ph type="sldNum" sz="quarter" idx="5"/>
          </p:nvPr>
        </p:nvSpPr>
        <p:spPr/>
        <p:txBody>
          <a:bodyPr/>
          <a:lstStyle/>
          <a:p>
            <a:fld id="{9BA04AFB-320F-4CD4-9BB1-9BF2745FABE1}" type="slidenum">
              <a:rPr lang="zh-CN" altLang="en-US" smtClean="0"/>
              <a:t>1</a:t>
            </a:fld>
            <a:endParaRPr lang="zh-CN" altLang="en-US"/>
          </a:p>
        </p:txBody>
      </p:sp>
    </p:spTree>
    <p:extLst>
      <p:ext uri="{BB962C8B-B14F-4D97-AF65-F5344CB8AC3E}">
        <p14:creationId xmlns:p14="http://schemas.microsoft.com/office/powerpoint/2010/main" val="1736406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ea typeface="等线"/>
              </a:rPr>
              <a:t>/* Future work. What might you do if you wanted to continue on with this project. */</a:t>
            </a:r>
          </a:p>
          <a:p>
            <a:r>
              <a:rPr lang="en-US" altLang="zh-CN">
                <a:ea typeface="等线"/>
              </a:rPr>
              <a:t>For future exploration we could try to improve on the ML model by selecting a different set of features, or try to train it on even more data.</a:t>
            </a:r>
          </a:p>
          <a:p>
            <a:r>
              <a:rPr lang="en-US" altLang="zh-CN">
                <a:ea typeface="等线"/>
              </a:rPr>
              <a:t>We could also try to eliminate outliers from the data. As we saw with the playtime graph some of the games have massively more playtime than others,</a:t>
            </a:r>
          </a:p>
          <a:p>
            <a:r>
              <a:rPr lang="en-US" altLang="zh-CN">
                <a:ea typeface="等线"/>
              </a:rPr>
              <a:t>Even thousands of times the hours played.</a:t>
            </a:r>
          </a:p>
          <a:p>
            <a:r>
              <a:rPr lang="en-US" altLang="zh-CN">
                <a:ea typeface="等线"/>
              </a:rPr>
              <a:t>The dataset we used is also not the most recent, being made in 2016, so there probably have been changes in the steam market we could look at since then.</a:t>
            </a:r>
          </a:p>
          <a:p>
            <a:endParaRPr lang="en-US" altLang="zh-CN">
              <a:ea typeface="等线"/>
            </a:endParaRPr>
          </a:p>
          <a:p>
            <a:r>
              <a:rPr lang="en-US" altLang="zh-CN">
                <a:ea typeface="等线"/>
              </a:rPr>
              <a:t>We had a lot of fun with this project, and we hope you enjoyed our report. Thank you for listening.</a:t>
            </a:r>
          </a:p>
        </p:txBody>
      </p:sp>
      <p:sp>
        <p:nvSpPr>
          <p:cNvPr id="4" name="灯片编号占位符 3"/>
          <p:cNvSpPr>
            <a:spLocks noGrp="1"/>
          </p:cNvSpPr>
          <p:nvPr>
            <p:ph type="sldNum" sz="quarter" idx="5"/>
          </p:nvPr>
        </p:nvSpPr>
        <p:spPr/>
        <p:txBody>
          <a:bodyPr/>
          <a:lstStyle/>
          <a:p>
            <a:fld id="{9BA04AFB-320F-4CD4-9BB1-9BF2745FABE1}" type="slidenum">
              <a:rPr lang="zh-CN" altLang="en-US" smtClean="0"/>
              <a:t>10</a:t>
            </a:fld>
            <a:endParaRPr lang="zh-CN" altLang="en-US"/>
          </a:p>
        </p:txBody>
      </p:sp>
    </p:spTree>
    <p:extLst>
      <p:ext uri="{BB962C8B-B14F-4D97-AF65-F5344CB8AC3E}">
        <p14:creationId xmlns:p14="http://schemas.microsoft.com/office/powerpoint/2010/main" val="2013806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The motivation and any relevant background */</a:t>
            </a:r>
          </a:p>
          <a:p>
            <a:endParaRPr lang="en-US" altLang="zh-CN" dirty="0"/>
          </a:p>
          <a:p>
            <a:r>
              <a:rPr lang="en-US" altLang="zh-CN" dirty="0"/>
              <a:t>A month ago, we wanted to do something cool with data from # Steam, so we set out to find a Steam dataset. #</a:t>
            </a:r>
          </a:p>
          <a:p>
            <a:endParaRPr lang="en-US" altLang="zh-CN" dirty="0"/>
          </a:p>
          <a:p>
            <a:r>
              <a:rPr lang="en-US" altLang="zh-CN" dirty="0"/>
              <a:t>Some folks at Brigham Young University made this gigantic dataset that has everything we need.</a:t>
            </a:r>
          </a:p>
          <a:p>
            <a:r>
              <a:rPr lang="en-US" altLang="zh-CN" dirty="0"/>
              <a:t>At that point we had vague ideas of what we’re looking for.</a:t>
            </a:r>
          </a:p>
          <a:p>
            <a:r>
              <a:rPr lang="en-US" altLang="zh-CN" dirty="0"/>
              <a:t># We wanted to look into correlation between player behavior and game types.</a:t>
            </a:r>
          </a:p>
          <a:p>
            <a:r>
              <a:rPr lang="en-US" altLang="zh-CN" dirty="0"/>
              <a:t># We also wanted to train a model to predict player satisfaction.</a:t>
            </a:r>
            <a:endParaRPr lang="en-US" altLang="zh-CN" dirty="0">
              <a:ea typeface="等线"/>
            </a:endParaRPr>
          </a:p>
        </p:txBody>
      </p:sp>
      <p:sp>
        <p:nvSpPr>
          <p:cNvPr id="4" name="灯片编号占位符 3"/>
          <p:cNvSpPr>
            <a:spLocks noGrp="1"/>
          </p:cNvSpPr>
          <p:nvPr>
            <p:ph type="sldNum" sz="quarter" idx="5"/>
          </p:nvPr>
        </p:nvSpPr>
        <p:spPr/>
        <p:txBody>
          <a:bodyPr/>
          <a:lstStyle/>
          <a:p>
            <a:fld id="{9BA04AFB-320F-4CD4-9BB1-9BF2745FABE1}" type="slidenum">
              <a:rPr lang="zh-CN" altLang="en-US" smtClean="0"/>
              <a:t>2</a:t>
            </a:fld>
            <a:endParaRPr lang="zh-CN" altLang="en-US"/>
          </a:p>
        </p:txBody>
      </p:sp>
    </p:spTree>
    <p:extLst>
      <p:ext uri="{BB962C8B-B14F-4D97-AF65-F5344CB8AC3E}">
        <p14:creationId xmlns:p14="http://schemas.microsoft.com/office/powerpoint/2010/main" val="2728150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ea typeface="等线"/>
              </a:rPr>
              <a:t>/* Research questions */</a:t>
            </a:r>
          </a:p>
          <a:p>
            <a:endParaRPr lang="en-US" altLang="zh-CN" dirty="0"/>
          </a:p>
          <a:p>
            <a:r>
              <a:rPr lang="en-US" altLang="zh-CN">
                <a:ea typeface="等线"/>
              </a:rPr>
              <a:t>So that brings us to writing out the syllabus.</a:t>
            </a:r>
          </a:p>
          <a:p>
            <a:r>
              <a:rPr lang="en-US" altLang="zh-CN">
                <a:ea typeface="等线"/>
              </a:rPr>
              <a:t>What questions do we want to answer?</a:t>
            </a:r>
          </a:p>
          <a:p>
            <a:endParaRPr lang="en-US" altLang="zh-CN" dirty="0"/>
          </a:p>
          <a:p>
            <a:r>
              <a:rPr lang="en-US" altLang="zh-CN">
                <a:ea typeface="等线"/>
              </a:rPr>
              <a:t>The first thing come into our mind is that we can train a ML model using this </a:t>
            </a:r>
            <a:r>
              <a:rPr lang="en-US"/>
              <a:t>gigantic</a:t>
            </a:r>
            <a:r>
              <a:rPr lang="en-US" altLang="zh-CN">
                <a:ea typeface="等线"/>
              </a:rPr>
              <a:t> dataset. We decided to predict rating using given features.</a:t>
            </a:r>
          </a:p>
          <a:p>
            <a:endParaRPr lang="en-US" altLang="zh-CN">
              <a:ea typeface="等线"/>
            </a:endParaRPr>
          </a:p>
          <a:p>
            <a:r>
              <a:rPr lang="en-US" altLang="zh-CN">
                <a:ea typeface="等线"/>
              </a:rPr>
              <a:t>Upon further inspection on the database, we saw that there is a column titled "</a:t>
            </a:r>
            <a:r>
              <a:rPr lang="en-US" altLang="zh-CN" err="1">
                <a:ea typeface="等线"/>
              </a:rPr>
              <a:t>Is_multiplayer</a:t>
            </a:r>
            <a:r>
              <a:rPr lang="en-US" altLang="zh-CN">
                <a:ea typeface="等线"/>
              </a:rPr>
              <a:t>". We asked how having multiplayer content can affect things like playtime and achievement completion.</a:t>
            </a:r>
          </a:p>
          <a:p>
            <a:endParaRPr lang="en-US" altLang="zh-CN">
              <a:ea typeface="等线"/>
            </a:endParaRPr>
          </a:p>
          <a:p>
            <a:r>
              <a:rPr lang="en-US" altLang="zh-CN">
                <a:ea typeface="等线"/>
              </a:rPr>
              <a:t>Finally, we asked on the general trend of engagement with games throughout times. Does the engagement change as technology get </a:t>
            </a:r>
            <a:r>
              <a:rPr lang="en-US"/>
              <a:t>more advanced</a:t>
            </a:r>
            <a:r>
              <a:rPr lang="en-US" altLang="zh-CN">
                <a:ea typeface="等线"/>
              </a:rPr>
              <a:t>?</a:t>
            </a:r>
          </a:p>
        </p:txBody>
      </p:sp>
      <p:sp>
        <p:nvSpPr>
          <p:cNvPr id="4" name="灯片编号占位符 3"/>
          <p:cNvSpPr>
            <a:spLocks noGrp="1"/>
          </p:cNvSpPr>
          <p:nvPr>
            <p:ph type="sldNum" sz="quarter" idx="5"/>
          </p:nvPr>
        </p:nvSpPr>
        <p:spPr/>
        <p:txBody>
          <a:bodyPr/>
          <a:lstStyle/>
          <a:p>
            <a:fld id="{9BA04AFB-320F-4CD4-9BB1-9BF2745FABE1}" type="slidenum">
              <a:rPr lang="zh-CN" altLang="en-US" smtClean="0"/>
              <a:t>3</a:t>
            </a:fld>
            <a:endParaRPr lang="zh-CN" altLang="en-US"/>
          </a:p>
        </p:txBody>
      </p:sp>
    </p:spTree>
    <p:extLst>
      <p:ext uri="{BB962C8B-B14F-4D97-AF65-F5344CB8AC3E}">
        <p14:creationId xmlns:p14="http://schemas.microsoft.com/office/powerpoint/2010/main" val="320337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High-level description of your methodology, but you should not dive into the specifics of your Python code (1) – data import */</a:t>
            </a:r>
          </a:p>
          <a:p>
            <a:endParaRPr lang="en-US" altLang="zh-CN" dirty="0"/>
          </a:p>
          <a:p>
            <a:r>
              <a:rPr lang="en-US" altLang="zh-CN" dirty="0"/>
              <a:t>When we started our work, the first big problem appeared almost immediately.</a:t>
            </a:r>
          </a:p>
          <a:p>
            <a:r>
              <a:rPr lang="en-US" altLang="zh-CN" dirty="0"/>
              <a:t># This dataset is huge.</a:t>
            </a:r>
          </a:p>
          <a:p>
            <a:r>
              <a:rPr lang="en-US" altLang="zh-CN" dirty="0"/>
              <a:t>There’s no chance we will be able to feed two hundred gigabytes of data info pandas.</a:t>
            </a:r>
          </a:p>
          <a:p>
            <a:endParaRPr lang="en-US" altLang="zh-CN" dirty="0"/>
          </a:p>
          <a:p>
            <a:r>
              <a:rPr lang="en-US" altLang="zh-CN" dirty="0"/>
              <a:t>Thankfully this dataset came as a # MySQL database.</a:t>
            </a:r>
          </a:p>
          <a:p>
            <a:r>
              <a:rPr lang="en-US" altLang="zh-CN" dirty="0"/>
              <a:t>We randomly selected a few hundred games to trim down the dataset into a handful of CSV files containing some thousands of rows of data, much better for pandas and scikit to handle.</a:t>
            </a:r>
          </a:p>
        </p:txBody>
      </p:sp>
      <p:sp>
        <p:nvSpPr>
          <p:cNvPr id="4" name="灯片编号占位符 3"/>
          <p:cNvSpPr>
            <a:spLocks noGrp="1"/>
          </p:cNvSpPr>
          <p:nvPr>
            <p:ph type="sldNum" sz="quarter" idx="5"/>
          </p:nvPr>
        </p:nvSpPr>
        <p:spPr/>
        <p:txBody>
          <a:bodyPr/>
          <a:lstStyle/>
          <a:p>
            <a:fld id="{9BA04AFB-320F-4CD4-9BB1-9BF2745FABE1}" type="slidenum">
              <a:rPr lang="zh-CN" altLang="en-US" smtClean="0"/>
              <a:t>4</a:t>
            </a:fld>
            <a:endParaRPr lang="zh-CN" altLang="en-US"/>
          </a:p>
        </p:txBody>
      </p:sp>
    </p:spTree>
    <p:extLst>
      <p:ext uri="{BB962C8B-B14F-4D97-AF65-F5344CB8AC3E}">
        <p14:creationId xmlns:p14="http://schemas.microsoft.com/office/powerpoint/2010/main" val="1331042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High-level description of your methodology, but you should not dive into the specifics of your Python code (2) – data analysis */</a:t>
            </a:r>
          </a:p>
          <a:p>
            <a:endParaRPr lang="en-US" altLang="zh-CN" dirty="0"/>
          </a:p>
          <a:p>
            <a:r>
              <a:rPr lang="en-US" altLang="zh-CN" dirty="0"/>
              <a:t>To train the machine learning model, # we decided to use a </a:t>
            </a:r>
            <a:r>
              <a:rPr lang="en-US" altLang="zh-CN" dirty="0" err="1"/>
              <a:t>sklearn</a:t>
            </a:r>
            <a:r>
              <a:rPr lang="en-US" altLang="zh-CN" dirty="0"/>
              <a:t> </a:t>
            </a:r>
            <a:r>
              <a:rPr lang="en-US" altLang="zh-CN" dirty="0" err="1"/>
              <a:t>DecisionTreeRegressor</a:t>
            </a:r>
            <a:r>
              <a:rPr lang="en-US" altLang="zh-CN" dirty="0"/>
              <a:t>.</a:t>
            </a:r>
          </a:p>
          <a:p>
            <a:r>
              <a:rPr lang="en-US" altLang="zh-CN" dirty="0"/>
              <a:t>We like it because it works best on exactly the kind of data we’re feeding it: a bunch of features and a single label.</a:t>
            </a:r>
          </a:p>
          <a:p>
            <a:endParaRPr lang="en-US" altLang="zh-CN" dirty="0"/>
          </a:p>
          <a:p>
            <a:r>
              <a:rPr lang="en-US" altLang="zh-CN" dirty="0"/>
              <a:t>We also used some seaborn plot types:</a:t>
            </a:r>
          </a:p>
          <a:p>
            <a:r>
              <a:rPr lang="en-US" altLang="zh-CN" dirty="0"/>
              <a:t># strip plots to better show correlation and group distributions, and </a:t>
            </a:r>
          </a:p>
          <a:p>
            <a:r>
              <a:rPr lang="en-US" altLang="zh-CN" dirty="0"/>
              <a:t># linear regression plots and dot plots to visualize data points on the time axis.</a:t>
            </a:r>
            <a:endParaRPr lang="zh-CN" altLang="en-US" dirty="0"/>
          </a:p>
        </p:txBody>
      </p:sp>
      <p:sp>
        <p:nvSpPr>
          <p:cNvPr id="4" name="灯片编号占位符 3"/>
          <p:cNvSpPr>
            <a:spLocks noGrp="1"/>
          </p:cNvSpPr>
          <p:nvPr>
            <p:ph type="sldNum" sz="quarter" idx="5"/>
          </p:nvPr>
        </p:nvSpPr>
        <p:spPr/>
        <p:txBody>
          <a:bodyPr/>
          <a:lstStyle/>
          <a:p>
            <a:fld id="{9BA04AFB-320F-4CD4-9BB1-9BF2745FABE1}" type="slidenum">
              <a:rPr lang="zh-CN" altLang="en-US" smtClean="0"/>
              <a:t>5</a:t>
            </a:fld>
            <a:endParaRPr lang="zh-CN" altLang="en-US"/>
          </a:p>
        </p:txBody>
      </p:sp>
    </p:spTree>
    <p:extLst>
      <p:ext uri="{BB962C8B-B14F-4D97-AF65-F5344CB8AC3E}">
        <p14:creationId xmlns:p14="http://schemas.microsoft.com/office/powerpoint/2010/main" val="3941523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ea typeface="等线"/>
              </a:rPr>
              <a:t>/* Summary of key results (1): ML Model */</a:t>
            </a:r>
          </a:p>
          <a:p>
            <a:endParaRPr lang="en-US" altLang="zh-CN">
              <a:ea typeface="等线"/>
            </a:endParaRPr>
          </a:p>
          <a:p>
            <a:r>
              <a:rPr lang="en-US"/>
              <a:t>The ML model is not successful and can't really predict rating accurately. We found only a slight correlation between our selected features and the rating of a game. The mean-squared error is high for both training set and testing set. One possible explanation is that even if a game has the same price, release month, and multiplayer content, the rating still can vary a lot. </a:t>
            </a:r>
            <a:endParaRPr lang="en-US">
              <a:ea typeface="等线"/>
            </a:endParaRPr>
          </a:p>
        </p:txBody>
      </p:sp>
      <p:sp>
        <p:nvSpPr>
          <p:cNvPr id="4" name="灯片编号占位符 3"/>
          <p:cNvSpPr>
            <a:spLocks noGrp="1"/>
          </p:cNvSpPr>
          <p:nvPr>
            <p:ph type="sldNum" sz="quarter" idx="5"/>
          </p:nvPr>
        </p:nvSpPr>
        <p:spPr/>
        <p:txBody>
          <a:bodyPr/>
          <a:lstStyle/>
          <a:p>
            <a:fld id="{9BA04AFB-320F-4CD4-9BB1-9BF2745FABE1}" type="slidenum">
              <a:rPr lang="zh-CN" altLang="en-US" smtClean="0"/>
              <a:t>6</a:t>
            </a:fld>
            <a:endParaRPr lang="zh-CN" altLang="en-US"/>
          </a:p>
        </p:txBody>
      </p:sp>
    </p:spTree>
    <p:extLst>
      <p:ext uri="{BB962C8B-B14F-4D97-AF65-F5344CB8AC3E}">
        <p14:creationId xmlns:p14="http://schemas.microsoft.com/office/powerpoint/2010/main" val="3356048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ea typeface="等线"/>
              </a:rPr>
              <a:t>/* Summary of key results (2) *</a:t>
            </a:r>
          </a:p>
          <a:p>
            <a:r>
              <a:rPr lang="en-US"/>
              <a:t>For the playtime of multiplayer vs </a:t>
            </a:r>
            <a:r>
              <a:rPr lang="en-US" err="1"/>
              <a:t>singleplayer</a:t>
            </a:r>
            <a:r>
              <a:rPr lang="en-US"/>
              <a:t>, we found that multiplayer games does in general have a higher playtime. You can see from the from the graph the orange dot, which is the multiplayer games, is stacking on top of the blue dot, and multiplayer games have some extremely high playtime ones.</a:t>
            </a:r>
            <a:endParaRPr lang="en-US">
              <a:ea typeface="等线"/>
            </a:endParaRPr>
          </a:p>
        </p:txBody>
      </p:sp>
      <p:sp>
        <p:nvSpPr>
          <p:cNvPr id="4" name="灯片编号占位符 3"/>
          <p:cNvSpPr>
            <a:spLocks noGrp="1"/>
          </p:cNvSpPr>
          <p:nvPr>
            <p:ph type="sldNum" sz="quarter" idx="5"/>
          </p:nvPr>
        </p:nvSpPr>
        <p:spPr/>
        <p:txBody>
          <a:bodyPr/>
          <a:lstStyle/>
          <a:p>
            <a:fld id="{9BA04AFB-320F-4CD4-9BB1-9BF2745FABE1}" type="slidenum">
              <a:rPr lang="zh-CN" altLang="en-US" smtClean="0"/>
              <a:t>7</a:t>
            </a:fld>
            <a:endParaRPr lang="zh-CN" altLang="en-US"/>
          </a:p>
        </p:txBody>
      </p:sp>
    </p:spTree>
    <p:extLst>
      <p:ext uri="{BB962C8B-B14F-4D97-AF65-F5344CB8AC3E}">
        <p14:creationId xmlns:p14="http://schemas.microsoft.com/office/powerpoint/2010/main" val="217643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ea typeface="等线"/>
              </a:rPr>
              <a:t>/* Summary of key results (3) */</a:t>
            </a:r>
          </a:p>
          <a:p>
            <a:r>
              <a:rPr lang="en-US" altLang="zh-CN">
                <a:ea typeface="等线"/>
              </a:rPr>
              <a:t>When looking at completion rates for single player games versus multiplayer games we found that </a:t>
            </a:r>
            <a:r>
              <a:rPr lang="en-US" altLang="zh-CN" err="1">
                <a:ea typeface="等线"/>
              </a:rPr>
              <a:t>singleplayer</a:t>
            </a:r>
            <a:r>
              <a:rPr lang="en-US" altLang="zh-CN">
                <a:ea typeface="等线"/>
              </a:rPr>
              <a:t> games have a higher achievement completion rate.</a:t>
            </a:r>
          </a:p>
          <a:p>
            <a:r>
              <a:rPr lang="en-US" altLang="zh-CN">
                <a:ea typeface="等线"/>
              </a:rPr>
              <a:t>We can see that the </a:t>
            </a:r>
            <a:r>
              <a:rPr lang="en-US" altLang="zh-CN" err="1">
                <a:ea typeface="等线"/>
              </a:rPr>
              <a:t>singleplayer</a:t>
            </a:r>
            <a:r>
              <a:rPr lang="en-US" altLang="zh-CN">
                <a:ea typeface="等线"/>
              </a:rPr>
              <a:t> games, blue dots, are higher than the multiplayer games, which are orange.</a:t>
            </a:r>
          </a:p>
        </p:txBody>
      </p:sp>
      <p:sp>
        <p:nvSpPr>
          <p:cNvPr id="4" name="灯片编号占位符 3"/>
          <p:cNvSpPr>
            <a:spLocks noGrp="1"/>
          </p:cNvSpPr>
          <p:nvPr>
            <p:ph type="sldNum" sz="quarter" idx="5"/>
          </p:nvPr>
        </p:nvSpPr>
        <p:spPr/>
        <p:txBody>
          <a:bodyPr/>
          <a:lstStyle/>
          <a:p>
            <a:fld id="{9BA04AFB-320F-4CD4-9BB1-9BF2745FABE1}" type="slidenum">
              <a:rPr lang="zh-CN" altLang="en-US" smtClean="0"/>
              <a:t>8</a:t>
            </a:fld>
            <a:endParaRPr lang="zh-CN" altLang="en-US"/>
          </a:p>
        </p:txBody>
      </p:sp>
    </p:spTree>
    <p:extLst>
      <p:ext uri="{BB962C8B-B14F-4D97-AF65-F5344CB8AC3E}">
        <p14:creationId xmlns:p14="http://schemas.microsoft.com/office/powerpoint/2010/main" val="4047332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ea typeface="等线"/>
              </a:rPr>
              <a:t>/* Summary of key results (4)/</a:t>
            </a:r>
          </a:p>
          <a:p>
            <a:r>
              <a:rPr lang="en-US" altLang="zh-CN">
                <a:ea typeface="等线"/>
              </a:rPr>
              <a:t>When we looked at completion and playtime over time, basically how engagement changes from older to newer games, we found no real trends.</a:t>
            </a:r>
          </a:p>
          <a:p>
            <a:r>
              <a:rPr lang="en-US" altLang="zh-CN">
                <a:ea typeface="等线"/>
              </a:rPr>
              <a:t>The achievement completion on the top graph shows a completely flat trend line, indicating nothing much has changed.</a:t>
            </a:r>
          </a:p>
          <a:p>
            <a:r>
              <a:rPr lang="en-US" altLang="zh-CN">
                <a:ea typeface="等线"/>
              </a:rPr>
              <a:t>The playtime on the bottom graph doesn't seem to have any trend either, only a few massive outliers.</a:t>
            </a:r>
          </a:p>
        </p:txBody>
      </p:sp>
      <p:sp>
        <p:nvSpPr>
          <p:cNvPr id="4" name="灯片编号占位符 3"/>
          <p:cNvSpPr>
            <a:spLocks noGrp="1"/>
          </p:cNvSpPr>
          <p:nvPr>
            <p:ph type="sldNum" sz="quarter" idx="5"/>
          </p:nvPr>
        </p:nvSpPr>
        <p:spPr/>
        <p:txBody>
          <a:bodyPr/>
          <a:lstStyle/>
          <a:p>
            <a:fld id="{9BA04AFB-320F-4CD4-9BB1-9BF2745FABE1}" type="slidenum">
              <a:rPr lang="zh-CN" altLang="en-US" smtClean="0"/>
              <a:t>9</a:t>
            </a:fld>
            <a:endParaRPr lang="zh-CN" altLang="en-US"/>
          </a:p>
        </p:txBody>
      </p:sp>
    </p:spTree>
    <p:extLst>
      <p:ext uri="{BB962C8B-B14F-4D97-AF65-F5344CB8AC3E}">
        <p14:creationId xmlns:p14="http://schemas.microsoft.com/office/powerpoint/2010/main" val="2185812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C6AFE-3BA5-4365-8D18-E345158F48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3D60B2A-B48C-47B3-8703-5E7E6C002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FCED674-BA58-4934-92E9-A9AFB8599E5B}"/>
              </a:ext>
            </a:extLst>
          </p:cNvPr>
          <p:cNvSpPr>
            <a:spLocks noGrp="1"/>
          </p:cNvSpPr>
          <p:nvPr>
            <p:ph type="dt" sz="half" idx="10"/>
          </p:nvPr>
        </p:nvSpPr>
        <p:spPr/>
        <p:txBody>
          <a:bodyPr/>
          <a:lstStyle/>
          <a:p>
            <a:fld id="{DCC44B84-1B91-4D09-BD76-2DCE91CBD8E6}" type="datetimeFigureOut">
              <a:rPr lang="zh-CN" altLang="en-US" smtClean="0"/>
              <a:t>2021/3/18</a:t>
            </a:fld>
            <a:endParaRPr lang="zh-CN" altLang="en-US"/>
          </a:p>
        </p:txBody>
      </p:sp>
      <p:sp>
        <p:nvSpPr>
          <p:cNvPr id="5" name="页脚占位符 4">
            <a:extLst>
              <a:ext uri="{FF2B5EF4-FFF2-40B4-BE49-F238E27FC236}">
                <a16:creationId xmlns:a16="http://schemas.microsoft.com/office/drawing/2014/main" id="{55168211-FA1F-4C64-A2ED-F4269C9EC9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0368AA-F652-4FFF-9038-A1D518FB6CCF}"/>
              </a:ext>
            </a:extLst>
          </p:cNvPr>
          <p:cNvSpPr>
            <a:spLocks noGrp="1"/>
          </p:cNvSpPr>
          <p:nvPr>
            <p:ph type="sldNum" sz="quarter" idx="12"/>
          </p:nvPr>
        </p:nvSpPr>
        <p:spPr/>
        <p:txBody>
          <a:bodyPr/>
          <a:lstStyle/>
          <a:p>
            <a:fld id="{9C711586-DAA9-4271-8FED-505916CF7BF2}" type="slidenum">
              <a:rPr lang="zh-CN" altLang="en-US" smtClean="0"/>
              <a:t>‹#›</a:t>
            </a:fld>
            <a:endParaRPr lang="zh-CN" altLang="en-US"/>
          </a:p>
        </p:txBody>
      </p:sp>
    </p:spTree>
    <p:extLst>
      <p:ext uri="{BB962C8B-B14F-4D97-AF65-F5344CB8AC3E}">
        <p14:creationId xmlns:p14="http://schemas.microsoft.com/office/powerpoint/2010/main" val="188797381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A820E-C4E0-4BCC-9B7D-AC316406524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3A8F88F-36B8-4044-83AE-2B78EECEBBA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37A63D2-8BEC-4AE0-8541-0B028289F086}"/>
              </a:ext>
            </a:extLst>
          </p:cNvPr>
          <p:cNvSpPr>
            <a:spLocks noGrp="1"/>
          </p:cNvSpPr>
          <p:nvPr>
            <p:ph type="dt" sz="half" idx="10"/>
          </p:nvPr>
        </p:nvSpPr>
        <p:spPr/>
        <p:txBody>
          <a:bodyPr/>
          <a:lstStyle/>
          <a:p>
            <a:fld id="{DCC44B84-1B91-4D09-BD76-2DCE91CBD8E6}" type="datetimeFigureOut">
              <a:rPr lang="zh-CN" altLang="en-US" smtClean="0"/>
              <a:t>2021/3/18</a:t>
            </a:fld>
            <a:endParaRPr lang="zh-CN" altLang="en-US"/>
          </a:p>
        </p:txBody>
      </p:sp>
      <p:sp>
        <p:nvSpPr>
          <p:cNvPr id="5" name="页脚占位符 4">
            <a:extLst>
              <a:ext uri="{FF2B5EF4-FFF2-40B4-BE49-F238E27FC236}">
                <a16:creationId xmlns:a16="http://schemas.microsoft.com/office/drawing/2014/main" id="{11D6E6C5-B146-43E2-BB20-8F56390744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2476AB-3030-4018-9E1C-A70A710DB68D}"/>
              </a:ext>
            </a:extLst>
          </p:cNvPr>
          <p:cNvSpPr>
            <a:spLocks noGrp="1"/>
          </p:cNvSpPr>
          <p:nvPr>
            <p:ph type="sldNum" sz="quarter" idx="12"/>
          </p:nvPr>
        </p:nvSpPr>
        <p:spPr/>
        <p:txBody>
          <a:bodyPr/>
          <a:lstStyle/>
          <a:p>
            <a:fld id="{9C711586-DAA9-4271-8FED-505916CF7BF2}" type="slidenum">
              <a:rPr lang="zh-CN" altLang="en-US" smtClean="0"/>
              <a:t>‹#›</a:t>
            </a:fld>
            <a:endParaRPr lang="zh-CN" altLang="en-US"/>
          </a:p>
        </p:txBody>
      </p:sp>
    </p:spTree>
    <p:extLst>
      <p:ext uri="{BB962C8B-B14F-4D97-AF65-F5344CB8AC3E}">
        <p14:creationId xmlns:p14="http://schemas.microsoft.com/office/powerpoint/2010/main" val="195183590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7269798-4DC3-4DB6-BA86-3655AD08F3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82CE8BF-F23C-4267-B514-26A377251F5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D875CC-6EBE-4B26-ACF2-0344FB28914D}"/>
              </a:ext>
            </a:extLst>
          </p:cNvPr>
          <p:cNvSpPr>
            <a:spLocks noGrp="1"/>
          </p:cNvSpPr>
          <p:nvPr>
            <p:ph type="dt" sz="half" idx="10"/>
          </p:nvPr>
        </p:nvSpPr>
        <p:spPr/>
        <p:txBody>
          <a:bodyPr/>
          <a:lstStyle/>
          <a:p>
            <a:fld id="{DCC44B84-1B91-4D09-BD76-2DCE91CBD8E6}" type="datetimeFigureOut">
              <a:rPr lang="zh-CN" altLang="en-US" smtClean="0"/>
              <a:t>2021/3/18</a:t>
            </a:fld>
            <a:endParaRPr lang="zh-CN" altLang="en-US"/>
          </a:p>
        </p:txBody>
      </p:sp>
      <p:sp>
        <p:nvSpPr>
          <p:cNvPr id="5" name="页脚占位符 4">
            <a:extLst>
              <a:ext uri="{FF2B5EF4-FFF2-40B4-BE49-F238E27FC236}">
                <a16:creationId xmlns:a16="http://schemas.microsoft.com/office/drawing/2014/main" id="{C9BFD804-9408-4DA9-A227-6C31E68538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AB7A6F-2697-4033-A21D-49C4B3F7B4D3}"/>
              </a:ext>
            </a:extLst>
          </p:cNvPr>
          <p:cNvSpPr>
            <a:spLocks noGrp="1"/>
          </p:cNvSpPr>
          <p:nvPr>
            <p:ph type="sldNum" sz="quarter" idx="12"/>
          </p:nvPr>
        </p:nvSpPr>
        <p:spPr/>
        <p:txBody>
          <a:bodyPr/>
          <a:lstStyle/>
          <a:p>
            <a:fld id="{9C711586-DAA9-4271-8FED-505916CF7BF2}" type="slidenum">
              <a:rPr lang="zh-CN" altLang="en-US" smtClean="0"/>
              <a:t>‹#›</a:t>
            </a:fld>
            <a:endParaRPr lang="zh-CN" altLang="en-US"/>
          </a:p>
        </p:txBody>
      </p:sp>
    </p:spTree>
    <p:extLst>
      <p:ext uri="{BB962C8B-B14F-4D97-AF65-F5344CB8AC3E}">
        <p14:creationId xmlns:p14="http://schemas.microsoft.com/office/powerpoint/2010/main" val="109381055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5A1C8-C335-471B-9DEF-3DFB106A36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FA7C04-C8C0-48F3-9C9A-0EC97F042B1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CB4D12-53DC-45BC-992F-6EB1D727070E}"/>
              </a:ext>
            </a:extLst>
          </p:cNvPr>
          <p:cNvSpPr>
            <a:spLocks noGrp="1"/>
          </p:cNvSpPr>
          <p:nvPr>
            <p:ph type="dt" sz="half" idx="10"/>
          </p:nvPr>
        </p:nvSpPr>
        <p:spPr/>
        <p:txBody>
          <a:bodyPr/>
          <a:lstStyle/>
          <a:p>
            <a:fld id="{DCC44B84-1B91-4D09-BD76-2DCE91CBD8E6}" type="datetimeFigureOut">
              <a:rPr lang="zh-CN" altLang="en-US" smtClean="0"/>
              <a:t>2021/3/18</a:t>
            </a:fld>
            <a:endParaRPr lang="zh-CN" altLang="en-US"/>
          </a:p>
        </p:txBody>
      </p:sp>
      <p:sp>
        <p:nvSpPr>
          <p:cNvPr id="5" name="页脚占位符 4">
            <a:extLst>
              <a:ext uri="{FF2B5EF4-FFF2-40B4-BE49-F238E27FC236}">
                <a16:creationId xmlns:a16="http://schemas.microsoft.com/office/drawing/2014/main" id="{53AE9768-9F76-42D8-B842-5520D87F97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6AE2AD-B9B6-4BEA-BE50-6ECF85AB9AF7}"/>
              </a:ext>
            </a:extLst>
          </p:cNvPr>
          <p:cNvSpPr>
            <a:spLocks noGrp="1"/>
          </p:cNvSpPr>
          <p:nvPr>
            <p:ph type="sldNum" sz="quarter" idx="12"/>
          </p:nvPr>
        </p:nvSpPr>
        <p:spPr/>
        <p:txBody>
          <a:bodyPr/>
          <a:lstStyle/>
          <a:p>
            <a:fld id="{9C711586-DAA9-4271-8FED-505916CF7BF2}" type="slidenum">
              <a:rPr lang="zh-CN" altLang="en-US" smtClean="0"/>
              <a:t>‹#›</a:t>
            </a:fld>
            <a:endParaRPr lang="zh-CN" altLang="en-US"/>
          </a:p>
        </p:txBody>
      </p:sp>
    </p:spTree>
    <p:extLst>
      <p:ext uri="{BB962C8B-B14F-4D97-AF65-F5344CB8AC3E}">
        <p14:creationId xmlns:p14="http://schemas.microsoft.com/office/powerpoint/2010/main" val="240897855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F99B5-33DC-4FD6-AA92-B0937BFD775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AE597C0-6DD7-4BDD-962C-F42B6969EE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133A251-5321-4B07-A8C0-312BBFC656DB}"/>
              </a:ext>
            </a:extLst>
          </p:cNvPr>
          <p:cNvSpPr>
            <a:spLocks noGrp="1"/>
          </p:cNvSpPr>
          <p:nvPr>
            <p:ph type="dt" sz="half" idx="10"/>
          </p:nvPr>
        </p:nvSpPr>
        <p:spPr/>
        <p:txBody>
          <a:bodyPr/>
          <a:lstStyle/>
          <a:p>
            <a:fld id="{DCC44B84-1B91-4D09-BD76-2DCE91CBD8E6}" type="datetimeFigureOut">
              <a:rPr lang="zh-CN" altLang="en-US" smtClean="0"/>
              <a:t>2021/3/18</a:t>
            </a:fld>
            <a:endParaRPr lang="zh-CN" altLang="en-US"/>
          </a:p>
        </p:txBody>
      </p:sp>
      <p:sp>
        <p:nvSpPr>
          <p:cNvPr id="5" name="页脚占位符 4">
            <a:extLst>
              <a:ext uri="{FF2B5EF4-FFF2-40B4-BE49-F238E27FC236}">
                <a16:creationId xmlns:a16="http://schemas.microsoft.com/office/drawing/2014/main" id="{7519C4A9-E14D-47CC-94DC-82CE40CEE8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2C7FA0-32CC-4C31-8A45-0568771F0F27}"/>
              </a:ext>
            </a:extLst>
          </p:cNvPr>
          <p:cNvSpPr>
            <a:spLocks noGrp="1"/>
          </p:cNvSpPr>
          <p:nvPr>
            <p:ph type="sldNum" sz="quarter" idx="12"/>
          </p:nvPr>
        </p:nvSpPr>
        <p:spPr/>
        <p:txBody>
          <a:bodyPr/>
          <a:lstStyle/>
          <a:p>
            <a:fld id="{9C711586-DAA9-4271-8FED-505916CF7BF2}" type="slidenum">
              <a:rPr lang="zh-CN" altLang="en-US" smtClean="0"/>
              <a:t>‹#›</a:t>
            </a:fld>
            <a:endParaRPr lang="zh-CN" altLang="en-US"/>
          </a:p>
        </p:txBody>
      </p:sp>
    </p:spTree>
    <p:extLst>
      <p:ext uri="{BB962C8B-B14F-4D97-AF65-F5344CB8AC3E}">
        <p14:creationId xmlns:p14="http://schemas.microsoft.com/office/powerpoint/2010/main" val="168290030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153B8-1BEE-40AA-AC37-C56A73B187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DEA977-A182-4EB6-9704-8E13D197D9A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B7FE141-5D2D-46AB-AB0C-631014EDAC9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691A9B9-81E5-451C-93F2-DEA9E20C3EF3}"/>
              </a:ext>
            </a:extLst>
          </p:cNvPr>
          <p:cNvSpPr>
            <a:spLocks noGrp="1"/>
          </p:cNvSpPr>
          <p:nvPr>
            <p:ph type="dt" sz="half" idx="10"/>
          </p:nvPr>
        </p:nvSpPr>
        <p:spPr/>
        <p:txBody>
          <a:bodyPr/>
          <a:lstStyle/>
          <a:p>
            <a:fld id="{DCC44B84-1B91-4D09-BD76-2DCE91CBD8E6}" type="datetimeFigureOut">
              <a:rPr lang="zh-CN" altLang="en-US" smtClean="0"/>
              <a:t>2021/3/18</a:t>
            </a:fld>
            <a:endParaRPr lang="zh-CN" altLang="en-US"/>
          </a:p>
        </p:txBody>
      </p:sp>
      <p:sp>
        <p:nvSpPr>
          <p:cNvPr id="6" name="页脚占位符 5">
            <a:extLst>
              <a:ext uri="{FF2B5EF4-FFF2-40B4-BE49-F238E27FC236}">
                <a16:creationId xmlns:a16="http://schemas.microsoft.com/office/drawing/2014/main" id="{5DDE94B3-AFCA-4816-8D77-BF5E1014EF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37DCF2-0ED5-4AA9-A78E-167A0A7B13E2}"/>
              </a:ext>
            </a:extLst>
          </p:cNvPr>
          <p:cNvSpPr>
            <a:spLocks noGrp="1"/>
          </p:cNvSpPr>
          <p:nvPr>
            <p:ph type="sldNum" sz="quarter" idx="12"/>
          </p:nvPr>
        </p:nvSpPr>
        <p:spPr/>
        <p:txBody>
          <a:bodyPr/>
          <a:lstStyle/>
          <a:p>
            <a:fld id="{9C711586-DAA9-4271-8FED-505916CF7BF2}" type="slidenum">
              <a:rPr lang="zh-CN" altLang="en-US" smtClean="0"/>
              <a:t>‹#›</a:t>
            </a:fld>
            <a:endParaRPr lang="zh-CN" altLang="en-US"/>
          </a:p>
        </p:txBody>
      </p:sp>
    </p:spTree>
    <p:extLst>
      <p:ext uri="{BB962C8B-B14F-4D97-AF65-F5344CB8AC3E}">
        <p14:creationId xmlns:p14="http://schemas.microsoft.com/office/powerpoint/2010/main" val="42104839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AA016-A825-4A11-9921-4BFE75434DD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C6493C1-C224-474F-924B-B8821D7EB9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A33F2BF-C5CD-4C0F-8F0E-4AB8931059A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F54986A-D017-4809-B7BC-8D6F6173F6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80E4F54-005F-4623-BF37-13AA0612225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CC7F72B-0A4B-48D3-B9D3-87AE162735A7}"/>
              </a:ext>
            </a:extLst>
          </p:cNvPr>
          <p:cNvSpPr>
            <a:spLocks noGrp="1"/>
          </p:cNvSpPr>
          <p:nvPr>
            <p:ph type="dt" sz="half" idx="10"/>
          </p:nvPr>
        </p:nvSpPr>
        <p:spPr/>
        <p:txBody>
          <a:bodyPr/>
          <a:lstStyle/>
          <a:p>
            <a:fld id="{DCC44B84-1B91-4D09-BD76-2DCE91CBD8E6}" type="datetimeFigureOut">
              <a:rPr lang="zh-CN" altLang="en-US" smtClean="0"/>
              <a:t>2021/3/18</a:t>
            </a:fld>
            <a:endParaRPr lang="zh-CN" altLang="en-US"/>
          </a:p>
        </p:txBody>
      </p:sp>
      <p:sp>
        <p:nvSpPr>
          <p:cNvPr id="8" name="页脚占位符 7">
            <a:extLst>
              <a:ext uri="{FF2B5EF4-FFF2-40B4-BE49-F238E27FC236}">
                <a16:creationId xmlns:a16="http://schemas.microsoft.com/office/drawing/2014/main" id="{DB239654-431E-4830-9425-6C130B4025A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7598D22-2186-4BFE-8910-BF885E46D8E6}"/>
              </a:ext>
            </a:extLst>
          </p:cNvPr>
          <p:cNvSpPr>
            <a:spLocks noGrp="1"/>
          </p:cNvSpPr>
          <p:nvPr>
            <p:ph type="sldNum" sz="quarter" idx="12"/>
          </p:nvPr>
        </p:nvSpPr>
        <p:spPr/>
        <p:txBody>
          <a:bodyPr/>
          <a:lstStyle/>
          <a:p>
            <a:fld id="{9C711586-DAA9-4271-8FED-505916CF7BF2}" type="slidenum">
              <a:rPr lang="zh-CN" altLang="en-US" smtClean="0"/>
              <a:t>‹#›</a:t>
            </a:fld>
            <a:endParaRPr lang="zh-CN" altLang="en-US"/>
          </a:p>
        </p:txBody>
      </p:sp>
    </p:spTree>
    <p:extLst>
      <p:ext uri="{BB962C8B-B14F-4D97-AF65-F5344CB8AC3E}">
        <p14:creationId xmlns:p14="http://schemas.microsoft.com/office/powerpoint/2010/main" val="358936490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2A7DFB-F0A3-4426-B356-80028B7712CD}"/>
              </a:ext>
            </a:extLst>
          </p:cNvPr>
          <p:cNvSpPr>
            <a:spLocks noGrp="1"/>
          </p:cNvSpPr>
          <p:nvPr>
            <p:ph type="title"/>
          </p:nvPr>
        </p:nvSpPr>
        <p:spPr/>
        <p:txBody>
          <a:bodyPr>
            <a:normAutofit/>
          </a:bodyPr>
          <a:lstStyle>
            <a:lvl1pPr>
              <a:defRPr sz="3600" b="1">
                <a:solidFill>
                  <a:srgbClr val="ADB4C4"/>
                </a:solidFill>
                <a:latin typeface="思源黑体" panose="020B0500000000000000" pitchFamily="34" charset="-128"/>
                <a:ea typeface="思源黑体" panose="020B0500000000000000" pitchFamily="34" charset="-128"/>
              </a:defRPr>
            </a:lvl1pPr>
          </a:lstStyle>
          <a:p>
            <a:r>
              <a:rPr lang="zh-CN" altLang="en-US" dirty="0"/>
              <a:t>单击此处编辑母版标题样式</a:t>
            </a:r>
          </a:p>
        </p:txBody>
      </p:sp>
      <p:sp>
        <p:nvSpPr>
          <p:cNvPr id="3" name="日期占位符 2">
            <a:extLst>
              <a:ext uri="{FF2B5EF4-FFF2-40B4-BE49-F238E27FC236}">
                <a16:creationId xmlns:a16="http://schemas.microsoft.com/office/drawing/2014/main" id="{790A5372-A62F-4E66-80EE-3C94CD5C5F69}"/>
              </a:ext>
            </a:extLst>
          </p:cNvPr>
          <p:cNvSpPr>
            <a:spLocks noGrp="1"/>
          </p:cNvSpPr>
          <p:nvPr>
            <p:ph type="dt" sz="half" idx="10"/>
          </p:nvPr>
        </p:nvSpPr>
        <p:spPr/>
        <p:txBody>
          <a:bodyPr/>
          <a:lstStyle/>
          <a:p>
            <a:fld id="{DCC44B84-1B91-4D09-BD76-2DCE91CBD8E6}" type="datetimeFigureOut">
              <a:rPr lang="zh-CN" altLang="en-US" smtClean="0"/>
              <a:t>2021/3/18</a:t>
            </a:fld>
            <a:endParaRPr lang="zh-CN" altLang="en-US"/>
          </a:p>
        </p:txBody>
      </p:sp>
      <p:sp>
        <p:nvSpPr>
          <p:cNvPr id="4" name="页脚占位符 3">
            <a:extLst>
              <a:ext uri="{FF2B5EF4-FFF2-40B4-BE49-F238E27FC236}">
                <a16:creationId xmlns:a16="http://schemas.microsoft.com/office/drawing/2014/main" id="{830E585B-6DD2-4764-9A73-4E2536BA074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B3D100E-ED39-4076-8563-DFBB53D56067}"/>
              </a:ext>
            </a:extLst>
          </p:cNvPr>
          <p:cNvSpPr>
            <a:spLocks noGrp="1"/>
          </p:cNvSpPr>
          <p:nvPr>
            <p:ph type="sldNum" sz="quarter" idx="12"/>
          </p:nvPr>
        </p:nvSpPr>
        <p:spPr/>
        <p:txBody>
          <a:bodyPr/>
          <a:lstStyle/>
          <a:p>
            <a:fld id="{9C711586-DAA9-4271-8FED-505916CF7BF2}" type="slidenum">
              <a:rPr lang="zh-CN" altLang="en-US" smtClean="0"/>
              <a:t>‹#›</a:t>
            </a:fld>
            <a:endParaRPr lang="zh-CN" altLang="en-US"/>
          </a:p>
        </p:txBody>
      </p:sp>
    </p:spTree>
    <p:extLst>
      <p:ext uri="{BB962C8B-B14F-4D97-AF65-F5344CB8AC3E}">
        <p14:creationId xmlns:p14="http://schemas.microsoft.com/office/powerpoint/2010/main" val="15198730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76EC586-E182-46A3-8AAE-FCDD90B1D22D}"/>
              </a:ext>
            </a:extLst>
          </p:cNvPr>
          <p:cNvSpPr>
            <a:spLocks noGrp="1"/>
          </p:cNvSpPr>
          <p:nvPr>
            <p:ph type="dt" sz="half" idx="10"/>
          </p:nvPr>
        </p:nvSpPr>
        <p:spPr/>
        <p:txBody>
          <a:bodyPr/>
          <a:lstStyle/>
          <a:p>
            <a:fld id="{DCC44B84-1B91-4D09-BD76-2DCE91CBD8E6}" type="datetimeFigureOut">
              <a:rPr lang="zh-CN" altLang="en-US" smtClean="0"/>
              <a:t>2021/3/18</a:t>
            </a:fld>
            <a:endParaRPr lang="zh-CN" altLang="en-US"/>
          </a:p>
        </p:txBody>
      </p:sp>
      <p:sp>
        <p:nvSpPr>
          <p:cNvPr id="3" name="页脚占位符 2">
            <a:extLst>
              <a:ext uri="{FF2B5EF4-FFF2-40B4-BE49-F238E27FC236}">
                <a16:creationId xmlns:a16="http://schemas.microsoft.com/office/drawing/2014/main" id="{E45FFD46-4400-462F-834D-7B8DC53057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EBAB741-67A5-4713-BD2B-FD6D97F56B91}"/>
              </a:ext>
            </a:extLst>
          </p:cNvPr>
          <p:cNvSpPr>
            <a:spLocks noGrp="1"/>
          </p:cNvSpPr>
          <p:nvPr>
            <p:ph type="sldNum" sz="quarter" idx="12"/>
          </p:nvPr>
        </p:nvSpPr>
        <p:spPr/>
        <p:txBody>
          <a:bodyPr/>
          <a:lstStyle/>
          <a:p>
            <a:fld id="{9C711586-DAA9-4271-8FED-505916CF7BF2}" type="slidenum">
              <a:rPr lang="zh-CN" altLang="en-US" smtClean="0"/>
              <a:t>‹#›</a:t>
            </a:fld>
            <a:endParaRPr lang="zh-CN" altLang="en-US"/>
          </a:p>
        </p:txBody>
      </p:sp>
    </p:spTree>
    <p:extLst>
      <p:ext uri="{BB962C8B-B14F-4D97-AF65-F5344CB8AC3E}">
        <p14:creationId xmlns:p14="http://schemas.microsoft.com/office/powerpoint/2010/main" val="64837529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B82AE-1B75-4D80-BC03-A59F455CA4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1E94218-8F00-4B70-A4E1-405835B8C7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709EEF0-D34C-4E89-ADCC-77DF714BC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353E4AE-D8B4-4A73-A196-82FFFC7583A7}"/>
              </a:ext>
            </a:extLst>
          </p:cNvPr>
          <p:cNvSpPr>
            <a:spLocks noGrp="1"/>
          </p:cNvSpPr>
          <p:nvPr>
            <p:ph type="dt" sz="half" idx="10"/>
          </p:nvPr>
        </p:nvSpPr>
        <p:spPr/>
        <p:txBody>
          <a:bodyPr/>
          <a:lstStyle/>
          <a:p>
            <a:fld id="{DCC44B84-1B91-4D09-BD76-2DCE91CBD8E6}" type="datetimeFigureOut">
              <a:rPr lang="zh-CN" altLang="en-US" smtClean="0"/>
              <a:t>2021/3/18</a:t>
            </a:fld>
            <a:endParaRPr lang="zh-CN" altLang="en-US"/>
          </a:p>
        </p:txBody>
      </p:sp>
      <p:sp>
        <p:nvSpPr>
          <p:cNvPr id="6" name="页脚占位符 5">
            <a:extLst>
              <a:ext uri="{FF2B5EF4-FFF2-40B4-BE49-F238E27FC236}">
                <a16:creationId xmlns:a16="http://schemas.microsoft.com/office/drawing/2014/main" id="{CE7E62F6-19C3-40D5-A316-276C063A7C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ABE82E-F689-4965-A720-3475013533B2}"/>
              </a:ext>
            </a:extLst>
          </p:cNvPr>
          <p:cNvSpPr>
            <a:spLocks noGrp="1"/>
          </p:cNvSpPr>
          <p:nvPr>
            <p:ph type="sldNum" sz="quarter" idx="12"/>
          </p:nvPr>
        </p:nvSpPr>
        <p:spPr/>
        <p:txBody>
          <a:bodyPr/>
          <a:lstStyle/>
          <a:p>
            <a:fld id="{9C711586-DAA9-4271-8FED-505916CF7BF2}" type="slidenum">
              <a:rPr lang="zh-CN" altLang="en-US" smtClean="0"/>
              <a:t>‹#›</a:t>
            </a:fld>
            <a:endParaRPr lang="zh-CN" altLang="en-US"/>
          </a:p>
        </p:txBody>
      </p:sp>
    </p:spTree>
    <p:extLst>
      <p:ext uri="{BB962C8B-B14F-4D97-AF65-F5344CB8AC3E}">
        <p14:creationId xmlns:p14="http://schemas.microsoft.com/office/powerpoint/2010/main" val="425537900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43265-BE2C-4CEC-85A9-27A4536192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E2EC752-35F0-468E-85E6-D1E61F41EC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7BD85EB-DBEA-4EB0-9B68-69B835790D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83E1BA-3FA4-4B85-B0C0-3F6E9FCFE5F1}"/>
              </a:ext>
            </a:extLst>
          </p:cNvPr>
          <p:cNvSpPr>
            <a:spLocks noGrp="1"/>
          </p:cNvSpPr>
          <p:nvPr>
            <p:ph type="dt" sz="half" idx="10"/>
          </p:nvPr>
        </p:nvSpPr>
        <p:spPr/>
        <p:txBody>
          <a:bodyPr/>
          <a:lstStyle/>
          <a:p>
            <a:fld id="{DCC44B84-1B91-4D09-BD76-2DCE91CBD8E6}" type="datetimeFigureOut">
              <a:rPr lang="zh-CN" altLang="en-US" smtClean="0"/>
              <a:t>2021/3/18</a:t>
            </a:fld>
            <a:endParaRPr lang="zh-CN" altLang="en-US"/>
          </a:p>
        </p:txBody>
      </p:sp>
      <p:sp>
        <p:nvSpPr>
          <p:cNvPr id="6" name="页脚占位符 5">
            <a:extLst>
              <a:ext uri="{FF2B5EF4-FFF2-40B4-BE49-F238E27FC236}">
                <a16:creationId xmlns:a16="http://schemas.microsoft.com/office/drawing/2014/main" id="{06D9692A-C3C8-46A7-9502-2FD74FEF83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D5B14A-C2F5-4576-8659-74D4CAB91B13}"/>
              </a:ext>
            </a:extLst>
          </p:cNvPr>
          <p:cNvSpPr>
            <a:spLocks noGrp="1"/>
          </p:cNvSpPr>
          <p:nvPr>
            <p:ph type="sldNum" sz="quarter" idx="12"/>
          </p:nvPr>
        </p:nvSpPr>
        <p:spPr/>
        <p:txBody>
          <a:bodyPr/>
          <a:lstStyle/>
          <a:p>
            <a:fld id="{9C711586-DAA9-4271-8FED-505916CF7BF2}" type="slidenum">
              <a:rPr lang="zh-CN" altLang="en-US" smtClean="0"/>
              <a:t>‹#›</a:t>
            </a:fld>
            <a:endParaRPr lang="zh-CN" altLang="en-US"/>
          </a:p>
        </p:txBody>
      </p:sp>
    </p:spTree>
    <p:extLst>
      <p:ext uri="{BB962C8B-B14F-4D97-AF65-F5344CB8AC3E}">
        <p14:creationId xmlns:p14="http://schemas.microsoft.com/office/powerpoint/2010/main" val="25303296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308108-F144-44F4-9DE8-8AA64EF24C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CB95974-58EC-4059-A8C5-85C2C5ADB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C5D165-FF11-4059-9EDC-EB15FF7E36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44B84-1B91-4D09-BD76-2DCE91CBD8E6}" type="datetimeFigureOut">
              <a:rPr lang="zh-CN" altLang="en-US" smtClean="0"/>
              <a:t>2021/3/18</a:t>
            </a:fld>
            <a:endParaRPr lang="zh-CN" altLang="en-US"/>
          </a:p>
        </p:txBody>
      </p:sp>
      <p:sp>
        <p:nvSpPr>
          <p:cNvPr id="5" name="页脚占位符 4">
            <a:extLst>
              <a:ext uri="{FF2B5EF4-FFF2-40B4-BE49-F238E27FC236}">
                <a16:creationId xmlns:a16="http://schemas.microsoft.com/office/drawing/2014/main" id="{521D51CB-EB61-4E45-8A39-882B8E7FD2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FE380A1-C8D5-49E6-B6C1-E8940F9C09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11586-DAA9-4271-8FED-505916CF7BF2}" type="slidenum">
              <a:rPr lang="zh-CN" altLang="en-US" smtClean="0"/>
              <a:t>‹#›</a:t>
            </a:fld>
            <a:endParaRPr lang="zh-CN" altLang="en-US"/>
          </a:p>
        </p:txBody>
      </p:sp>
    </p:spTree>
    <p:extLst>
      <p:ext uri="{BB962C8B-B14F-4D97-AF65-F5344CB8AC3E}">
        <p14:creationId xmlns:p14="http://schemas.microsoft.com/office/powerpoint/2010/main" val="2486118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stretch>
            <a:fillRect/>
          </a:stretch>
        </a:blipFill>
        <a:effectLst/>
      </p:bgPr>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9FAB0675-424A-42DA-8A82-F79B6B8CA181}"/>
              </a:ext>
            </a:extLst>
          </p:cNvPr>
          <p:cNvGrpSpPr/>
          <p:nvPr/>
        </p:nvGrpSpPr>
        <p:grpSpPr>
          <a:xfrm>
            <a:off x="919247" y="482599"/>
            <a:ext cx="6143413" cy="920893"/>
            <a:chOff x="871833" y="428413"/>
            <a:chExt cx="6143413" cy="920893"/>
          </a:xfrm>
        </p:grpSpPr>
        <p:sp>
          <p:nvSpPr>
            <p:cNvPr id="4" name="文本框 3">
              <a:extLst>
                <a:ext uri="{FF2B5EF4-FFF2-40B4-BE49-F238E27FC236}">
                  <a16:creationId xmlns:a16="http://schemas.microsoft.com/office/drawing/2014/main" id="{0B7C004A-B742-4297-B0E4-060418349EE0}"/>
                </a:ext>
              </a:extLst>
            </p:cNvPr>
            <p:cNvSpPr txBox="1"/>
            <p:nvPr/>
          </p:nvSpPr>
          <p:spPr>
            <a:xfrm>
              <a:off x="921174" y="428413"/>
              <a:ext cx="6044732" cy="646331"/>
            </a:xfrm>
            <a:prstGeom prst="rect">
              <a:avLst/>
            </a:prstGeom>
            <a:noFill/>
          </p:spPr>
          <p:txBody>
            <a:bodyPr wrap="none" rtlCol="0">
              <a:spAutoFit/>
            </a:bodyPr>
            <a:lstStyle/>
            <a:p>
              <a:pPr algn="ctr"/>
              <a:r>
                <a:rPr lang="en-US" altLang="zh-CN" sz="3600" b="1">
                  <a:solidFill>
                    <a:srgbClr val="181D3A"/>
                  </a:solidFill>
                  <a:latin typeface="思源黑体" panose="020B0500000000000000" pitchFamily="34" charset="-128"/>
                  <a:ea typeface="思源黑体" panose="020B0500000000000000" pitchFamily="34" charset="-128"/>
                </a:rPr>
                <a:t>ANALYZING STEAM GAMES</a:t>
              </a:r>
              <a:endParaRPr lang="zh-CN" altLang="en-US" sz="3600" b="1">
                <a:solidFill>
                  <a:srgbClr val="181D3A"/>
                </a:solidFill>
                <a:latin typeface="思源黑体" panose="020B0500000000000000" pitchFamily="34" charset="-128"/>
                <a:ea typeface="思源黑体" panose="020B0500000000000000" pitchFamily="34" charset="-128"/>
              </a:endParaRPr>
            </a:p>
          </p:txBody>
        </p:sp>
        <p:sp>
          <p:nvSpPr>
            <p:cNvPr id="5" name="文本框 4">
              <a:extLst>
                <a:ext uri="{FF2B5EF4-FFF2-40B4-BE49-F238E27FC236}">
                  <a16:creationId xmlns:a16="http://schemas.microsoft.com/office/drawing/2014/main" id="{B5CA841F-0527-413A-89A6-9007A48D7023}"/>
                </a:ext>
              </a:extLst>
            </p:cNvPr>
            <p:cNvSpPr txBox="1"/>
            <p:nvPr/>
          </p:nvSpPr>
          <p:spPr>
            <a:xfrm>
              <a:off x="871833" y="949196"/>
              <a:ext cx="6143413" cy="400110"/>
            </a:xfrm>
            <a:prstGeom prst="rect">
              <a:avLst/>
            </a:prstGeom>
            <a:noFill/>
          </p:spPr>
          <p:txBody>
            <a:bodyPr wrap="square" rtlCol="0">
              <a:spAutoFit/>
            </a:bodyPr>
            <a:lstStyle/>
            <a:p>
              <a:pPr algn="ctr"/>
              <a:r>
                <a:rPr lang="en-US" altLang="zh-CN" sz="2000" b="1" spc="270">
                  <a:solidFill>
                    <a:srgbClr val="181D3A"/>
                  </a:solidFill>
                </a:rPr>
                <a:t>SINGLEPLAYER VS. MULTIPLAYER STATS</a:t>
              </a:r>
              <a:endParaRPr lang="zh-CN" altLang="en-US" sz="2000" b="1" spc="270">
                <a:solidFill>
                  <a:srgbClr val="181D3A"/>
                </a:solidFill>
              </a:endParaRPr>
            </a:p>
          </p:txBody>
        </p:sp>
      </p:grpSp>
      <p:sp>
        <p:nvSpPr>
          <p:cNvPr id="6" name="文本框 5">
            <a:extLst>
              <a:ext uri="{FF2B5EF4-FFF2-40B4-BE49-F238E27FC236}">
                <a16:creationId xmlns:a16="http://schemas.microsoft.com/office/drawing/2014/main" id="{D3276B63-8796-48E7-B1D1-DA2E01FA4A2E}"/>
              </a:ext>
            </a:extLst>
          </p:cNvPr>
          <p:cNvSpPr txBox="1"/>
          <p:nvPr/>
        </p:nvSpPr>
        <p:spPr>
          <a:xfrm>
            <a:off x="9159016" y="4903893"/>
            <a:ext cx="1495923" cy="1015663"/>
          </a:xfrm>
          <a:prstGeom prst="rect">
            <a:avLst/>
          </a:prstGeom>
          <a:noFill/>
        </p:spPr>
        <p:txBody>
          <a:bodyPr wrap="none" rtlCol="0">
            <a:spAutoFit/>
          </a:bodyPr>
          <a:lstStyle/>
          <a:p>
            <a:pPr algn="ctr"/>
            <a:r>
              <a:rPr lang="en-US" altLang="zh-CN" sz="2000" b="1">
                <a:solidFill>
                  <a:srgbClr val="181D3A"/>
                </a:solidFill>
                <a:latin typeface="思源黑体" panose="020B0500000000000000" pitchFamily="34" charset="-128"/>
                <a:ea typeface="思源黑体" panose="020B0500000000000000" pitchFamily="34" charset="-128"/>
              </a:rPr>
              <a:t>Rae Chen</a:t>
            </a:r>
          </a:p>
          <a:p>
            <a:pPr algn="ctr"/>
            <a:r>
              <a:rPr lang="en-US" altLang="zh-CN" sz="2000" b="1">
                <a:solidFill>
                  <a:srgbClr val="181D3A"/>
                </a:solidFill>
                <a:latin typeface="思源黑体" panose="020B0500000000000000" pitchFamily="34" charset="-128"/>
                <a:ea typeface="思源黑体" panose="020B0500000000000000" pitchFamily="34" charset="-128"/>
              </a:rPr>
              <a:t>Jason Gao</a:t>
            </a:r>
          </a:p>
          <a:p>
            <a:pPr algn="ctr"/>
            <a:r>
              <a:rPr lang="en-US" altLang="zh-CN" sz="2000" b="1">
                <a:solidFill>
                  <a:srgbClr val="181D3A"/>
                </a:solidFill>
                <a:latin typeface="思源黑体" panose="020B0500000000000000" pitchFamily="34" charset="-128"/>
                <a:ea typeface="思源黑体" panose="020B0500000000000000" pitchFamily="34" charset="-128"/>
              </a:rPr>
              <a:t>Jack Sui</a:t>
            </a:r>
            <a:endParaRPr lang="zh-CN" altLang="en-US" sz="2000" b="1">
              <a:solidFill>
                <a:srgbClr val="181D3A"/>
              </a:solidFill>
              <a:latin typeface="思源黑体" panose="020B0500000000000000" pitchFamily="34" charset="-128"/>
              <a:ea typeface="思源黑体" panose="020B0500000000000000" pitchFamily="34" charset="-128"/>
            </a:endParaRPr>
          </a:p>
        </p:txBody>
      </p:sp>
    </p:spTree>
    <p:extLst>
      <p:ext uri="{BB962C8B-B14F-4D97-AF65-F5344CB8AC3E}">
        <p14:creationId xmlns:p14="http://schemas.microsoft.com/office/powerpoint/2010/main" val="33819620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A4B1B-9D2A-46FF-AE30-9E86BC85BCD2}"/>
              </a:ext>
            </a:extLst>
          </p:cNvPr>
          <p:cNvSpPr>
            <a:spLocks noGrp="1"/>
          </p:cNvSpPr>
          <p:nvPr>
            <p:ph type="title"/>
          </p:nvPr>
        </p:nvSpPr>
        <p:spPr/>
        <p:txBody>
          <a:bodyPr/>
          <a:lstStyle/>
          <a:p>
            <a:r>
              <a:rPr lang="en-US" altLang="zh-CN">
                <a:ea typeface="思源黑体"/>
              </a:rPr>
              <a:t>Further Exploration</a:t>
            </a:r>
            <a:endParaRPr lang="en-US" altLang="zh-CN"/>
          </a:p>
        </p:txBody>
      </p:sp>
      <p:sp>
        <p:nvSpPr>
          <p:cNvPr id="3" name="TextBox 2">
            <a:extLst>
              <a:ext uri="{FF2B5EF4-FFF2-40B4-BE49-F238E27FC236}">
                <a16:creationId xmlns:a16="http://schemas.microsoft.com/office/drawing/2014/main" id="{1E5D3872-5566-4E1D-A9AA-27599EF297C0}"/>
              </a:ext>
            </a:extLst>
          </p:cNvPr>
          <p:cNvSpPr txBox="1"/>
          <p:nvPr/>
        </p:nvSpPr>
        <p:spPr>
          <a:xfrm>
            <a:off x="840059" y="1918010"/>
            <a:ext cx="1051188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solidFill>
                  <a:srgbClr val="ADB4C4"/>
                </a:solidFill>
                <a:latin typeface="思源黑体" panose="020B0500000000000000" pitchFamily="34" charset="-128"/>
                <a:ea typeface="思源黑体" panose="020B0500000000000000" pitchFamily="34" charset="-128"/>
              </a:rPr>
              <a:t>Improve accuracy of ML model by using different features, or even more data</a:t>
            </a:r>
            <a:endParaRPr lang="en-US">
              <a:latin typeface="思源黑体" panose="020B0500000000000000" pitchFamily="34" charset="-128"/>
              <a:ea typeface="思源黑体" panose="020B0500000000000000" pitchFamily="34" charset="-128"/>
            </a:endParaRPr>
          </a:p>
          <a:p>
            <a:pPr marL="342900" indent="-342900">
              <a:buFont typeface="Arial"/>
              <a:buChar char="•"/>
            </a:pPr>
            <a:r>
              <a:rPr lang="en-US" sz="2400">
                <a:solidFill>
                  <a:srgbClr val="ADB4C4"/>
                </a:solidFill>
                <a:latin typeface="思源黑体" panose="020B0500000000000000" pitchFamily="34" charset="-128"/>
                <a:ea typeface="思源黑体" panose="020B0500000000000000" pitchFamily="34" charset="-128"/>
              </a:rPr>
              <a:t>Eliminate possible outliers (games that are too popular) to see how less popular games trend</a:t>
            </a:r>
          </a:p>
          <a:p>
            <a:pPr marL="342900" indent="-342900">
              <a:buFont typeface="Arial"/>
              <a:buChar char="•"/>
            </a:pPr>
            <a:r>
              <a:rPr lang="en-US" sz="2400">
                <a:solidFill>
                  <a:srgbClr val="ADB4C4"/>
                </a:solidFill>
                <a:latin typeface="思源黑体" panose="020B0500000000000000" pitchFamily="34" charset="-128"/>
                <a:ea typeface="思源黑体" panose="020B0500000000000000" pitchFamily="34" charset="-128"/>
              </a:rPr>
              <a:t>Gather newer data</a:t>
            </a:r>
          </a:p>
          <a:p>
            <a:endParaRPr lang="en-US" sz="2400">
              <a:solidFill>
                <a:srgbClr val="ADB4C4"/>
              </a:solidFill>
              <a:latin typeface="思源黑体" panose="020B0500000000000000" pitchFamily="34" charset="-128"/>
              <a:ea typeface="思源黑体" panose="020B0500000000000000" pitchFamily="34" charset="-128"/>
            </a:endParaRPr>
          </a:p>
        </p:txBody>
      </p:sp>
    </p:spTree>
    <p:extLst>
      <p:ext uri="{BB962C8B-B14F-4D97-AF65-F5344CB8AC3E}">
        <p14:creationId xmlns:p14="http://schemas.microsoft.com/office/powerpoint/2010/main" val="20785684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DF06F-2E18-4EE2-8380-2B4B1854B1BB}"/>
              </a:ext>
            </a:extLst>
          </p:cNvPr>
          <p:cNvSpPr>
            <a:spLocks noGrp="1"/>
          </p:cNvSpPr>
          <p:nvPr>
            <p:ph type="title"/>
          </p:nvPr>
        </p:nvSpPr>
        <p:spPr/>
        <p:txBody>
          <a:bodyPr/>
          <a:lstStyle/>
          <a:p>
            <a:r>
              <a:rPr lang="en-US" altLang="zh-CN" dirty="0"/>
              <a:t>The Ultimate Gaming Platform</a:t>
            </a:r>
            <a:endParaRPr lang="zh-CN" altLang="en-US" dirty="0"/>
          </a:p>
        </p:txBody>
      </p:sp>
      <p:pic>
        <p:nvPicPr>
          <p:cNvPr id="4" name="图片 3">
            <a:extLst>
              <a:ext uri="{FF2B5EF4-FFF2-40B4-BE49-F238E27FC236}">
                <a16:creationId xmlns:a16="http://schemas.microsoft.com/office/drawing/2014/main" id="{D6FD8E62-9AD0-4C5A-96A6-81CB419AE4C3}"/>
              </a:ext>
            </a:extLst>
          </p:cNvPr>
          <p:cNvPicPr>
            <a:picLocks noChangeAspect="1"/>
          </p:cNvPicPr>
          <p:nvPr/>
        </p:nvPicPr>
        <p:blipFill>
          <a:blip r:embed="rId3"/>
          <a:stretch>
            <a:fillRect/>
          </a:stretch>
        </p:blipFill>
        <p:spPr>
          <a:xfrm>
            <a:off x="8290519" y="537781"/>
            <a:ext cx="3063281" cy="980250"/>
          </a:xfrm>
          <a:prstGeom prst="rect">
            <a:avLst/>
          </a:prstGeom>
        </p:spPr>
      </p:pic>
      <p:pic>
        <p:nvPicPr>
          <p:cNvPr id="10" name="图片 9">
            <a:extLst>
              <a:ext uri="{FF2B5EF4-FFF2-40B4-BE49-F238E27FC236}">
                <a16:creationId xmlns:a16="http://schemas.microsoft.com/office/drawing/2014/main" id="{EAC42438-51D0-42F4-88AA-5A663718E9B7}"/>
              </a:ext>
            </a:extLst>
          </p:cNvPr>
          <p:cNvPicPr>
            <a:picLocks noChangeAspect="1"/>
          </p:cNvPicPr>
          <p:nvPr/>
        </p:nvPicPr>
        <p:blipFill>
          <a:blip r:embed="rId4"/>
          <a:stretch>
            <a:fillRect/>
          </a:stretch>
        </p:blipFill>
        <p:spPr>
          <a:xfrm>
            <a:off x="3310285" y="2116562"/>
            <a:ext cx="5571429" cy="2142857"/>
          </a:xfrm>
          <a:prstGeom prst="rect">
            <a:avLst/>
          </a:prstGeom>
        </p:spPr>
      </p:pic>
      <p:sp>
        <p:nvSpPr>
          <p:cNvPr id="8" name="文本框 7">
            <a:extLst>
              <a:ext uri="{FF2B5EF4-FFF2-40B4-BE49-F238E27FC236}">
                <a16:creationId xmlns:a16="http://schemas.microsoft.com/office/drawing/2014/main" id="{90855C9B-6189-46DC-975F-CEFBB3F954D8}"/>
              </a:ext>
            </a:extLst>
          </p:cNvPr>
          <p:cNvSpPr txBox="1"/>
          <p:nvPr/>
        </p:nvSpPr>
        <p:spPr>
          <a:xfrm>
            <a:off x="3929732" y="5012567"/>
            <a:ext cx="4332533" cy="707886"/>
          </a:xfrm>
          <a:prstGeom prst="rect">
            <a:avLst/>
          </a:prstGeom>
          <a:noFill/>
        </p:spPr>
        <p:txBody>
          <a:bodyPr wrap="none" rtlCol="0">
            <a:spAutoFit/>
          </a:bodyPr>
          <a:lstStyle/>
          <a:p>
            <a:pPr marL="342900" indent="-342900">
              <a:buFont typeface="Arial" panose="020B0604020202020204" pitchFamily="34" charset="0"/>
              <a:buChar char="•"/>
            </a:pPr>
            <a:r>
              <a:rPr lang="en-US" altLang="zh-CN" sz="2000" dirty="0">
                <a:solidFill>
                  <a:srgbClr val="ADB4C4"/>
                </a:solidFill>
                <a:latin typeface="思源黑体" panose="020B0500000000000000" pitchFamily="34" charset="-128"/>
                <a:ea typeface="思源黑体" panose="020B0500000000000000" pitchFamily="34" charset="-128"/>
              </a:rPr>
              <a:t>Player behavior vs. game types?</a:t>
            </a:r>
          </a:p>
          <a:p>
            <a:pPr marL="342900" indent="-342900">
              <a:buFont typeface="Arial" panose="020B0604020202020204" pitchFamily="34" charset="0"/>
              <a:buChar char="•"/>
            </a:pPr>
            <a:r>
              <a:rPr lang="en-US" altLang="zh-CN" sz="2000" dirty="0">
                <a:solidFill>
                  <a:srgbClr val="ADB4C4"/>
                </a:solidFill>
                <a:latin typeface="思源黑体" panose="020B0500000000000000" pitchFamily="34" charset="-128"/>
                <a:ea typeface="思源黑体" panose="020B0500000000000000" pitchFamily="34" charset="-128"/>
              </a:rPr>
              <a:t>Predict game ratings?</a:t>
            </a:r>
          </a:p>
        </p:txBody>
      </p:sp>
    </p:spTree>
    <p:extLst>
      <p:ext uri="{BB962C8B-B14F-4D97-AF65-F5344CB8AC3E}">
        <p14:creationId xmlns:p14="http://schemas.microsoft.com/office/powerpoint/2010/main" val="8679770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6C717D-7D4F-440A-ADC4-4FF235763CD7}"/>
              </a:ext>
            </a:extLst>
          </p:cNvPr>
          <p:cNvSpPr>
            <a:spLocks noGrp="1"/>
          </p:cNvSpPr>
          <p:nvPr>
            <p:ph type="title"/>
          </p:nvPr>
        </p:nvSpPr>
        <p:spPr/>
        <p:txBody>
          <a:bodyPr/>
          <a:lstStyle/>
          <a:p>
            <a:r>
              <a:rPr lang="en-US" altLang="zh-CN" dirty="0"/>
              <a:t>Charts to Plot, Models to Train</a:t>
            </a:r>
            <a:endParaRPr lang="zh-CN" altLang="en-US" dirty="0"/>
          </a:p>
        </p:txBody>
      </p:sp>
      <p:sp>
        <p:nvSpPr>
          <p:cNvPr id="3" name="文本框 2">
            <a:extLst>
              <a:ext uri="{FF2B5EF4-FFF2-40B4-BE49-F238E27FC236}">
                <a16:creationId xmlns:a16="http://schemas.microsoft.com/office/drawing/2014/main" id="{755AD272-8FBE-45F8-8E3C-8F1FC708D02C}"/>
              </a:ext>
            </a:extLst>
          </p:cNvPr>
          <p:cNvSpPr txBox="1"/>
          <p:nvPr/>
        </p:nvSpPr>
        <p:spPr>
          <a:xfrm>
            <a:off x="965395" y="1492568"/>
            <a:ext cx="10569006" cy="2554545"/>
          </a:xfrm>
          <a:prstGeom prst="rect">
            <a:avLst/>
          </a:prstGeom>
          <a:noFill/>
        </p:spPr>
        <p:txBody>
          <a:bodyPr wrap="square" lIns="91440" tIns="45720" rIns="91440" bIns="45720" rtlCol="0" anchor="t">
            <a:spAutoFit/>
          </a:bodyPr>
          <a:lstStyle/>
          <a:p>
            <a:pPr marL="342900" indent="-342900">
              <a:buFontTx/>
              <a:buChar char="-"/>
            </a:pPr>
            <a:r>
              <a:rPr lang="en-US" sz="2000" dirty="0">
                <a:solidFill>
                  <a:srgbClr val="ADB4C4"/>
                </a:solidFill>
                <a:latin typeface="思源黑体" panose="020B0500000000000000" pitchFamily="34" charset="-128"/>
                <a:ea typeface="思源黑体" panose="020B0500000000000000" pitchFamily="34" charset="-128"/>
                <a:cs typeface="+mn-lt"/>
              </a:rPr>
              <a:t>Predicting the Rating for a game out of all total players who own this game with a given price, release date, and whether an "app" contains multiplayer content.</a:t>
            </a:r>
          </a:p>
          <a:p>
            <a:endParaRPr lang="en-US" sz="2000" dirty="0">
              <a:solidFill>
                <a:srgbClr val="ADB4C4"/>
              </a:solidFill>
              <a:latin typeface="思源黑体" panose="020B0500000000000000" pitchFamily="34" charset="-128"/>
              <a:ea typeface="思源黑体" panose="020B0500000000000000" pitchFamily="34" charset="-128"/>
              <a:cs typeface="+mn-lt"/>
            </a:endParaRPr>
          </a:p>
          <a:p>
            <a:pPr marL="342900" indent="-342900">
              <a:buFontTx/>
              <a:buChar char="-"/>
            </a:pPr>
            <a:r>
              <a:rPr lang="en-US" sz="2000" dirty="0">
                <a:solidFill>
                  <a:srgbClr val="ADB4C4"/>
                </a:solidFill>
                <a:latin typeface="思源黑体" panose="020B0500000000000000" pitchFamily="34" charset="-128"/>
                <a:ea typeface="思源黑体" panose="020B0500000000000000" pitchFamily="34" charset="-128"/>
                <a:cs typeface="+mn-lt"/>
              </a:rPr>
              <a:t>Whether an "app" contains multiplayer content or not affects Play Time.</a:t>
            </a:r>
          </a:p>
          <a:p>
            <a:endParaRPr lang="en-US" sz="2000" dirty="0">
              <a:solidFill>
                <a:srgbClr val="ADB4C4"/>
              </a:solidFill>
              <a:latin typeface="思源黑体" panose="020B0500000000000000" pitchFamily="34" charset="-128"/>
              <a:ea typeface="思源黑体" panose="020B0500000000000000" pitchFamily="34" charset="-128"/>
              <a:cs typeface="+mn-lt"/>
            </a:endParaRPr>
          </a:p>
          <a:p>
            <a:pPr marL="342900" indent="-342900">
              <a:buFontTx/>
              <a:buChar char="-"/>
            </a:pPr>
            <a:r>
              <a:rPr lang="en-US" sz="2000" dirty="0">
                <a:solidFill>
                  <a:srgbClr val="ADB4C4"/>
                </a:solidFill>
                <a:latin typeface="思源黑体" panose="020B0500000000000000" pitchFamily="34" charset="-128"/>
                <a:ea typeface="思源黑体" panose="020B0500000000000000" pitchFamily="34" charset="-128"/>
                <a:cs typeface="+mn-lt"/>
              </a:rPr>
              <a:t>Whether an "app" contains multiplayer content affects Achievement Completion</a:t>
            </a:r>
          </a:p>
          <a:p>
            <a:endParaRPr lang="en-US" sz="2000" dirty="0">
              <a:solidFill>
                <a:srgbClr val="ADB4C4"/>
              </a:solidFill>
              <a:latin typeface="思源黑体" panose="020B0500000000000000" pitchFamily="34" charset="-128"/>
              <a:ea typeface="思源黑体" panose="020B0500000000000000" pitchFamily="34" charset="-128"/>
              <a:cs typeface="+mn-lt"/>
            </a:endParaRPr>
          </a:p>
          <a:p>
            <a:pPr marL="342900" indent="-342900">
              <a:buFontTx/>
              <a:buChar char="-"/>
            </a:pPr>
            <a:r>
              <a:rPr lang="en-US" sz="2000" dirty="0">
                <a:solidFill>
                  <a:srgbClr val="ADB4C4"/>
                </a:solidFill>
                <a:latin typeface="思源黑体" panose="020B0500000000000000" pitchFamily="34" charset="-128"/>
                <a:ea typeface="思源黑体" panose="020B0500000000000000" pitchFamily="34" charset="-128"/>
                <a:cs typeface="+mn-lt"/>
              </a:rPr>
              <a:t>How might engagement with games change over time?</a:t>
            </a:r>
          </a:p>
        </p:txBody>
      </p:sp>
    </p:spTree>
    <p:extLst>
      <p:ext uri="{BB962C8B-B14F-4D97-AF65-F5344CB8AC3E}">
        <p14:creationId xmlns:p14="http://schemas.microsoft.com/office/powerpoint/2010/main" val="32554162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78EF3-C098-4202-87C0-D62C5B2E1753}"/>
              </a:ext>
            </a:extLst>
          </p:cNvPr>
          <p:cNvSpPr>
            <a:spLocks noGrp="1"/>
          </p:cNvSpPr>
          <p:nvPr>
            <p:ph type="title"/>
          </p:nvPr>
        </p:nvSpPr>
        <p:spPr/>
        <p:txBody>
          <a:bodyPr/>
          <a:lstStyle/>
          <a:p>
            <a:r>
              <a:rPr lang="en-US" altLang="zh-CN" dirty="0"/>
              <a:t>A Wild Dataset Appears!</a:t>
            </a:r>
            <a:endParaRPr lang="zh-CN" altLang="en-US" dirty="0"/>
          </a:p>
        </p:txBody>
      </p:sp>
      <p:pic>
        <p:nvPicPr>
          <p:cNvPr id="3" name="图形 2">
            <a:extLst>
              <a:ext uri="{FF2B5EF4-FFF2-40B4-BE49-F238E27FC236}">
                <a16:creationId xmlns:a16="http://schemas.microsoft.com/office/drawing/2014/main" id="{14966C00-E248-42E4-A3B9-2FA59047EB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6826" y="3978275"/>
            <a:ext cx="3695700" cy="2514600"/>
          </a:xfrm>
          <a:prstGeom prst="rect">
            <a:avLst/>
          </a:prstGeom>
        </p:spPr>
      </p:pic>
      <p:grpSp>
        <p:nvGrpSpPr>
          <p:cNvPr id="8" name="组合 7">
            <a:extLst>
              <a:ext uri="{FF2B5EF4-FFF2-40B4-BE49-F238E27FC236}">
                <a16:creationId xmlns:a16="http://schemas.microsoft.com/office/drawing/2014/main" id="{9BA3759A-62AD-4567-B59F-548E88361DBE}"/>
              </a:ext>
            </a:extLst>
          </p:cNvPr>
          <p:cNvGrpSpPr/>
          <p:nvPr/>
        </p:nvGrpSpPr>
        <p:grpSpPr>
          <a:xfrm>
            <a:off x="3012352" y="1690688"/>
            <a:ext cx="6167296" cy="2000000"/>
            <a:chOff x="2209800" y="1896107"/>
            <a:chExt cx="6167296" cy="2000000"/>
          </a:xfrm>
        </p:grpSpPr>
        <p:pic>
          <p:nvPicPr>
            <p:cNvPr id="5" name="图片 4">
              <a:extLst>
                <a:ext uri="{FF2B5EF4-FFF2-40B4-BE49-F238E27FC236}">
                  <a16:creationId xmlns:a16="http://schemas.microsoft.com/office/drawing/2014/main" id="{5B81A9DF-79C9-4AEC-8739-8CE66EB49148}"/>
                </a:ext>
              </a:extLst>
            </p:cNvPr>
            <p:cNvPicPr>
              <a:picLocks noChangeAspect="1"/>
            </p:cNvPicPr>
            <p:nvPr/>
          </p:nvPicPr>
          <p:blipFill>
            <a:blip r:embed="rId5"/>
            <a:stretch>
              <a:fillRect/>
            </a:stretch>
          </p:blipFill>
          <p:spPr>
            <a:xfrm>
              <a:off x="2209800" y="1896107"/>
              <a:ext cx="3232324" cy="2000000"/>
            </a:xfrm>
            <a:prstGeom prst="rect">
              <a:avLst/>
            </a:prstGeom>
          </p:spPr>
        </p:pic>
        <p:pic>
          <p:nvPicPr>
            <p:cNvPr id="7" name="图片 6">
              <a:extLst>
                <a:ext uri="{FF2B5EF4-FFF2-40B4-BE49-F238E27FC236}">
                  <a16:creationId xmlns:a16="http://schemas.microsoft.com/office/drawing/2014/main" id="{A153D671-2AF9-41A0-AF17-0E2034E52459}"/>
                </a:ext>
              </a:extLst>
            </p:cNvPr>
            <p:cNvPicPr>
              <a:picLocks noChangeAspect="1"/>
            </p:cNvPicPr>
            <p:nvPr/>
          </p:nvPicPr>
          <p:blipFill>
            <a:blip r:embed="rId6"/>
            <a:stretch>
              <a:fillRect/>
            </a:stretch>
          </p:blipFill>
          <p:spPr>
            <a:xfrm>
              <a:off x="6386620" y="1896107"/>
              <a:ext cx="1990476" cy="2000000"/>
            </a:xfrm>
            <a:prstGeom prst="rect">
              <a:avLst/>
            </a:prstGeom>
          </p:spPr>
        </p:pic>
      </p:grpSp>
    </p:spTree>
    <p:extLst>
      <p:ext uri="{BB962C8B-B14F-4D97-AF65-F5344CB8AC3E}">
        <p14:creationId xmlns:p14="http://schemas.microsoft.com/office/powerpoint/2010/main" val="2424248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D7E05-73CE-4E31-9E38-72832EA29D4E}"/>
              </a:ext>
            </a:extLst>
          </p:cNvPr>
          <p:cNvSpPr>
            <a:spLocks noGrp="1"/>
          </p:cNvSpPr>
          <p:nvPr>
            <p:ph type="title"/>
          </p:nvPr>
        </p:nvSpPr>
        <p:spPr/>
        <p:txBody>
          <a:bodyPr>
            <a:normAutofit/>
          </a:bodyPr>
          <a:lstStyle/>
          <a:p>
            <a:r>
              <a:rPr lang="en-US" altLang="zh-CN" dirty="0"/>
              <a:t>Plan of Action</a:t>
            </a:r>
            <a:endParaRPr lang="zh-CN" altLang="en-US" dirty="0"/>
          </a:p>
        </p:txBody>
      </p:sp>
      <p:pic>
        <p:nvPicPr>
          <p:cNvPr id="4" name="图片 3">
            <a:extLst>
              <a:ext uri="{FF2B5EF4-FFF2-40B4-BE49-F238E27FC236}">
                <a16:creationId xmlns:a16="http://schemas.microsoft.com/office/drawing/2014/main" id="{35DF72DD-9602-499D-BF7F-709FD5D038DE}"/>
              </a:ext>
            </a:extLst>
          </p:cNvPr>
          <p:cNvPicPr>
            <a:picLocks noChangeAspect="1"/>
          </p:cNvPicPr>
          <p:nvPr/>
        </p:nvPicPr>
        <p:blipFill>
          <a:blip r:embed="rId3"/>
          <a:stretch>
            <a:fillRect/>
          </a:stretch>
        </p:blipFill>
        <p:spPr>
          <a:xfrm>
            <a:off x="1638300" y="2183057"/>
            <a:ext cx="8915400" cy="533400"/>
          </a:xfrm>
          <a:prstGeom prst="rect">
            <a:avLst/>
          </a:prstGeom>
        </p:spPr>
      </p:pic>
      <p:sp>
        <p:nvSpPr>
          <p:cNvPr id="6" name="文本框 5">
            <a:extLst>
              <a:ext uri="{FF2B5EF4-FFF2-40B4-BE49-F238E27FC236}">
                <a16:creationId xmlns:a16="http://schemas.microsoft.com/office/drawing/2014/main" id="{C9F96FE7-C62C-4F56-92A3-090784C289F6}"/>
              </a:ext>
            </a:extLst>
          </p:cNvPr>
          <p:cNvSpPr txBox="1"/>
          <p:nvPr/>
        </p:nvSpPr>
        <p:spPr>
          <a:xfrm>
            <a:off x="5869015" y="2885660"/>
            <a:ext cx="453970" cy="646331"/>
          </a:xfrm>
          <a:prstGeom prst="rect">
            <a:avLst/>
          </a:prstGeom>
          <a:noFill/>
        </p:spPr>
        <p:txBody>
          <a:bodyPr wrap="none" rtlCol="0">
            <a:spAutoFit/>
          </a:bodyPr>
          <a:lstStyle/>
          <a:p>
            <a:r>
              <a:rPr lang="en-US" altLang="zh-CN" sz="3600" b="1" dirty="0">
                <a:solidFill>
                  <a:srgbClr val="ADB4C4"/>
                </a:solidFill>
                <a:latin typeface="思源黑体" panose="020B0500000000000000" pitchFamily="34" charset="-128"/>
                <a:ea typeface="思源黑体" panose="020B0500000000000000" pitchFamily="34" charset="-128"/>
              </a:rPr>
              <a:t>+</a:t>
            </a:r>
            <a:endParaRPr lang="zh-CN" altLang="en-US" sz="3600" b="1" dirty="0">
              <a:solidFill>
                <a:srgbClr val="ADB4C4"/>
              </a:solidFill>
              <a:latin typeface="思源黑体" panose="020B0500000000000000" pitchFamily="34" charset="-128"/>
              <a:ea typeface="思源黑体" panose="020B0500000000000000" pitchFamily="34" charset="-128"/>
            </a:endParaRPr>
          </a:p>
        </p:txBody>
      </p:sp>
      <p:pic>
        <p:nvPicPr>
          <p:cNvPr id="8" name="图片 7" descr="图表, 散点图&#10;&#10;描述已自动生成">
            <a:extLst>
              <a:ext uri="{FF2B5EF4-FFF2-40B4-BE49-F238E27FC236}">
                <a16:creationId xmlns:a16="http://schemas.microsoft.com/office/drawing/2014/main" id="{404F3E7E-D2D3-422C-A8B2-026B75F7EE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6757" y="4141545"/>
            <a:ext cx="2523978" cy="2146832"/>
          </a:xfrm>
          <a:prstGeom prst="rect">
            <a:avLst/>
          </a:prstGeom>
        </p:spPr>
      </p:pic>
      <p:pic>
        <p:nvPicPr>
          <p:cNvPr id="10" name="图片 9" descr="图表, 散点图&#10;&#10;描述已自动生成">
            <a:extLst>
              <a:ext uri="{FF2B5EF4-FFF2-40B4-BE49-F238E27FC236}">
                <a16:creationId xmlns:a16="http://schemas.microsoft.com/office/drawing/2014/main" id="{6C9E0FED-D53E-4F75-BCA2-42E7BB1BC7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5646" y="4141545"/>
            <a:ext cx="2146832" cy="2146832"/>
          </a:xfrm>
          <a:prstGeom prst="rect">
            <a:avLst/>
          </a:prstGeom>
        </p:spPr>
      </p:pic>
      <p:pic>
        <p:nvPicPr>
          <p:cNvPr id="12" name="图片 11" descr="图表, 散点图&#10;&#10;描述已自动生成">
            <a:extLst>
              <a:ext uri="{FF2B5EF4-FFF2-40B4-BE49-F238E27FC236}">
                <a16:creationId xmlns:a16="http://schemas.microsoft.com/office/drawing/2014/main" id="{631A697F-4F2B-4439-8B46-B241B01DF9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3514" y="4138859"/>
            <a:ext cx="2537853" cy="2149518"/>
          </a:xfrm>
          <a:prstGeom prst="rect">
            <a:avLst/>
          </a:prstGeom>
        </p:spPr>
      </p:pic>
      <p:grpSp>
        <p:nvGrpSpPr>
          <p:cNvPr id="21" name="组合 20">
            <a:extLst>
              <a:ext uri="{FF2B5EF4-FFF2-40B4-BE49-F238E27FC236}">
                <a16:creationId xmlns:a16="http://schemas.microsoft.com/office/drawing/2014/main" id="{97BB16A3-E4A6-4187-B800-684ED6902CD8}"/>
              </a:ext>
            </a:extLst>
          </p:cNvPr>
          <p:cNvGrpSpPr/>
          <p:nvPr/>
        </p:nvGrpSpPr>
        <p:grpSpPr>
          <a:xfrm>
            <a:off x="3843921" y="1530373"/>
            <a:ext cx="4504158" cy="589331"/>
            <a:chOff x="3890165" y="1530373"/>
            <a:chExt cx="4504158" cy="589331"/>
          </a:xfrm>
        </p:grpSpPr>
        <p:sp>
          <p:nvSpPr>
            <p:cNvPr id="5" name="文本框 4">
              <a:extLst>
                <a:ext uri="{FF2B5EF4-FFF2-40B4-BE49-F238E27FC236}">
                  <a16:creationId xmlns:a16="http://schemas.microsoft.com/office/drawing/2014/main" id="{D141A65C-6DFB-4F58-95A4-D102334E3306}"/>
                </a:ext>
              </a:extLst>
            </p:cNvPr>
            <p:cNvSpPr txBox="1"/>
            <p:nvPr/>
          </p:nvSpPr>
          <p:spPr>
            <a:xfrm>
              <a:off x="3890165" y="1638842"/>
              <a:ext cx="2878417" cy="400110"/>
            </a:xfrm>
            <a:prstGeom prst="rect">
              <a:avLst/>
            </a:prstGeom>
            <a:noFill/>
          </p:spPr>
          <p:txBody>
            <a:bodyPr wrap="none" rtlCol="0">
              <a:spAutoFit/>
            </a:bodyPr>
            <a:lstStyle/>
            <a:p>
              <a:r>
                <a:rPr lang="en-US" altLang="zh-CN" sz="2000" dirty="0">
                  <a:solidFill>
                    <a:srgbClr val="ADB4C4"/>
                  </a:solidFill>
                  <a:latin typeface="思源黑体" panose="020B0500000000000000" pitchFamily="34" charset="-128"/>
                  <a:ea typeface="思源黑体" panose="020B0500000000000000" pitchFamily="34" charset="-128"/>
                </a:rPr>
                <a:t>Machine learning with </a:t>
              </a:r>
              <a:endParaRPr lang="zh-CN" altLang="en-US" sz="2000" dirty="0">
                <a:solidFill>
                  <a:srgbClr val="ADB4C4"/>
                </a:solidFill>
                <a:latin typeface="思源黑体" panose="020B0500000000000000" pitchFamily="34" charset="-128"/>
                <a:ea typeface="思源黑体" panose="020B0500000000000000" pitchFamily="34" charset="-128"/>
              </a:endParaRPr>
            </a:p>
          </p:txBody>
        </p:sp>
        <p:pic>
          <p:nvPicPr>
            <p:cNvPr id="18" name="图片 17" descr="卡通人物&#10;&#10;描述已自动生成">
              <a:extLst>
                <a:ext uri="{FF2B5EF4-FFF2-40B4-BE49-F238E27FC236}">
                  <a16:creationId xmlns:a16="http://schemas.microsoft.com/office/drawing/2014/main" id="{D1CD4FCD-2E8A-40F7-A170-9258C8321C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68582" y="1530373"/>
              <a:ext cx="1625741" cy="589331"/>
            </a:xfrm>
            <a:prstGeom prst="rect">
              <a:avLst/>
            </a:prstGeom>
          </p:spPr>
        </p:pic>
      </p:grpSp>
      <p:grpSp>
        <p:nvGrpSpPr>
          <p:cNvPr id="22" name="组合 21">
            <a:extLst>
              <a:ext uri="{FF2B5EF4-FFF2-40B4-BE49-F238E27FC236}">
                <a16:creationId xmlns:a16="http://schemas.microsoft.com/office/drawing/2014/main" id="{46A3A156-F38D-4154-9D0D-5DED581D43FB}"/>
              </a:ext>
            </a:extLst>
          </p:cNvPr>
          <p:cNvGrpSpPr/>
          <p:nvPr/>
        </p:nvGrpSpPr>
        <p:grpSpPr>
          <a:xfrm>
            <a:off x="3542686" y="3505106"/>
            <a:ext cx="5106629" cy="594312"/>
            <a:chOff x="4940991" y="3505106"/>
            <a:chExt cx="5106629" cy="594312"/>
          </a:xfrm>
        </p:grpSpPr>
        <p:sp>
          <p:nvSpPr>
            <p:cNvPr id="14" name="文本框 13">
              <a:extLst>
                <a:ext uri="{FF2B5EF4-FFF2-40B4-BE49-F238E27FC236}">
                  <a16:creationId xmlns:a16="http://schemas.microsoft.com/office/drawing/2014/main" id="{4173E6D6-C19E-4ED2-B864-57F7BA1EBB4F}"/>
                </a:ext>
              </a:extLst>
            </p:cNvPr>
            <p:cNvSpPr txBox="1"/>
            <p:nvPr/>
          </p:nvSpPr>
          <p:spPr>
            <a:xfrm>
              <a:off x="4940991" y="3602207"/>
              <a:ext cx="2866810" cy="400110"/>
            </a:xfrm>
            <a:prstGeom prst="rect">
              <a:avLst/>
            </a:prstGeom>
            <a:noFill/>
          </p:spPr>
          <p:txBody>
            <a:bodyPr wrap="none" rtlCol="0">
              <a:spAutoFit/>
            </a:bodyPr>
            <a:lstStyle/>
            <a:p>
              <a:r>
                <a:rPr lang="en-US" altLang="zh-CN" sz="2000">
                  <a:solidFill>
                    <a:srgbClr val="ADB4C4"/>
                  </a:solidFill>
                  <a:latin typeface="思源黑体" panose="020B0500000000000000" pitchFamily="34" charset="-128"/>
                  <a:ea typeface="思源黑体" panose="020B0500000000000000" pitchFamily="34" charset="-128"/>
                </a:rPr>
                <a:t>Data visualization with</a:t>
              </a:r>
              <a:endParaRPr lang="zh-CN" altLang="en-US" sz="2000">
                <a:solidFill>
                  <a:srgbClr val="ADB4C4"/>
                </a:solidFill>
                <a:latin typeface="思源黑体" panose="020B0500000000000000" pitchFamily="34" charset="-128"/>
                <a:ea typeface="思源黑体" panose="020B0500000000000000" pitchFamily="34" charset="-128"/>
              </a:endParaRPr>
            </a:p>
          </p:txBody>
        </p:sp>
        <p:pic>
          <p:nvPicPr>
            <p:cNvPr id="20" name="图形 19">
              <a:extLst>
                <a:ext uri="{FF2B5EF4-FFF2-40B4-BE49-F238E27FC236}">
                  <a16:creationId xmlns:a16="http://schemas.microsoft.com/office/drawing/2014/main" id="{4EC4FE7C-6045-423B-97E7-84AE60EA63F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75348" y="3505106"/>
              <a:ext cx="2072272" cy="594312"/>
            </a:xfrm>
            <a:prstGeom prst="rect">
              <a:avLst/>
            </a:prstGeom>
          </p:spPr>
        </p:pic>
      </p:grpSp>
    </p:spTree>
    <p:extLst>
      <p:ext uri="{BB962C8B-B14F-4D97-AF65-F5344CB8AC3E}">
        <p14:creationId xmlns:p14="http://schemas.microsoft.com/office/powerpoint/2010/main" val="4308550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C7246-229C-486C-86BA-485234123FE9}"/>
              </a:ext>
            </a:extLst>
          </p:cNvPr>
          <p:cNvSpPr>
            <a:spLocks noGrp="1"/>
          </p:cNvSpPr>
          <p:nvPr>
            <p:ph type="title"/>
          </p:nvPr>
        </p:nvSpPr>
        <p:spPr/>
        <p:txBody>
          <a:bodyPr>
            <a:normAutofit/>
          </a:bodyPr>
          <a:lstStyle/>
          <a:p>
            <a:r>
              <a:rPr lang="en-US" altLang="zh-CN">
                <a:ea typeface="思源黑体"/>
              </a:rPr>
              <a:t>1. ML Model</a:t>
            </a:r>
            <a:endParaRPr lang="en-US" altLang="zh-CN"/>
          </a:p>
        </p:txBody>
      </p:sp>
      <p:pic>
        <p:nvPicPr>
          <p:cNvPr id="3" name="Picture 3" descr="Graphical user interface, text, application, email&#10;&#10;Description automatically generated">
            <a:extLst>
              <a:ext uri="{FF2B5EF4-FFF2-40B4-BE49-F238E27FC236}">
                <a16:creationId xmlns:a16="http://schemas.microsoft.com/office/drawing/2014/main" id="{41FE0BB8-DE8B-4A8D-A5E2-890CF9339405}"/>
              </a:ext>
            </a:extLst>
          </p:cNvPr>
          <p:cNvPicPr>
            <a:picLocks noChangeAspect="1"/>
          </p:cNvPicPr>
          <p:nvPr/>
        </p:nvPicPr>
        <p:blipFill rotWithShape="1">
          <a:blip r:embed="rId3"/>
          <a:srcRect l="9444" t="51702" r="76728" b="6810"/>
          <a:stretch/>
        </p:blipFill>
        <p:spPr>
          <a:xfrm>
            <a:off x="8755589" y="622540"/>
            <a:ext cx="2721209" cy="5618298"/>
          </a:xfrm>
          <a:prstGeom prst="rect">
            <a:avLst/>
          </a:prstGeom>
        </p:spPr>
      </p:pic>
      <p:sp>
        <p:nvSpPr>
          <p:cNvPr id="4" name="TextBox 3">
            <a:extLst>
              <a:ext uri="{FF2B5EF4-FFF2-40B4-BE49-F238E27FC236}">
                <a16:creationId xmlns:a16="http://schemas.microsoft.com/office/drawing/2014/main" id="{969BB492-BAD9-46AE-A9B9-867D9C10B3AA}"/>
              </a:ext>
            </a:extLst>
          </p:cNvPr>
          <p:cNvSpPr txBox="1"/>
          <p:nvPr/>
        </p:nvSpPr>
        <p:spPr>
          <a:xfrm>
            <a:off x="795082" y="1597412"/>
            <a:ext cx="691134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ADB4C4"/>
                </a:solidFill>
                <a:latin typeface="思源黑体" panose="020B0500000000000000" pitchFamily="34" charset="-128"/>
                <a:ea typeface="思源黑体" panose="020B0500000000000000" pitchFamily="34" charset="-128"/>
                <a:cs typeface="+mn-lt"/>
              </a:rPr>
              <a:t>The model is not successful and can't really predict rating accurately.</a:t>
            </a:r>
          </a:p>
          <a:p>
            <a:endParaRPr lang="en-US" sz="2400" dirty="0">
              <a:solidFill>
                <a:srgbClr val="ADB4C4"/>
              </a:solidFill>
              <a:latin typeface="思源黑体" panose="020B0500000000000000" pitchFamily="34" charset="-128"/>
              <a:ea typeface="思源黑体" panose="020B0500000000000000" pitchFamily="34" charset="-128"/>
              <a:cs typeface="+mn-lt"/>
            </a:endParaRPr>
          </a:p>
          <a:p>
            <a:r>
              <a:rPr lang="en-US" sz="2400" dirty="0">
                <a:solidFill>
                  <a:srgbClr val="ADB4C4"/>
                </a:solidFill>
                <a:latin typeface="思源黑体" panose="020B0500000000000000" pitchFamily="34" charset="-128"/>
                <a:ea typeface="思源黑体" panose="020B0500000000000000" pitchFamily="34" charset="-128"/>
                <a:cs typeface="+mn-lt"/>
              </a:rPr>
              <a:t>We found only a slight correlation between our selected features and the rating of a game.</a:t>
            </a:r>
          </a:p>
          <a:p>
            <a:endParaRPr lang="en-US" sz="2400" dirty="0">
              <a:solidFill>
                <a:srgbClr val="ADB4C4"/>
              </a:solidFill>
              <a:latin typeface="思源黑体" panose="020B0500000000000000" pitchFamily="34" charset="-128"/>
              <a:ea typeface="思源黑体" panose="020B0500000000000000" pitchFamily="34" charset="-128"/>
            </a:endParaRPr>
          </a:p>
          <a:p>
            <a:r>
              <a:rPr lang="en-US" sz="2400" dirty="0">
                <a:solidFill>
                  <a:srgbClr val="ADB4C4"/>
                </a:solidFill>
                <a:latin typeface="思源黑体" panose="020B0500000000000000" pitchFamily="34" charset="-128"/>
                <a:ea typeface="思源黑体" panose="020B0500000000000000" pitchFamily="34" charset="-128"/>
                <a:cs typeface="+mn-lt"/>
              </a:rPr>
              <a:t>The mean-squared error is high.</a:t>
            </a:r>
            <a:endParaRPr lang="en-US" sz="2400" dirty="0">
              <a:solidFill>
                <a:srgbClr val="ADB4C4"/>
              </a:solidFill>
              <a:latin typeface="思源黑体" panose="020B0500000000000000" pitchFamily="34" charset="-128"/>
              <a:ea typeface="思源黑体" panose="020B0500000000000000" pitchFamily="34" charset="-128"/>
            </a:endParaRPr>
          </a:p>
        </p:txBody>
      </p:sp>
    </p:spTree>
    <p:extLst>
      <p:ext uri="{BB962C8B-B14F-4D97-AF65-F5344CB8AC3E}">
        <p14:creationId xmlns:p14="http://schemas.microsoft.com/office/powerpoint/2010/main" val="35238769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CDCC1-72E6-4D3E-8E93-DEDC0AD6A8C7}"/>
              </a:ext>
            </a:extLst>
          </p:cNvPr>
          <p:cNvSpPr>
            <a:spLocks noGrp="1"/>
          </p:cNvSpPr>
          <p:nvPr>
            <p:ph type="title"/>
          </p:nvPr>
        </p:nvSpPr>
        <p:spPr/>
        <p:txBody>
          <a:bodyPr/>
          <a:lstStyle/>
          <a:p>
            <a:r>
              <a:rPr lang="en-US">
                <a:ea typeface="思源黑体"/>
              </a:rPr>
              <a:t>2. Playtime Multiplayer vs Single-player</a:t>
            </a:r>
            <a:endParaRPr lang="en-US" err="1"/>
          </a:p>
        </p:txBody>
      </p:sp>
      <p:pic>
        <p:nvPicPr>
          <p:cNvPr id="3" name="Picture 3" descr="Chart, scatter chart, bubble chart&#10;&#10;Description automatically generated">
            <a:extLst>
              <a:ext uri="{FF2B5EF4-FFF2-40B4-BE49-F238E27FC236}">
                <a16:creationId xmlns:a16="http://schemas.microsoft.com/office/drawing/2014/main" id="{6DD56889-CECE-4183-B5A6-F1A832564682}"/>
              </a:ext>
            </a:extLst>
          </p:cNvPr>
          <p:cNvPicPr>
            <a:picLocks noChangeAspect="1"/>
          </p:cNvPicPr>
          <p:nvPr/>
        </p:nvPicPr>
        <p:blipFill>
          <a:blip r:embed="rId3"/>
          <a:stretch>
            <a:fillRect/>
          </a:stretch>
        </p:blipFill>
        <p:spPr>
          <a:xfrm>
            <a:off x="5449531" y="1888017"/>
            <a:ext cx="6345555" cy="4509135"/>
          </a:xfrm>
          <a:prstGeom prst="rect">
            <a:avLst/>
          </a:prstGeom>
        </p:spPr>
      </p:pic>
      <p:sp>
        <p:nvSpPr>
          <p:cNvPr id="4" name="TextBox 3">
            <a:extLst>
              <a:ext uri="{FF2B5EF4-FFF2-40B4-BE49-F238E27FC236}">
                <a16:creationId xmlns:a16="http://schemas.microsoft.com/office/drawing/2014/main" id="{B0081344-F8FE-45A9-90AF-6180D8C1A356}"/>
              </a:ext>
            </a:extLst>
          </p:cNvPr>
          <p:cNvSpPr txBox="1"/>
          <p:nvPr/>
        </p:nvSpPr>
        <p:spPr>
          <a:xfrm>
            <a:off x="838200" y="1885114"/>
            <a:ext cx="4604525" cy="18559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ADB4C4"/>
                </a:solidFill>
                <a:latin typeface="思源黑体" panose="020B0500000000000000" pitchFamily="34" charset="-128"/>
                <a:ea typeface="思源黑体" panose="020B0500000000000000" pitchFamily="34" charset="-128"/>
                <a:cs typeface="+mn-lt"/>
              </a:rPr>
              <a:t>We found that multiplayer content does, in general, have higher playtime.</a:t>
            </a:r>
            <a:endParaRPr lang="en-US" sz="2400">
              <a:solidFill>
                <a:srgbClr val="ADB4C4"/>
              </a:solidFill>
              <a:latin typeface="思源黑体" panose="020B0500000000000000" pitchFamily="34" charset="-128"/>
              <a:ea typeface="思源黑体" panose="020B0500000000000000" pitchFamily="34" charset="-128"/>
            </a:endParaRPr>
          </a:p>
          <a:p>
            <a:br>
              <a:rPr lang="en-US">
                <a:latin typeface="思源黑体" panose="020B0500000000000000" pitchFamily="34" charset="-128"/>
                <a:ea typeface="思源黑体" panose="020B0500000000000000" pitchFamily="34" charset="-128"/>
              </a:rPr>
            </a:br>
            <a:endParaRPr lang="en-US" sz="2400">
              <a:latin typeface="思源黑体" panose="020B0500000000000000" pitchFamily="34" charset="-128"/>
              <a:ea typeface="思源黑体" panose="020B0500000000000000" pitchFamily="34" charset="-128"/>
            </a:endParaRPr>
          </a:p>
        </p:txBody>
      </p:sp>
    </p:spTree>
    <p:extLst>
      <p:ext uri="{BB962C8B-B14F-4D97-AF65-F5344CB8AC3E}">
        <p14:creationId xmlns:p14="http://schemas.microsoft.com/office/powerpoint/2010/main" val="352694008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679F-AB31-4229-B7CC-0E33103B32A8}"/>
              </a:ext>
            </a:extLst>
          </p:cNvPr>
          <p:cNvSpPr>
            <a:spLocks noGrp="1"/>
          </p:cNvSpPr>
          <p:nvPr>
            <p:ph type="title"/>
          </p:nvPr>
        </p:nvSpPr>
        <p:spPr/>
        <p:txBody>
          <a:bodyPr/>
          <a:lstStyle/>
          <a:p>
            <a:r>
              <a:rPr lang="en-US">
                <a:ea typeface="思源黑体"/>
              </a:rPr>
              <a:t>3. Completion Multiplayer vs. Single-player</a:t>
            </a:r>
            <a:endParaRPr lang="en-US" err="1"/>
          </a:p>
        </p:txBody>
      </p:sp>
      <p:pic>
        <p:nvPicPr>
          <p:cNvPr id="3" name="Picture 3" descr="Graphical user interface, chart, scatter chart&#10;&#10;Description automatically generated">
            <a:extLst>
              <a:ext uri="{FF2B5EF4-FFF2-40B4-BE49-F238E27FC236}">
                <a16:creationId xmlns:a16="http://schemas.microsoft.com/office/drawing/2014/main" id="{4F63D8F7-065B-4E98-8170-28D79B7231DB}"/>
              </a:ext>
            </a:extLst>
          </p:cNvPr>
          <p:cNvPicPr>
            <a:picLocks noChangeAspect="1"/>
          </p:cNvPicPr>
          <p:nvPr/>
        </p:nvPicPr>
        <p:blipFill>
          <a:blip r:embed="rId3"/>
          <a:stretch>
            <a:fillRect/>
          </a:stretch>
        </p:blipFill>
        <p:spPr>
          <a:xfrm>
            <a:off x="7331942" y="1447439"/>
            <a:ext cx="4206240" cy="5196840"/>
          </a:xfrm>
          <a:prstGeom prst="rect">
            <a:avLst/>
          </a:prstGeom>
        </p:spPr>
      </p:pic>
      <p:sp>
        <p:nvSpPr>
          <p:cNvPr id="4" name="TextBox 3">
            <a:extLst>
              <a:ext uri="{FF2B5EF4-FFF2-40B4-BE49-F238E27FC236}">
                <a16:creationId xmlns:a16="http://schemas.microsoft.com/office/drawing/2014/main" id="{964840BE-8672-4577-B5BF-36408EC1FDF4}"/>
              </a:ext>
            </a:extLst>
          </p:cNvPr>
          <p:cNvSpPr txBox="1"/>
          <p:nvPr/>
        </p:nvSpPr>
        <p:spPr>
          <a:xfrm>
            <a:off x="836156" y="1764309"/>
            <a:ext cx="6191158"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ADB4C4"/>
                </a:solidFill>
                <a:latin typeface="思源黑体" panose="020B0500000000000000" pitchFamily="34" charset="-128"/>
                <a:ea typeface="思源黑体" panose="020B0500000000000000" pitchFamily="34" charset="-128"/>
                <a:cs typeface="+mn-lt"/>
              </a:rPr>
              <a:t>Single-player games have higher achievement completion rates compared to multiplayer ones.</a:t>
            </a:r>
            <a:endParaRPr lang="en-US" sz="2400">
              <a:solidFill>
                <a:srgbClr val="ADB4C4"/>
              </a:solidFill>
              <a:latin typeface="思源黑体" panose="020B0500000000000000" pitchFamily="34" charset="-128"/>
              <a:ea typeface="思源黑体" panose="020B0500000000000000" pitchFamily="34" charset="-128"/>
            </a:endParaRPr>
          </a:p>
          <a:p>
            <a:br>
              <a:rPr lang="en-US">
                <a:latin typeface="思源黑体" panose="020B0500000000000000" pitchFamily="34" charset="-128"/>
                <a:ea typeface="思源黑体" panose="020B0500000000000000" pitchFamily="34" charset="-128"/>
              </a:rPr>
            </a:br>
            <a:endParaRPr lang="en-US" sz="2400">
              <a:solidFill>
                <a:srgbClr val="ADB4C4"/>
              </a:solidFill>
              <a:latin typeface="思源黑体" panose="020B0500000000000000" pitchFamily="34" charset="-128"/>
              <a:ea typeface="思源黑体" panose="020B0500000000000000" pitchFamily="34" charset="-128"/>
            </a:endParaRPr>
          </a:p>
        </p:txBody>
      </p:sp>
    </p:spTree>
    <p:extLst>
      <p:ext uri="{BB962C8B-B14F-4D97-AF65-F5344CB8AC3E}">
        <p14:creationId xmlns:p14="http://schemas.microsoft.com/office/powerpoint/2010/main" val="128188896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B538C-F68B-4EF1-B9BA-813854EE84EE}"/>
              </a:ext>
            </a:extLst>
          </p:cNvPr>
          <p:cNvSpPr>
            <a:spLocks noGrp="1"/>
          </p:cNvSpPr>
          <p:nvPr>
            <p:ph type="title"/>
          </p:nvPr>
        </p:nvSpPr>
        <p:spPr>
          <a:xfrm>
            <a:off x="838200" y="365125"/>
            <a:ext cx="6166625" cy="1344148"/>
          </a:xfrm>
        </p:spPr>
        <p:txBody>
          <a:bodyPr/>
          <a:lstStyle/>
          <a:p>
            <a:r>
              <a:rPr lang="en-US">
                <a:ea typeface="思源黑体"/>
              </a:rPr>
              <a:t>4. Completion and Playtime by Release Date</a:t>
            </a:r>
            <a:endParaRPr lang="en-US"/>
          </a:p>
        </p:txBody>
      </p:sp>
      <p:pic>
        <p:nvPicPr>
          <p:cNvPr id="3" name="Picture 3" descr="Chart, scatter chart&#10;&#10;Description automatically generated">
            <a:extLst>
              <a:ext uri="{FF2B5EF4-FFF2-40B4-BE49-F238E27FC236}">
                <a16:creationId xmlns:a16="http://schemas.microsoft.com/office/drawing/2014/main" id="{4E266A93-42AD-4675-BBD2-8803FD7B3EE4}"/>
              </a:ext>
            </a:extLst>
          </p:cNvPr>
          <p:cNvPicPr>
            <a:picLocks noChangeAspect="1"/>
          </p:cNvPicPr>
          <p:nvPr/>
        </p:nvPicPr>
        <p:blipFill>
          <a:blip r:embed="rId3"/>
          <a:stretch>
            <a:fillRect/>
          </a:stretch>
        </p:blipFill>
        <p:spPr>
          <a:xfrm>
            <a:off x="8268165" y="179207"/>
            <a:ext cx="2959718" cy="3073554"/>
          </a:xfrm>
          <a:prstGeom prst="rect">
            <a:avLst/>
          </a:prstGeom>
        </p:spPr>
      </p:pic>
      <p:pic>
        <p:nvPicPr>
          <p:cNvPr id="4" name="Picture 4" descr="Chart, histogram&#10;&#10;Description automatically generated">
            <a:extLst>
              <a:ext uri="{FF2B5EF4-FFF2-40B4-BE49-F238E27FC236}">
                <a16:creationId xmlns:a16="http://schemas.microsoft.com/office/drawing/2014/main" id="{B016A72C-8BA1-42C3-A3E4-9F901FDB67C1}"/>
              </a:ext>
            </a:extLst>
          </p:cNvPr>
          <p:cNvPicPr>
            <a:picLocks noChangeAspect="1"/>
          </p:cNvPicPr>
          <p:nvPr/>
        </p:nvPicPr>
        <p:blipFill>
          <a:blip r:embed="rId4"/>
          <a:stretch>
            <a:fillRect/>
          </a:stretch>
        </p:blipFill>
        <p:spPr>
          <a:xfrm>
            <a:off x="8265307" y="3432601"/>
            <a:ext cx="2950194" cy="3186693"/>
          </a:xfrm>
          <a:prstGeom prst="rect">
            <a:avLst/>
          </a:prstGeom>
        </p:spPr>
      </p:pic>
      <p:sp>
        <p:nvSpPr>
          <p:cNvPr id="5" name="TextBox 4">
            <a:extLst>
              <a:ext uri="{FF2B5EF4-FFF2-40B4-BE49-F238E27FC236}">
                <a16:creationId xmlns:a16="http://schemas.microsoft.com/office/drawing/2014/main" id="{39DB3E1D-CC05-46A6-BEB1-290301769DA2}"/>
              </a:ext>
            </a:extLst>
          </p:cNvPr>
          <p:cNvSpPr txBox="1"/>
          <p:nvPr/>
        </p:nvSpPr>
        <p:spPr>
          <a:xfrm>
            <a:off x="840058" y="2057400"/>
            <a:ext cx="713863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ADB4C4"/>
                </a:solidFill>
                <a:latin typeface="思源黑体" panose="020B0500000000000000" pitchFamily="34" charset="-128"/>
                <a:ea typeface="思源黑体" panose="020B0500000000000000" pitchFamily="34" charset="-128"/>
              </a:rPr>
              <a:t>No trend in achievement completion over time</a:t>
            </a:r>
          </a:p>
          <a:p>
            <a:endParaRPr lang="en-US" sz="2400">
              <a:solidFill>
                <a:srgbClr val="ADB4C4"/>
              </a:solidFill>
              <a:latin typeface="思源黑体" panose="020B0500000000000000" pitchFamily="34" charset="-128"/>
              <a:ea typeface="思源黑体" panose="020B0500000000000000" pitchFamily="34" charset="-128"/>
            </a:endParaRPr>
          </a:p>
          <a:p>
            <a:r>
              <a:rPr lang="en-US" sz="2400">
                <a:solidFill>
                  <a:srgbClr val="ADB4C4"/>
                </a:solidFill>
                <a:latin typeface="思源黑体" panose="020B0500000000000000" pitchFamily="34" charset="-128"/>
                <a:ea typeface="思源黑体" panose="020B0500000000000000" pitchFamily="34" charset="-128"/>
              </a:rPr>
              <a:t>No trend in playtime over time</a:t>
            </a:r>
          </a:p>
        </p:txBody>
      </p:sp>
    </p:spTree>
    <p:extLst>
      <p:ext uri="{BB962C8B-B14F-4D97-AF65-F5344CB8AC3E}">
        <p14:creationId xmlns:p14="http://schemas.microsoft.com/office/powerpoint/2010/main" val="1327092018"/>
      </p:ext>
    </p:extLst>
  </p:cSld>
  <p:clrMapOvr>
    <a:masterClrMapping/>
  </p:clrMapOvr>
  <p:transition>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80F926420C32649AF27EA87AFD053D3" ma:contentTypeVersion="2" ma:contentTypeDescription="Create a new document." ma:contentTypeScope="" ma:versionID="0b7136a70b72c0dd95ef6fa86b0f9a33">
  <xsd:schema xmlns:xsd="http://www.w3.org/2001/XMLSchema" xmlns:xs="http://www.w3.org/2001/XMLSchema" xmlns:p="http://schemas.microsoft.com/office/2006/metadata/properties" xmlns:ns3="46f77aa0-937b-41ce-9a48-accff3a028ce" targetNamespace="http://schemas.microsoft.com/office/2006/metadata/properties" ma:root="true" ma:fieldsID="3b99447732b72ad96b9261f27c8222ab" ns3:_="">
    <xsd:import namespace="46f77aa0-937b-41ce-9a48-accff3a028c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f77aa0-937b-41ce-9a48-accff3a028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9DB1C9-5D9C-4B2C-80DE-15F570E026C3}">
  <ds:schemaRefs>
    <ds:schemaRef ds:uri="http://schemas.microsoft.com/sharepoint/v3/contenttype/forms"/>
  </ds:schemaRefs>
</ds:datastoreItem>
</file>

<file path=customXml/itemProps2.xml><?xml version="1.0" encoding="utf-8"?>
<ds:datastoreItem xmlns:ds="http://schemas.openxmlformats.org/officeDocument/2006/customXml" ds:itemID="{F6C699B0-0F8E-40B5-AD7E-9601CF57A313}">
  <ds:schemaRefs>
    <ds:schemaRef ds:uri="46f77aa0-937b-41ce-9a48-accff3a028c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5B7E7F3-3413-4500-B677-1C078603558D}">
  <ds:schemaRefs>
    <ds:schemaRef ds:uri="46f77aa0-937b-41ce-9a48-accff3a028c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168</TotalTime>
  <Words>1143</Words>
  <Application>Microsoft Office PowerPoint</Application>
  <PresentationFormat>宽屏</PresentationFormat>
  <Paragraphs>109</Paragraphs>
  <Slides>10</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思源黑体</vt:lpstr>
      <vt:lpstr>Arial</vt:lpstr>
      <vt:lpstr>Office 主题​​</vt:lpstr>
      <vt:lpstr>PowerPoint 演示文稿</vt:lpstr>
      <vt:lpstr>The Ultimate Gaming Platform</vt:lpstr>
      <vt:lpstr>Charts to Plot, Models to Train</vt:lpstr>
      <vt:lpstr>A Wild Dataset Appears!</vt:lpstr>
      <vt:lpstr>Plan of Action</vt:lpstr>
      <vt:lpstr>1. ML Model</vt:lpstr>
      <vt:lpstr>2. Playtime Multiplayer vs Single-player</vt:lpstr>
      <vt:lpstr>3. Completion Multiplayer vs. Single-player</vt:lpstr>
      <vt:lpstr>4. Completion and Playtime by Release Date</vt:lpstr>
      <vt:lpstr>Further Exploration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Jack Sui</dc:creator>
  <cp:lastModifiedBy>Jack Sui</cp:lastModifiedBy>
  <cp:revision>22</cp:revision>
  <dcterms:created xsi:type="dcterms:W3CDTF">2021-03-18T19:55:38Z</dcterms:created>
  <dcterms:modified xsi:type="dcterms:W3CDTF">2021-03-18T22:43:57Z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0x010100980F926420C32649AF27EA87AFD053D3</vt:lpwstr>
  </property>
</Properties>
</file>