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2" r:id="rId4"/>
    <p:sldId id="273" r:id="rId5"/>
    <p:sldId id="274" r:id="rId6"/>
    <p:sldId id="260" r:id="rId7"/>
    <p:sldId id="271" r:id="rId8"/>
    <p:sldId id="261" r:id="rId9"/>
    <p:sldId id="268" r:id="rId10"/>
    <p:sldId id="262" r:id="rId11"/>
    <p:sldId id="265" r:id="rId12"/>
    <p:sldId id="275" r:id="rId13"/>
    <p:sldId id="266" r:id="rId14"/>
    <p:sldId id="269" r:id="rId15"/>
    <p:sldId id="270" r:id="rId16"/>
    <p:sldId id="267" r:id="rId17"/>
  </p:sldIdLst>
  <p:sldSz cx="9906000" cy="6858000" type="A4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uxkUHzEEBQb45tIBOtUrgvatI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3D1C26-BEBA-40EB-B880-04AE644533D2}">
  <a:tblStyle styleId="{9B3D1C26-BEBA-40EB-B880-04AE644533D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F6D2E3C-A018-442B-BF50-C8C78C53ADB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2" y="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3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519336" y="6308727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" name="Google Shape;28;p18"/>
          <p:cNvSpPr/>
          <p:nvPr/>
        </p:nvSpPr>
        <p:spPr>
          <a:xfrm>
            <a:off x="200472" y="6721476"/>
            <a:ext cx="294828" cy="919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480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dt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3"/>
          <p:cNvSpPr txBox="1"/>
          <p:nvPr/>
        </p:nvSpPr>
        <p:spPr>
          <a:xfrm>
            <a:off x="0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©M. S. Ramaiah University of Applied Sciences</a:t>
            </a: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3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6"/>
          <p:cNvSpPr txBox="1"/>
          <p:nvPr/>
        </p:nvSpPr>
        <p:spPr>
          <a:xfrm>
            <a:off x="6633" y="6654842"/>
            <a:ext cx="274786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©M. S. Ramaiah University of Applied Sciences</a:t>
            </a: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9505750" y="63246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t>‹#›</a:t>
            </a:fld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16" descr="C:\Users\Paramesh\Desktop\Logo\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dgs.un.org/go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530164" y="1721438"/>
            <a:ext cx="7696200" cy="172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0000"/>
              </a:buClr>
              <a:buSzPts val="3200"/>
            </a:pPr>
            <a:r>
              <a:rPr lang="en-US" sz="3200" b="1" dirty="0">
                <a:solidFill>
                  <a:srgbClr val="FF0000"/>
                </a:solidFill>
              </a:rPr>
              <a:t>Pre-Project Presentation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&lt;&lt;Project Title&gt;&gt;</a:t>
            </a:r>
            <a:r>
              <a:rPr lang="en-US" sz="2800" b="1" dirty="0">
                <a:solidFill>
                  <a:srgbClr val="002060"/>
                </a:solidFill>
              </a:rPr>
              <a:t/>
            </a:r>
            <a:br>
              <a:rPr lang="en-US" sz="2800" b="1" dirty="0">
                <a:solidFill>
                  <a:srgbClr val="002060"/>
                </a:solidFill>
              </a:rPr>
            </a:b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03006" y="3535421"/>
            <a:ext cx="78486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AE390-1EBF-06F6-7AA0-D50F7D61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6" y="352335"/>
            <a:ext cx="1904765" cy="6646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56261" y="370634"/>
            <a:ext cx="624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Faculty of Engineering and Technology</a:t>
            </a:r>
          </a:p>
          <a:p>
            <a:pPr algn="ctr"/>
            <a:r>
              <a:rPr lang="en-US" sz="1800" b="1" dirty="0" smtClean="0"/>
              <a:t>Department of Computer Science and Engineering</a:t>
            </a:r>
            <a:endParaRPr lang="en-US" sz="1800" b="1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61067" y="4955980"/>
            <a:ext cx="461039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Tx/>
            </a:pPr>
            <a:r>
              <a:rPr lang="en-US" sz="2000" b="1" kern="1200" dirty="0">
                <a:solidFill>
                  <a:srgbClr val="0070C0"/>
                </a:solidFill>
                <a:latin typeface="Bookman Old Style" pitchFamily="18" charset="0"/>
                <a:ea typeface="+mn-ea"/>
                <a:cs typeface="+mn-cs"/>
              </a:rPr>
              <a:t>Mentor</a:t>
            </a:r>
          </a:p>
          <a:p>
            <a:pPr>
              <a:buClrTx/>
              <a:buFontTx/>
              <a:buNone/>
            </a:pPr>
            <a:r>
              <a:rPr lang="en-US" sz="2000" b="1" kern="1200" dirty="0" err="1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Dr</a:t>
            </a:r>
            <a:r>
              <a:rPr lang="en-US" sz="2000" b="1" kern="1200" dirty="0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/</a:t>
            </a:r>
            <a:r>
              <a:rPr lang="en-US" sz="2000" b="1" kern="1200" dirty="0" err="1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Mr</a:t>
            </a:r>
            <a:r>
              <a:rPr lang="en-US" sz="2000" b="1" kern="1200" dirty="0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/</a:t>
            </a:r>
            <a:r>
              <a:rPr lang="en-US" sz="2000" b="1" kern="1200" dirty="0" err="1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Mrs</a:t>
            </a:r>
            <a:r>
              <a:rPr lang="en-US" sz="2000" b="1" kern="1200" dirty="0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 Faculty Name</a:t>
            </a:r>
            <a:endParaRPr lang="en-US" sz="2000" b="1" kern="1200" dirty="0">
              <a:solidFill>
                <a:prstClr val="black"/>
              </a:solidFill>
              <a:latin typeface="Bookman Old Style" pitchFamily="18" charset="0"/>
              <a:ea typeface="+mn-ea"/>
              <a:cs typeface="+mn-cs"/>
            </a:endParaRPr>
          </a:p>
          <a:p>
            <a:pPr>
              <a:buClrTx/>
              <a:buFontTx/>
              <a:buNone/>
            </a:pPr>
            <a:r>
              <a:rPr lang="en-US" sz="1600" kern="1200" dirty="0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Professor/Assoc. Professor/Asst. Professor</a:t>
            </a:r>
          </a:p>
          <a:p>
            <a:pPr>
              <a:buClrTx/>
              <a:buFontTx/>
              <a:buNone/>
            </a:pPr>
            <a:r>
              <a:rPr lang="en-US" sz="1600" kern="1200" dirty="0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Dept</a:t>
            </a:r>
            <a:r>
              <a:rPr lang="en-US" sz="1600" kern="1200" dirty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. of </a:t>
            </a:r>
            <a:r>
              <a:rPr lang="en-US" sz="1600" kern="1200" dirty="0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CSE</a:t>
            </a:r>
            <a:r>
              <a:rPr lang="en-US" sz="1600" kern="1200" dirty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, </a:t>
            </a:r>
            <a:r>
              <a:rPr lang="en-US" sz="1600" kern="1200" dirty="0" smtClean="0">
                <a:solidFill>
                  <a:prstClr val="black"/>
                </a:solidFill>
                <a:latin typeface="Bookman Old Style" pitchFamily="18" charset="0"/>
                <a:ea typeface="+mn-ea"/>
                <a:cs typeface="+mn-cs"/>
              </a:rPr>
              <a:t>MSRUAS, Bengaluru</a:t>
            </a:r>
          </a:p>
          <a:p>
            <a:pPr>
              <a:buClrTx/>
              <a:buFontTx/>
              <a:buNone/>
            </a:pPr>
            <a:endParaRPr lang="en-US" sz="2000" kern="1200" dirty="0">
              <a:solidFill>
                <a:prstClr val="black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3006" y="3312030"/>
            <a:ext cx="3276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Team 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Student Name1: Reg. No.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Student Name2:Reg.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Student Name3: Reg.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0000"/>
                </a:solidFill>
              </a:rPr>
              <a:t>Expected Outcomes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1"/>
          </p:nvPr>
        </p:nvSpPr>
        <p:spPr>
          <a:xfrm>
            <a:off x="495300" y="844062"/>
            <a:ext cx="8915400" cy="528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&lt;&lt;List your expected Outcomes of your project&gt;&gt;</a:t>
            </a:r>
            <a:endParaRPr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561644" y="247848"/>
            <a:ext cx="89154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Gantt Chart</a:t>
            </a:r>
            <a:endParaRPr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53" name="Google Shape;153;p13"/>
          <p:cNvGraphicFramePr/>
          <p:nvPr/>
        </p:nvGraphicFramePr>
        <p:xfrm>
          <a:off x="645028" y="1052736"/>
          <a:ext cx="8628575" cy="4884490"/>
        </p:xfrm>
        <a:graphic>
          <a:graphicData uri="http://schemas.openxmlformats.org/drawingml/2006/table">
            <a:tbl>
              <a:tblPr>
                <a:noFill/>
                <a:tableStyleId>{9F6D2E3C-A018-442B-BF50-C8C78C53ADB0}</a:tableStyleId>
              </a:tblPr>
              <a:tblGrid>
                <a:gridCol w="73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36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61625">
                <a:tc gridSpan="1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Project Work (UG) 16 weeks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Activities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1.2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2.1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2.4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3.1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3.2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4.1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4.2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5.1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5.2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6.1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6.2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3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472" y="6705906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 algn="just">
              <a:buNone/>
            </a:pPr>
            <a:r>
              <a:rPr lang="en-US" sz="1800" dirty="0"/>
              <a:t>[1] </a:t>
            </a:r>
            <a:r>
              <a:rPr lang="en-US" sz="1800" dirty="0" err="1"/>
              <a:t>Charitha</a:t>
            </a:r>
            <a:r>
              <a:rPr lang="en-US" sz="1800" dirty="0"/>
              <a:t>, K., and D. </a:t>
            </a:r>
            <a:r>
              <a:rPr lang="en-US" sz="1800" dirty="0" err="1"/>
              <a:t>Sreenivasa</a:t>
            </a:r>
            <a:r>
              <a:rPr lang="en-US" sz="1800" dirty="0"/>
              <a:t> Murthy, "Study on Supply Chain Management of Coffee in </a:t>
            </a:r>
            <a:r>
              <a:rPr lang="en-US" sz="1800" dirty="0" err="1"/>
              <a:t>Chikmagalur</a:t>
            </a:r>
            <a:r>
              <a:rPr lang="en-US" sz="1800" dirty="0"/>
              <a:t> District of Karnataka." Mysore Journal of Agricultural Sciences, </a:t>
            </a:r>
            <a:r>
              <a:rPr lang="en-US" sz="1800" dirty="0" smtClean="0"/>
              <a:t>Vol.2, issue 2, pp </a:t>
            </a:r>
            <a:r>
              <a:rPr lang="en-US" sz="1800" dirty="0"/>
              <a:t>56-62, 2022. </a:t>
            </a:r>
          </a:p>
          <a:p>
            <a:pPr marL="25400" indent="0" algn="just">
              <a:buNone/>
            </a:pPr>
            <a:r>
              <a:rPr lang="en-US" sz="1800" dirty="0"/>
              <a:t>[2] Sultana, F., </a:t>
            </a:r>
            <a:r>
              <a:rPr lang="en-US" sz="1800" dirty="0" err="1"/>
              <a:t>Sufian</a:t>
            </a:r>
            <a:r>
              <a:rPr lang="en-US" sz="1800" dirty="0"/>
              <a:t>, A., &amp; Dutta, P. “Advancements in image classification using convolutional neural network.”, Fourth International Conference on Research in Computational Intelligence and Communication Networks (ICRCICN), </a:t>
            </a:r>
            <a:r>
              <a:rPr lang="en-US" sz="1800" dirty="0" smtClean="0"/>
              <a:t>Bengaluru, pp</a:t>
            </a:r>
            <a:r>
              <a:rPr lang="en-US" sz="1800" dirty="0"/>
              <a:t>. </a:t>
            </a:r>
            <a:r>
              <a:rPr lang="en-US" sz="1800" dirty="0" smtClean="0"/>
              <a:t>122, </a:t>
            </a:r>
            <a:r>
              <a:rPr lang="en-US" sz="1800" dirty="0"/>
              <a:t>2018.</a:t>
            </a:r>
          </a:p>
          <a:p>
            <a:pPr marL="25400" indent="0" algn="just">
              <a:buNone/>
            </a:pPr>
            <a:r>
              <a:rPr lang="en-US" sz="1800" dirty="0"/>
              <a:t>[3] </a:t>
            </a:r>
            <a:r>
              <a:rPr lang="en-US" sz="1800" dirty="0" err="1"/>
              <a:t>Mengistu</a:t>
            </a:r>
            <a:r>
              <a:rPr lang="en-US" sz="1800" dirty="0"/>
              <a:t>, </a:t>
            </a:r>
            <a:r>
              <a:rPr lang="en-US" sz="1800" dirty="0" err="1"/>
              <a:t>Abrham</a:t>
            </a:r>
            <a:r>
              <a:rPr lang="en-US" sz="1800" dirty="0"/>
              <a:t> </a:t>
            </a:r>
            <a:r>
              <a:rPr lang="en-US" sz="1800" dirty="0" err="1"/>
              <a:t>Debasu</a:t>
            </a:r>
            <a:r>
              <a:rPr lang="en-US" sz="1800" dirty="0"/>
              <a:t>, </a:t>
            </a:r>
            <a:r>
              <a:rPr lang="en-US" sz="1800" dirty="0" err="1"/>
              <a:t>Dagnachew</a:t>
            </a:r>
            <a:r>
              <a:rPr lang="en-US" sz="1800" dirty="0"/>
              <a:t> </a:t>
            </a:r>
            <a:r>
              <a:rPr lang="en-US" sz="1800" dirty="0" err="1"/>
              <a:t>Melesew</a:t>
            </a:r>
            <a:r>
              <a:rPr lang="en-US" sz="1800" dirty="0"/>
              <a:t> </a:t>
            </a:r>
            <a:r>
              <a:rPr lang="en-US" sz="1800" dirty="0" err="1"/>
              <a:t>Alemayehu</a:t>
            </a:r>
            <a:r>
              <a:rPr lang="en-US" sz="1800" dirty="0"/>
              <a:t>, and </a:t>
            </a:r>
            <a:r>
              <a:rPr lang="en-US" sz="1800" dirty="0" err="1"/>
              <a:t>Seffi</a:t>
            </a:r>
            <a:r>
              <a:rPr lang="en-US" sz="1800" dirty="0"/>
              <a:t> </a:t>
            </a:r>
            <a:r>
              <a:rPr lang="en-US" sz="1800" dirty="0" err="1"/>
              <a:t>Gebeyehu</a:t>
            </a:r>
            <a:r>
              <a:rPr lang="en-US" sz="1800" dirty="0"/>
              <a:t> </a:t>
            </a:r>
            <a:r>
              <a:rPr lang="en-US" sz="1800" dirty="0" err="1"/>
              <a:t>Mengistu</a:t>
            </a:r>
            <a:r>
              <a:rPr lang="en-US" sz="1800" dirty="0"/>
              <a:t>. "Ethiopian coffee plant diseases recognition based on imaging and machine learning techniques." International Journal of Database Theory and Application, Vol. 9, issue 4, pp 79-88, 2016.</a:t>
            </a:r>
          </a:p>
          <a:p>
            <a:pPr marL="25400" indent="0" algn="just">
              <a:buNone/>
            </a:pPr>
            <a:r>
              <a:rPr lang="en-US" sz="1800" dirty="0"/>
              <a:t>[4]https://www.agiboo.com/how-does-coffee-rust-affect-the-global-coffee-market.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228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buClr>
                <a:srgbClr val="FF0000"/>
              </a:buClr>
              <a:buSzPts val="3200"/>
            </a:pPr>
            <a:r>
              <a:rPr lang="en-US" sz="3200" b="1" dirty="0">
                <a:solidFill>
                  <a:srgbClr val="FF0000"/>
                </a:solidFill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</a:rPr>
              <a:t>Steps </a:t>
            </a:r>
            <a:r>
              <a:rPr lang="en-US" sz="3200" b="1" dirty="0">
                <a:solidFill>
                  <a:srgbClr val="FF0000"/>
                </a:solidFill>
              </a:rPr>
              <a:t>for taking references in APA template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2E43-AB03-6032-9D6A-F2DBDC93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854765"/>
            <a:ext cx="8915400" cy="5271399"/>
          </a:xfrm>
        </p:spPr>
        <p:txBody>
          <a:bodyPr/>
          <a:lstStyle/>
          <a:p>
            <a:pPr lvl="1"/>
            <a:r>
              <a:rPr lang="en-US" dirty="0" smtClean="0"/>
              <a:t>Steps</a:t>
            </a:r>
            <a:r>
              <a:rPr lang="en-US" dirty="0"/>
              <a:t>: 1. Goto scholar.google.com and type the title as specified</a:t>
            </a:r>
            <a:endParaRPr lang="en-IN" dirty="0"/>
          </a:p>
          <a:p>
            <a:pPr marL="508000" lvl="1" indent="0">
              <a:buNone/>
            </a:pPr>
            <a:r>
              <a:rPr lang="en-US" dirty="0"/>
              <a:t> </a:t>
            </a:r>
          </a:p>
          <a:p>
            <a:pPr marL="2540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4888F-D87B-28FE-12D1-9C8120F3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841" y="2275468"/>
            <a:ext cx="6880295" cy="29928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7B13-1E43-FEC3-96E2-7866901B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5C626-CED8-0487-3F54-092F1156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924339"/>
            <a:ext cx="8915400" cy="5201825"/>
          </a:xfrm>
        </p:spPr>
        <p:txBody>
          <a:bodyPr/>
          <a:lstStyle/>
          <a:p>
            <a:pPr marL="25400" indent="0">
              <a:buNone/>
            </a:pPr>
            <a:r>
              <a:rPr lang="en-US" dirty="0"/>
              <a:t>2. Choose the paper you want to cite and click cite tab  below the paper link</a:t>
            </a:r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C602A-62B1-B080-27B5-5E2C0350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73" y="2067339"/>
            <a:ext cx="7211875" cy="24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2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3BAD-7859-6762-EECE-269E54C8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841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12B8C-E830-93A7-A660-AF843F7C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1058779"/>
            <a:ext cx="1805138" cy="5067385"/>
          </a:xfrm>
        </p:spPr>
        <p:txBody>
          <a:bodyPr/>
          <a:lstStyle/>
          <a:p>
            <a:pPr marL="25400" indent="0">
              <a:buNone/>
            </a:pPr>
            <a:r>
              <a:rPr lang="en-US" sz="1800" dirty="0"/>
              <a:t>3. Copy the APA style   reference and paste to your document</a:t>
            </a:r>
            <a:endParaRPr lang="en-IN" sz="1800" dirty="0"/>
          </a:p>
          <a:p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CEC66-2C8D-4B77-65B0-9829FDB1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45" y="1041935"/>
            <a:ext cx="5389880" cy="4448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16657-CCDC-662D-DEE6-131AEB624143}"/>
              </a:ext>
            </a:extLst>
          </p:cNvPr>
          <p:cNvSpPr txBox="1"/>
          <p:nvPr/>
        </p:nvSpPr>
        <p:spPr>
          <a:xfrm>
            <a:off x="567891" y="5490110"/>
            <a:ext cx="723405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10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[1] </a:t>
            </a:r>
            <a:r>
              <a:rPr lang="en-US" sz="1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Lau, F., Rubin, S. H., Smith, M. H., &amp; </a:t>
            </a:r>
            <a:r>
              <a:rPr lang="en-US" sz="14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Trajkovic</a:t>
            </a:r>
            <a:r>
              <a:rPr lang="en-US" sz="1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L. (2000, October). Distributed denial of service attacks. In </a:t>
            </a:r>
            <a:r>
              <a:rPr lang="en-US" sz="14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Smc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2000 conference proceedings. 2000 </a:t>
            </a:r>
            <a:r>
              <a:rPr lang="en-US" sz="14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ieee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international conference on systems, man and </a:t>
            </a:r>
            <a:r>
              <a:rPr lang="en-US" sz="140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cybernetics.'cybernetics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evolving to systems, humans, organizations, and their complex interactions'(cat. no. 0</a:t>
            </a:r>
            <a:r>
              <a:rPr lang="en-US" sz="1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(Vol. 3, pp. 2275-2280). IEEE.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1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472" y="6714622"/>
            <a:ext cx="2416616" cy="15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95300" y="226554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Outline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95300" y="681478"/>
            <a:ext cx="8915400" cy="544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Introduction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/>
              <a:t>Literature </a:t>
            </a:r>
            <a:r>
              <a:rPr lang="en-US" sz="2800" dirty="0"/>
              <a:t>Survey</a:t>
            </a:r>
          </a:p>
          <a:p>
            <a:pPr indent="-457200">
              <a:spcBef>
                <a:spcPts val="560"/>
              </a:spcBef>
              <a:buSzPts val="2800"/>
            </a:pPr>
            <a:r>
              <a:rPr lang="en-US" sz="2800" dirty="0"/>
              <a:t>Problem </a:t>
            </a:r>
            <a:r>
              <a:rPr lang="en-US" sz="2800" dirty="0" smtClean="0"/>
              <a:t>Statement</a:t>
            </a:r>
          </a:p>
          <a:p>
            <a:pPr lvl="0" indent="-457200">
              <a:spcBef>
                <a:spcPts val="560"/>
              </a:spcBef>
              <a:buClr>
                <a:srgbClr val="000000"/>
              </a:buClr>
              <a:buSzPts val="2800"/>
            </a:pPr>
            <a:r>
              <a:rPr lang="en-US" sz="2800" dirty="0" smtClean="0">
                <a:solidFill>
                  <a:srgbClr val="000000"/>
                </a:solidFill>
              </a:rPr>
              <a:t>Objectives</a:t>
            </a:r>
          </a:p>
          <a:p>
            <a:pPr lvl="1" indent="-457200">
              <a:buClr>
                <a:srgbClr val="000000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</a:rPr>
              <a:t>Minimum 4 objectives</a:t>
            </a:r>
            <a:endParaRPr lang="en-US" sz="2400" dirty="0">
              <a:solidFill>
                <a:srgbClr val="000000"/>
              </a:solidFill>
            </a:endParaRPr>
          </a:p>
          <a:p>
            <a:pPr lvl="0" indent="-457200">
              <a:spcBef>
                <a:spcPts val="560"/>
              </a:spcBef>
              <a:buSzPts val="2800"/>
            </a:pPr>
            <a:r>
              <a:rPr lang="en-US" sz="2800" dirty="0" smtClean="0"/>
              <a:t>Sustainable </a:t>
            </a:r>
            <a:r>
              <a:rPr lang="en-US" sz="2800" dirty="0"/>
              <a:t>Development Goals Aligned to your project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smtClean="0"/>
              <a:t>Methods </a:t>
            </a:r>
            <a:r>
              <a:rPr lang="en-US" sz="2800" dirty="0"/>
              <a:t>and Methodology </a:t>
            </a:r>
            <a:endParaRPr lang="en-US" sz="2800" dirty="0" smtClean="0"/>
          </a:p>
          <a:p>
            <a:pPr lvl="1" indent="-457200">
              <a:buSzPct val="70000"/>
              <a:buFont typeface="Wingdings" panose="05000000000000000000" pitchFamily="2" charset="2"/>
              <a:buChar char="Ø"/>
            </a:pPr>
            <a:r>
              <a:rPr lang="en-US" sz="2400" dirty="0" smtClean="0"/>
              <a:t>System Architecture/Block Diagram/Workflow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Expected Outcomes 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Gantt Chart for Work Plan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Conclusion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References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FF0000"/>
              </a:buClr>
              <a:buSzPts val="3200"/>
            </a:pPr>
            <a:r>
              <a:rPr lang="en-US" sz="3200" b="1" dirty="0">
                <a:solidFill>
                  <a:srgbClr val="FF0000"/>
                </a:solidFill>
              </a:rPr>
              <a:t>Introduction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2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FF0000"/>
              </a:buClr>
              <a:buSzPts val="3200"/>
            </a:pPr>
            <a:r>
              <a:rPr lang="en-US" sz="3200" b="1" dirty="0">
                <a:solidFill>
                  <a:srgbClr val="FF0000"/>
                </a:solidFill>
              </a:rPr>
              <a:t>Literature Survey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Minimum 15-20 research papers from reputed journals published preferably from  2019 to 2025.</a:t>
            </a:r>
          </a:p>
          <a:p>
            <a:r>
              <a:rPr lang="en-US" dirty="0" smtClean="0"/>
              <a:t>Summarize the literature survey in the table format below</a:t>
            </a:r>
          </a:p>
          <a:p>
            <a:pPr marL="254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65891"/>
              </p:ext>
            </p:extLst>
          </p:nvPr>
        </p:nvGraphicFramePr>
        <p:xfrm>
          <a:off x="1215571" y="3863182"/>
          <a:ext cx="6604000" cy="1778000"/>
        </p:xfrm>
        <a:graphic>
          <a:graphicData uri="http://schemas.openxmlformats.org/drawingml/2006/table">
            <a:tbl>
              <a:tblPr firstRow="1" bandRow="1">
                <a:tableStyleId>{9B3D1C26-BEBA-40EB-B880-04AE644533D2}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73401984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2600216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04323713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1138133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862763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if applicable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5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 for</a:t>
                      </a:r>
                      <a:r>
                        <a:rPr lang="en-US" baseline="0" dirty="0" smtClean="0"/>
                        <a:t> 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5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8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FF0000"/>
              </a:buClr>
              <a:buSzPts val="3200"/>
            </a:pPr>
            <a:r>
              <a:rPr lang="en-US" sz="3200" b="1" dirty="0">
                <a:solidFill>
                  <a:srgbClr val="FF0000"/>
                </a:solidFill>
              </a:rPr>
              <a:t>Problem Statement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 the problem statement to 3- 4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2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608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Objectives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495300" y="1087550"/>
            <a:ext cx="8915400" cy="50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&lt;&lt;List four concrete Objectives</a:t>
            </a:r>
            <a:r>
              <a:rPr lang="en-US" b="1" dirty="0" smtClean="0"/>
              <a:t>&gt;&gt;</a:t>
            </a:r>
          </a:p>
          <a:p>
            <a:r>
              <a:rPr lang="en-US" b="1" dirty="0" smtClean="0"/>
              <a:t>Min 4</a:t>
            </a:r>
            <a:endParaRPr lang="en-US" b="1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BD22-65BF-D221-25B6-89C2F6DB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Sustainable Development Goals(SDG) Aligned to your project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5556F-1CF8-4F94-3318-9FF802438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17 SDGs are available in the following link:</a:t>
            </a:r>
          </a:p>
          <a:p>
            <a:pPr marL="25400" indent="0">
              <a:buNone/>
            </a:pPr>
            <a:r>
              <a:rPr lang="en-IN" dirty="0">
                <a:hlinkClick r:id="rId2"/>
              </a:rPr>
              <a:t>https://sdgs.un.org/goals</a:t>
            </a:r>
            <a:endParaRPr lang="en-IN" dirty="0"/>
          </a:p>
          <a:p>
            <a:r>
              <a:rPr lang="en-IN" dirty="0"/>
              <a:t>Please check list the number and names of SDGs to which your project is aligned to.</a:t>
            </a:r>
          </a:p>
          <a:p>
            <a:pPr lvl="1"/>
            <a:r>
              <a:rPr lang="en-IN" dirty="0"/>
              <a:t>Also specify the particular section inside SDG</a:t>
            </a:r>
          </a:p>
          <a:p>
            <a:pPr lvl="1"/>
            <a:r>
              <a:rPr lang="en-IN" dirty="0"/>
              <a:t>Give a two line justification of </a:t>
            </a:r>
            <a:r>
              <a:rPr lang="en-IN"/>
              <a:t>the same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51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</a:rPr>
              <a:t>Methods and Methodology 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495300" y="1124745"/>
            <a:ext cx="8915400" cy="50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b="1" dirty="0" smtClean="0"/>
              <a:t>Methodologies with proper justifications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Block </a:t>
            </a:r>
            <a:r>
              <a:rPr lang="en-US" sz="3200" b="1" dirty="0">
                <a:solidFill>
                  <a:srgbClr val="FF0000"/>
                </a:solidFill>
              </a:rPr>
              <a:t>Diagram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928469"/>
            <a:ext cx="8359942" cy="5197696"/>
          </a:xfrm>
        </p:spPr>
        <p:txBody>
          <a:bodyPr/>
          <a:lstStyle/>
          <a:p>
            <a:r>
              <a:rPr lang="en-US" sz="2800" b="1" dirty="0"/>
              <a:t>System Architecture or Flow chart of the proposed work</a:t>
            </a:r>
          </a:p>
        </p:txBody>
      </p:sp>
      <p:sp>
        <p:nvSpPr>
          <p:cNvPr id="1026" name="AutoShape 2" descr="Proposed framework for brain tumor detec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roposed framework for brain tumor detec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466</Words>
  <Application>Microsoft Office PowerPoint</Application>
  <PresentationFormat>A4 Paper (210x297 mm)</PresentationFormat>
  <Paragraphs>288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 Antiqua</vt:lpstr>
      <vt:lpstr>Bookman Old Style</vt:lpstr>
      <vt:lpstr>Calibri</vt:lpstr>
      <vt:lpstr>Times New Roman</vt:lpstr>
      <vt:lpstr>Wingdings</vt:lpstr>
      <vt:lpstr>Office Theme</vt:lpstr>
      <vt:lpstr>Pre-Project Presentation &lt;&lt;Project Title&gt;&gt; </vt:lpstr>
      <vt:lpstr>Outline</vt:lpstr>
      <vt:lpstr>Introduction</vt:lpstr>
      <vt:lpstr>Literature Survey</vt:lpstr>
      <vt:lpstr>Problem Statement</vt:lpstr>
      <vt:lpstr>Objectives</vt:lpstr>
      <vt:lpstr>Sustainable Development Goals(SDG) Aligned to your project</vt:lpstr>
      <vt:lpstr>Methods and Methodology  </vt:lpstr>
      <vt:lpstr>Block Diagram </vt:lpstr>
      <vt:lpstr>Expected Outcomes</vt:lpstr>
      <vt:lpstr>Gantt Chart</vt:lpstr>
      <vt:lpstr>References</vt:lpstr>
      <vt:lpstr> Steps for taking references in APA template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Pre-Project Presentation Precision Brain Tumor Detection and Smart Report Generation Using Deep Learning Programme: B. Tech in CSE</dc:title>
  <dc:creator>Nethra</dc:creator>
  <cp:lastModifiedBy>Dr. Jagadamba G</cp:lastModifiedBy>
  <cp:revision>24</cp:revision>
  <dcterms:created xsi:type="dcterms:W3CDTF">2014-10-09T06:35:03Z</dcterms:created>
  <dcterms:modified xsi:type="dcterms:W3CDTF">2025-10-15T06:14:33Z</dcterms:modified>
</cp:coreProperties>
</file>