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</p:sldIdLst>
  <p:sldSz cx="18288000" cy="10287000"/>
  <p:notesSz cx="6858000" cy="9144000"/>
  <p:embeddedFontLst>
    <p:embeddedFont>
      <p:font typeface="Tenor Sans" charset="1" panose="020000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Source Serif Pro" charset="1" panose="02040603050405020204"/>
      <p:regular r:id="rId11"/>
    </p:embeddedFont>
    <p:embeddedFont>
      <p:font typeface="Source Serif Pro Bold" charset="1" panose="02040803050405020204"/>
      <p:regular r:id="rId12"/>
    </p:embeddedFont>
    <p:embeddedFont>
      <p:font typeface="Migra Extra-Light" charset="1" panose="00000300000000000000"/>
      <p:regular r:id="rId13"/>
    </p:embeddedFont>
    <p:embeddedFont>
      <p:font typeface="Migra Extra-Light Italics" charset="1" panose="00000300000000000000"/>
      <p:regular r:id="rId14"/>
    </p:embeddedFont>
    <p:embeddedFont>
      <p:font typeface="Migra Ultra-Bold" charset="1" panose="00000900000000000000"/>
      <p:regular r:id="rId15"/>
    </p:embeddedFont>
    <p:embeddedFont>
      <p:font typeface="Migra Ultra-Bold Italics" charset="1" panose="000009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  <p:embeddedFont>
      <p:font typeface="Canva Sans Italics" charset="1" panose="020B0503030501040103"/>
      <p:regular r:id="rId19"/>
    </p:embeddedFont>
    <p:embeddedFont>
      <p:font typeface="Canva Sans Bold Italics" charset="1" panose="020B0803030501040103"/>
      <p:regular r:id="rId20"/>
    </p:embeddedFont>
    <p:embeddedFont>
      <p:font typeface="Canva Sans Medium" charset="1" panose="020B0603030501040103"/>
      <p:regular r:id="rId21"/>
    </p:embeddedFont>
    <p:embeddedFont>
      <p:font typeface="Canva Sans Medium Italics" charset="1" panose="020B06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13870" y="2864727"/>
            <a:ext cx="13432830" cy="417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57"/>
              </a:lnSpc>
            </a:pPr>
            <a:r>
              <a:rPr lang="en-US" sz="15068">
                <a:solidFill>
                  <a:srgbClr val="8A4985"/>
                </a:solidFill>
                <a:latin typeface="Migra Extra-Light"/>
              </a:rPr>
              <a:t>Diwali </a:t>
            </a:r>
          </a:p>
          <a:p>
            <a:pPr algn="ctr">
              <a:lnSpc>
                <a:spcPts val="12657"/>
              </a:lnSpc>
            </a:pPr>
            <a:r>
              <a:rPr lang="en-US" sz="15068">
                <a:solidFill>
                  <a:srgbClr val="8A4985"/>
                </a:solidFill>
                <a:latin typeface="Migra Extra-Light"/>
              </a:rPr>
              <a:t>Sales Analysis </a:t>
            </a:r>
          </a:p>
          <a:p>
            <a:pPr algn="ctr">
              <a:lnSpc>
                <a:spcPts val="6639"/>
              </a:lnSpc>
            </a:pPr>
            <a:r>
              <a:rPr lang="en-US" sz="7904">
                <a:solidFill>
                  <a:srgbClr val="8A4985"/>
                </a:solidFill>
                <a:latin typeface="Migra Extra-Light"/>
              </a:rPr>
              <a:t>In Python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80885" y="-80550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985930" y="7740765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349586" y="-2057400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4813131" y="3712241"/>
            <a:ext cx="10923464" cy="11651695"/>
          </a:xfrm>
          <a:custGeom>
            <a:avLst/>
            <a:gdLst/>
            <a:ahLst/>
            <a:cxnLst/>
            <a:rect r="r" b="b" t="t" l="l"/>
            <a:pathLst>
              <a:path h="11651695" w="10923464">
                <a:moveTo>
                  <a:pt x="0" y="0"/>
                </a:moveTo>
                <a:lnTo>
                  <a:pt x="10923464" y="0"/>
                </a:lnTo>
                <a:lnTo>
                  <a:pt x="10923464" y="11651695"/>
                </a:lnTo>
                <a:lnTo>
                  <a:pt x="0" y="116516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D36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788681" y="69872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454920" y="254590"/>
            <a:ext cx="8770557" cy="9777820"/>
          </a:xfrm>
          <a:custGeom>
            <a:avLst/>
            <a:gdLst/>
            <a:ahLst/>
            <a:cxnLst/>
            <a:rect r="r" b="b" t="t" l="l"/>
            <a:pathLst>
              <a:path h="9777820" w="8770557">
                <a:moveTo>
                  <a:pt x="0" y="0"/>
                </a:moveTo>
                <a:lnTo>
                  <a:pt x="8770557" y="0"/>
                </a:lnTo>
                <a:lnTo>
                  <a:pt x="8770557" y="9777820"/>
                </a:lnTo>
                <a:lnTo>
                  <a:pt x="0" y="9777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425801" y="226460"/>
            <a:ext cx="8217823" cy="1604481"/>
            <a:chOff x="0" y="0"/>
            <a:chExt cx="10957097" cy="213930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661395"/>
              <a:ext cx="10957097" cy="47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4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5725"/>
              <a:ext cx="10957097" cy="15728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Exploratory Data </a:t>
              </a:r>
            </a:p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Analysis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D36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788681" y="69872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081600" y="399846"/>
            <a:ext cx="11378360" cy="9487309"/>
          </a:xfrm>
          <a:custGeom>
            <a:avLst/>
            <a:gdLst/>
            <a:ahLst/>
            <a:cxnLst/>
            <a:rect r="r" b="b" t="t" l="l"/>
            <a:pathLst>
              <a:path h="9487309" w="11378360">
                <a:moveTo>
                  <a:pt x="0" y="0"/>
                </a:moveTo>
                <a:lnTo>
                  <a:pt x="11378360" y="0"/>
                </a:lnTo>
                <a:lnTo>
                  <a:pt x="11378360" y="9487308"/>
                </a:lnTo>
                <a:lnTo>
                  <a:pt x="0" y="94873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425801" y="226460"/>
            <a:ext cx="8217823" cy="1604481"/>
            <a:chOff x="0" y="0"/>
            <a:chExt cx="10957097" cy="213930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661395"/>
              <a:ext cx="10957097" cy="47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4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5725"/>
              <a:ext cx="10957097" cy="15728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Exploratory Data </a:t>
              </a:r>
            </a:p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Analysis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D36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788681" y="69872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643769" y="1028700"/>
            <a:ext cx="10558131" cy="9001103"/>
          </a:xfrm>
          <a:custGeom>
            <a:avLst/>
            <a:gdLst/>
            <a:ahLst/>
            <a:cxnLst/>
            <a:rect r="r" b="b" t="t" l="l"/>
            <a:pathLst>
              <a:path h="9001103" w="10558131">
                <a:moveTo>
                  <a:pt x="0" y="0"/>
                </a:moveTo>
                <a:lnTo>
                  <a:pt x="10558131" y="0"/>
                </a:lnTo>
                <a:lnTo>
                  <a:pt x="10558131" y="9001103"/>
                </a:lnTo>
                <a:lnTo>
                  <a:pt x="0" y="90011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425801" y="226460"/>
            <a:ext cx="8217823" cy="1604481"/>
            <a:chOff x="0" y="0"/>
            <a:chExt cx="10957097" cy="213930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661395"/>
              <a:ext cx="10957097" cy="47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4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5725"/>
              <a:ext cx="10957097" cy="15728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Exploratory Data </a:t>
              </a:r>
            </a:p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Analysis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D36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788681" y="69872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422134" y="414617"/>
            <a:ext cx="8642231" cy="9457766"/>
          </a:xfrm>
          <a:custGeom>
            <a:avLst/>
            <a:gdLst/>
            <a:ahLst/>
            <a:cxnLst/>
            <a:rect r="r" b="b" t="t" l="l"/>
            <a:pathLst>
              <a:path h="9457766" w="8642231">
                <a:moveTo>
                  <a:pt x="0" y="0"/>
                </a:moveTo>
                <a:lnTo>
                  <a:pt x="8642231" y="0"/>
                </a:lnTo>
                <a:lnTo>
                  <a:pt x="8642231" y="9457766"/>
                </a:lnTo>
                <a:lnTo>
                  <a:pt x="0" y="9457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425801" y="226460"/>
            <a:ext cx="8217823" cy="1604481"/>
            <a:chOff x="0" y="0"/>
            <a:chExt cx="10957097" cy="213930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661395"/>
              <a:ext cx="10957097" cy="47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4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5725"/>
              <a:ext cx="10957097" cy="15728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Exploratory Data </a:t>
              </a:r>
            </a:p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Analysis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D36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788681" y="69872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4752671" y="392195"/>
            <a:ext cx="8217823" cy="1273010"/>
            <a:chOff x="0" y="0"/>
            <a:chExt cx="10957097" cy="169734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19434"/>
              <a:ext cx="10957097" cy="47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4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4775"/>
              <a:ext cx="10957097" cy="11118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39"/>
                </a:lnSpc>
              </a:pPr>
              <a:r>
                <a:rPr lang="en-US" sz="5999" u="sng">
                  <a:solidFill>
                    <a:srgbClr val="FFFFFF"/>
                  </a:solidFill>
                  <a:latin typeface="Tenor Sans"/>
                </a:rPr>
                <a:t>Insights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52680" y="2170430"/>
            <a:ext cx="14225433" cy="5272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52412" indent="-326206" lvl="1">
              <a:lnSpc>
                <a:spcPts val="4230"/>
              </a:lnSpc>
              <a:buFont typeface="Arial"/>
              <a:buChar char="•"/>
            </a:pPr>
            <a:r>
              <a:rPr lang="en-US" sz="3021">
                <a:solidFill>
                  <a:srgbClr val="FFFFFF"/>
                </a:solidFill>
                <a:latin typeface="Canva Sans"/>
              </a:rPr>
              <a:t>Most of the buyers are females and even the purchasing power of females are greater than men</a:t>
            </a:r>
          </a:p>
          <a:p>
            <a:pPr marL="652412" indent="-326206" lvl="1">
              <a:lnSpc>
                <a:spcPts val="4230"/>
              </a:lnSpc>
              <a:buFont typeface="Arial"/>
              <a:buChar char="•"/>
            </a:pPr>
            <a:r>
              <a:rPr lang="en-US" sz="3021">
                <a:solidFill>
                  <a:srgbClr val="FFFFFF"/>
                </a:solidFill>
                <a:latin typeface="Canva Sans"/>
              </a:rPr>
              <a:t>M</a:t>
            </a:r>
            <a:r>
              <a:rPr lang="en-US" sz="3021">
                <a:solidFill>
                  <a:srgbClr val="FFFFFF"/>
                </a:solidFill>
                <a:latin typeface="Canva Sans Italics"/>
              </a:rPr>
              <a:t>ost of the buyers are of the age group between 26-35 yrs female</a:t>
            </a:r>
          </a:p>
          <a:p>
            <a:pPr marL="652412" indent="-326206" lvl="1">
              <a:lnSpc>
                <a:spcPts val="4230"/>
              </a:lnSpc>
              <a:buFont typeface="Arial"/>
              <a:buChar char="•"/>
            </a:pPr>
            <a:r>
              <a:rPr lang="en-US" sz="3021">
                <a:solidFill>
                  <a:srgbClr val="FFFFFF"/>
                </a:solidFill>
                <a:latin typeface="Canva Sans Italics"/>
              </a:rPr>
              <a:t>Most of the orders &amp; total sales/amount are from Uttar Pradesh, Maharashtra and Karnataka respectively</a:t>
            </a:r>
          </a:p>
          <a:p>
            <a:pPr marL="652412" indent="-326206" lvl="1">
              <a:lnSpc>
                <a:spcPts val="4230"/>
              </a:lnSpc>
              <a:buFont typeface="Arial"/>
              <a:buChar char="•"/>
            </a:pPr>
            <a:r>
              <a:rPr lang="en-US" sz="3021">
                <a:solidFill>
                  <a:srgbClr val="FFFFFF"/>
                </a:solidFill>
                <a:latin typeface="Canva Sans Italics"/>
              </a:rPr>
              <a:t>Most of the buyers are married (women) and they have high purchasing power</a:t>
            </a:r>
          </a:p>
          <a:p>
            <a:pPr marL="652412" indent="-326206" lvl="1">
              <a:lnSpc>
                <a:spcPts val="4230"/>
              </a:lnSpc>
              <a:buFont typeface="Arial"/>
              <a:buChar char="•"/>
            </a:pPr>
            <a:r>
              <a:rPr lang="en-US" sz="3021">
                <a:solidFill>
                  <a:srgbClr val="FFFFFF"/>
                </a:solidFill>
                <a:latin typeface="Canva Sans Italics"/>
              </a:rPr>
              <a:t>Most of the buyers are working in the IT, Healthcare and Aviation sector</a:t>
            </a:r>
          </a:p>
          <a:p>
            <a:pPr marL="652412" indent="-326206" lvl="1">
              <a:lnSpc>
                <a:spcPts val="4230"/>
              </a:lnSpc>
              <a:buFont typeface="Arial"/>
              <a:buChar char="•"/>
            </a:pPr>
            <a:r>
              <a:rPr lang="en-US" sz="3021">
                <a:solidFill>
                  <a:srgbClr val="FFFFFF"/>
                </a:solidFill>
                <a:latin typeface="Canva Sans Italics"/>
              </a:rPr>
              <a:t>Most of the sold products are from Food, Clothing and Electronics category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D36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788681" y="69872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5275107" y="1813089"/>
            <a:ext cx="8217823" cy="1273011"/>
            <a:chOff x="0" y="0"/>
            <a:chExt cx="10957097" cy="169734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19435"/>
              <a:ext cx="10957097" cy="47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4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4775"/>
              <a:ext cx="10957097" cy="1111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40"/>
                </a:lnSpc>
              </a:pPr>
              <a:r>
                <a:rPr lang="en-US" sz="6000">
                  <a:solidFill>
                    <a:srgbClr val="FFFFFF"/>
                  </a:solidFill>
                  <a:latin typeface="Tenor Sans"/>
                </a:rPr>
                <a:t>Conlusion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68719" y="3845668"/>
            <a:ext cx="16230600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Married women age group 26-35 yrs from UP, Maharastra and Karnataka working in IT, Healthcare and Aviation are more likely to buy products from Food, Clothing and Electronics category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4D36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88844" y="3966977"/>
            <a:ext cx="631031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644728" y="3181359"/>
            <a:ext cx="7436164" cy="0"/>
          </a:xfrm>
          <a:prstGeom prst="line">
            <a:avLst/>
          </a:prstGeom>
          <a:ln cap="flat" w="19050">
            <a:solidFill>
              <a:srgbClr val="B3A18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644728" y="4826804"/>
            <a:ext cx="7436164" cy="0"/>
          </a:xfrm>
          <a:prstGeom prst="line">
            <a:avLst/>
          </a:prstGeom>
          <a:ln cap="flat" w="19050">
            <a:solidFill>
              <a:srgbClr val="B3A18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9583688" y="8200085"/>
            <a:ext cx="7436164" cy="0"/>
          </a:xfrm>
          <a:prstGeom prst="line">
            <a:avLst/>
          </a:prstGeom>
          <a:ln cap="flat" w="19050">
            <a:solidFill>
              <a:srgbClr val="B3A18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44728" y="1998444"/>
            <a:ext cx="595045" cy="804115"/>
          </a:xfrm>
          <a:custGeom>
            <a:avLst/>
            <a:gdLst/>
            <a:ahLst/>
            <a:cxnLst/>
            <a:rect r="r" b="b" t="t" l="l"/>
            <a:pathLst>
              <a:path h="804115" w="595045">
                <a:moveTo>
                  <a:pt x="0" y="0"/>
                </a:moveTo>
                <a:lnTo>
                  <a:pt x="595045" y="0"/>
                </a:lnTo>
                <a:lnTo>
                  <a:pt x="595045" y="804115"/>
                </a:lnTo>
                <a:lnTo>
                  <a:pt x="0" y="804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44728" y="3533784"/>
            <a:ext cx="595045" cy="804115"/>
          </a:xfrm>
          <a:custGeom>
            <a:avLst/>
            <a:gdLst/>
            <a:ahLst/>
            <a:cxnLst/>
            <a:rect r="r" b="b" t="t" l="l"/>
            <a:pathLst>
              <a:path h="804115" w="595045">
                <a:moveTo>
                  <a:pt x="0" y="0"/>
                </a:moveTo>
                <a:lnTo>
                  <a:pt x="595045" y="0"/>
                </a:lnTo>
                <a:lnTo>
                  <a:pt x="595045" y="804115"/>
                </a:lnTo>
                <a:lnTo>
                  <a:pt x="0" y="804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44728" y="5257376"/>
            <a:ext cx="595045" cy="804115"/>
          </a:xfrm>
          <a:custGeom>
            <a:avLst/>
            <a:gdLst/>
            <a:ahLst/>
            <a:cxnLst/>
            <a:rect r="r" b="b" t="t" l="l"/>
            <a:pathLst>
              <a:path h="804115" w="595045">
                <a:moveTo>
                  <a:pt x="0" y="0"/>
                </a:moveTo>
                <a:lnTo>
                  <a:pt x="595045" y="0"/>
                </a:lnTo>
                <a:lnTo>
                  <a:pt x="595045" y="804115"/>
                </a:lnTo>
                <a:lnTo>
                  <a:pt x="0" y="804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44728" y="8656231"/>
            <a:ext cx="595045" cy="804115"/>
          </a:xfrm>
          <a:custGeom>
            <a:avLst/>
            <a:gdLst/>
            <a:ahLst/>
            <a:cxnLst/>
            <a:rect r="r" b="b" t="t" l="l"/>
            <a:pathLst>
              <a:path h="804115" w="595045">
                <a:moveTo>
                  <a:pt x="0" y="0"/>
                </a:moveTo>
                <a:lnTo>
                  <a:pt x="595045" y="0"/>
                </a:lnTo>
                <a:lnTo>
                  <a:pt x="595045" y="804115"/>
                </a:lnTo>
                <a:lnTo>
                  <a:pt x="0" y="804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45451" y="3769393"/>
            <a:ext cx="7417186" cy="2133871"/>
            <a:chOff x="0" y="0"/>
            <a:chExt cx="9889581" cy="284516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61925"/>
              <a:ext cx="9889581" cy="1527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48"/>
                </a:lnSpc>
              </a:pPr>
              <a:r>
                <a:rPr lang="en-US" sz="8331">
                  <a:solidFill>
                    <a:srgbClr val="8A4985"/>
                  </a:solidFill>
                  <a:latin typeface="Source Serif Pro"/>
                </a:rPr>
                <a:t>Project Recape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957704"/>
              <a:ext cx="9889581" cy="8874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9"/>
                </a:lnSpc>
                <a:spcBef>
                  <a:spcPct val="0"/>
                </a:spcBef>
              </a:pPr>
              <a:r>
                <a:rPr lang="en-US" sz="4007">
                  <a:solidFill>
                    <a:srgbClr val="8A4985"/>
                  </a:solidFill>
                  <a:latin typeface="Tenor Sans"/>
                </a:rPr>
                <a:t>Topics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926073" y="2098607"/>
            <a:ext cx="5320465" cy="56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41"/>
              </a:lnSpc>
            </a:pPr>
            <a:r>
              <a:rPr lang="en-US" sz="3315">
                <a:solidFill>
                  <a:srgbClr val="8A4985"/>
                </a:solidFill>
                <a:latin typeface="Tenor Sans"/>
              </a:rPr>
              <a:t>DATA UNDERSTANDING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59825" y="3638559"/>
            <a:ext cx="5052961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>
                <a:solidFill>
                  <a:srgbClr val="8A4985"/>
                </a:solidFill>
                <a:latin typeface="Tenor Sans"/>
              </a:rPr>
              <a:t>DATA CLEANING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26073" y="5497610"/>
            <a:ext cx="8212089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>
                <a:solidFill>
                  <a:srgbClr val="8A4985"/>
                </a:solidFill>
                <a:latin typeface="Tenor Sans"/>
              </a:rPr>
              <a:t>EXPLORATORY DATA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26073" y="8743010"/>
            <a:ext cx="5052961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>
                <a:solidFill>
                  <a:srgbClr val="8A4985"/>
                </a:solidFill>
                <a:latin typeface="Tenor Sans"/>
              </a:rPr>
              <a:t>CONCLUSION</a:t>
            </a:r>
          </a:p>
        </p:txBody>
      </p:sp>
      <p:sp>
        <p:nvSpPr>
          <p:cNvPr name="AutoShape 16" id="16"/>
          <p:cNvSpPr/>
          <p:nvPr/>
        </p:nvSpPr>
        <p:spPr>
          <a:xfrm>
            <a:off x="9583688" y="1646019"/>
            <a:ext cx="7436164" cy="0"/>
          </a:xfrm>
          <a:prstGeom prst="line">
            <a:avLst/>
          </a:prstGeom>
          <a:ln cap="flat" w="19050">
            <a:solidFill>
              <a:srgbClr val="B3A18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1061132" y="744449"/>
            <a:ext cx="5052307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8A4985"/>
                </a:solidFill>
                <a:latin typeface="Tenor Sans"/>
              </a:rPr>
              <a:t>OVERVIEW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644728" y="493541"/>
            <a:ext cx="595045" cy="804115"/>
          </a:xfrm>
          <a:custGeom>
            <a:avLst/>
            <a:gdLst/>
            <a:ahLst/>
            <a:cxnLst/>
            <a:rect r="r" b="b" t="t" l="l"/>
            <a:pathLst>
              <a:path h="804115" w="595045">
                <a:moveTo>
                  <a:pt x="0" y="0"/>
                </a:moveTo>
                <a:lnTo>
                  <a:pt x="595045" y="0"/>
                </a:lnTo>
                <a:lnTo>
                  <a:pt x="595045" y="804115"/>
                </a:lnTo>
                <a:lnTo>
                  <a:pt x="0" y="804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644728" y="6987089"/>
            <a:ext cx="595045" cy="804115"/>
          </a:xfrm>
          <a:custGeom>
            <a:avLst/>
            <a:gdLst/>
            <a:ahLst/>
            <a:cxnLst/>
            <a:rect r="r" b="b" t="t" l="l"/>
            <a:pathLst>
              <a:path h="804115" w="595045">
                <a:moveTo>
                  <a:pt x="0" y="0"/>
                </a:moveTo>
                <a:lnTo>
                  <a:pt x="595045" y="0"/>
                </a:lnTo>
                <a:lnTo>
                  <a:pt x="595045" y="804115"/>
                </a:lnTo>
                <a:lnTo>
                  <a:pt x="0" y="804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20" id="20"/>
          <p:cNvSpPr/>
          <p:nvPr/>
        </p:nvSpPr>
        <p:spPr>
          <a:xfrm>
            <a:off x="9644728" y="6606089"/>
            <a:ext cx="7436164" cy="0"/>
          </a:xfrm>
          <a:prstGeom prst="line">
            <a:avLst/>
          </a:prstGeom>
          <a:ln cap="flat" w="19050">
            <a:solidFill>
              <a:srgbClr val="B3A18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10926073" y="7153696"/>
            <a:ext cx="5052961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>
                <a:solidFill>
                  <a:srgbClr val="8A4985"/>
                </a:solidFill>
                <a:latin typeface="Tenor Sans"/>
              </a:rPr>
              <a:t>INSIGHTS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5627279" y="-1028700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1" y="0"/>
                </a:lnTo>
                <a:lnTo>
                  <a:pt x="45467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907650" y="7200900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1" y="0"/>
                </a:lnTo>
                <a:lnTo>
                  <a:pt x="45467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2896766" y="-2896766"/>
            <a:ext cx="5793532" cy="5793532"/>
          </a:xfrm>
          <a:custGeom>
            <a:avLst/>
            <a:gdLst/>
            <a:ahLst/>
            <a:cxnLst/>
            <a:rect r="r" b="b" t="t" l="l"/>
            <a:pathLst>
              <a:path h="5793532" w="5793532">
                <a:moveTo>
                  <a:pt x="0" y="0"/>
                </a:moveTo>
                <a:lnTo>
                  <a:pt x="5793532" y="0"/>
                </a:lnTo>
                <a:lnTo>
                  <a:pt x="5793532" y="5793532"/>
                </a:lnTo>
                <a:lnTo>
                  <a:pt x="0" y="5793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726768" y="6972300"/>
            <a:ext cx="5793532" cy="5793532"/>
          </a:xfrm>
          <a:custGeom>
            <a:avLst/>
            <a:gdLst/>
            <a:ahLst/>
            <a:cxnLst/>
            <a:rect r="r" b="b" t="t" l="l"/>
            <a:pathLst>
              <a:path h="5793532" w="5793532">
                <a:moveTo>
                  <a:pt x="0" y="0"/>
                </a:moveTo>
                <a:lnTo>
                  <a:pt x="5793531" y="0"/>
                </a:lnTo>
                <a:lnTo>
                  <a:pt x="5793531" y="5793531"/>
                </a:lnTo>
                <a:lnTo>
                  <a:pt x="0" y="57935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226309" y="1219200"/>
            <a:ext cx="11835382" cy="132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9"/>
              </a:lnSpc>
            </a:pPr>
            <a:r>
              <a:rPr lang="en-US" sz="9999">
                <a:solidFill>
                  <a:srgbClr val="8A4985"/>
                </a:solidFill>
                <a:latin typeface="Tenor Sans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2860" y="3000375"/>
            <a:ext cx="17922279" cy="397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8A4985"/>
                </a:solidFill>
                <a:latin typeface="Canva Sans Bold"/>
              </a:rPr>
              <a:t>Conducted in-depth analysis of Diwali Sales data, leveraging Python for Exploratory Data Analysis.</a:t>
            </a:r>
          </a:p>
          <a:p>
            <a:pPr>
              <a:lnSpc>
                <a:spcPts val="6300"/>
              </a:lnSpc>
            </a:pPr>
            <a:r>
              <a:rPr lang="en-US" sz="4500">
                <a:solidFill>
                  <a:srgbClr val="8A4985"/>
                </a:solidFill>
                <a:latin typeface="Canva Sans Bold"/>
              </a:rPr>
              <a:t> </a:t>
            </a:r>
          </a:p>
          <a:p>
            <a:pPr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8A4985"/>
                </a:solidFill>
                <a:latin typeface="Canva Sans Bold"/>
              </a:rPr>
              <a:t>Derived actionable insights from comprehensive charts and graphs, enabling data-driven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D36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05886" y="1773293"/>
            <a:ext cx="8610973" cy="7812765"/>
          </a:xfrm>
          <a:custGeom>
            <a:avLst/>
            <a:gdLst/>
            <a:ahLst/>
            <a:cxnLst/>
            <a:rect r="r" b="b" t="t" l="l"/>
            <a:pathLst>
              <a:path h="7812765" w="8610973">
                <a:moveTo>
                  <a:pt x="0" y="0"/>
                </a:moveTo>
                <a:lnTo>
                  <a:pt x="8610973" y="0"/>
                </a:lnTo>
                <a:lnTo>
                  <a:pt x="8610973" y="7812765"/>
                </a:lnTo>
                <a:lnTo>
                  <a:pt x="0" y="7812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50590"/>
            <a:ext cx="6652237" cy="1042506"/>
            <a:chOff x="0" y="0"/>
            <a:chExt cx="8869649" cy="139000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12095"/>
              <a:ext cx="8869649" cy="47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4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5725"/>
              <a:ext cx="8869649" cy="823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Data Undertanding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02599" y="969563"/>
            <a:ext cx="106070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Reading and Cleaning of Data  in Python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2019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88681" y="69872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D36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788681" y="69872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084907" y="352613"/>
            <a:ext cx="9117144" cy="9581773"/>
          </a:xfrm>
          <a:custGeom>
            <a:avLst/>
            <a:gdLst/>
            <a:ahLst/>
            <a:cxnLst/>
            <a:rect r="r" b="b" t="t" l="l"/>
            <a:pathLst>
              <a:path h="9581773" w="9117144">
                <a:moveTo>
                  <a:pt x="0" y="0"/>
                </a:moveTo>
                <a:lnTo>
                  <a:pt x="9117144" y="0"/>
                </a:lnTo>
                <a:lnTo>
                  <a:pt x="9117144" y="9581774"/>
                </a:lnTo>
                <a:lnTo>
                  <a:pt x="0" y="9581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38" t="0" r="-254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788681" y="206817"/>
            <a:ext cx="6652237" cy="1042506"/>
            <a:chOff x="0" y="0"/>
            <a:chExt cx="8869649" cy="139000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12095"/>
              <a:ext cx="8869649" cy="47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4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5725"/>
              <a:ext cx="8869649" cy="823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Data Cleaning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D36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788681" y="69872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043355" y="1716000"/>
            <a:ext cx="13437355" cy="7810458"/>
          </a:xfrm>
          <a:custGeom>
            <a:avLst/>
            <a:gdLst/>
            <a:ahLst/>
            <a:cxnLst/>
            <a:rect r="r" b="b" t="t" l="l"/>
            <a:pathLst>
              <a:path h="7810458" w="13437355">
                <a:moveTo>
                  <a:pt x="0" y="0"/>
                </a:moveTo>
                <a:lnTo>
                  <a:pt x="13437355" y="0"/>
                </a:lnTo>
                <a:lnTo>
                  <a:pt x="13437355" y="7810458"/>
                </a:lnTo>
                <a:lnTo>
                  <a:pt x="0" y="78104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98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50590"/>
            <a:ext cx="6652237" cy="1042506"/>
            <a:chOff x="0" y="0"/>
            <a:chExt cx="8869649" cy="139000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12095"/>
              <a:ext cx="8869649" cy="47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4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5725"/>
              <a:ext cx="8869649" cy="823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Data Cleaning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D36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788681" y="69872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882072" y="226460"/>
            <a:ext cx="8830615" cy="9943519"/>
          </a:xfrm>
          <a:custGeom>
            <a:avLst/>
            <a:gdLst/>
            <a:ahLst/>
            <a:cxnLst/>
            <a:rect r="r" b="b" t="t" l="l"/>
            <a:pathLst>
              <a:path h="9943519" w="8830615">
                <a:moveTo>
                  <a:pt x="0" y="0"/>
                </a:moveTo>
                <a:lnTo>
                  <a:pt x="8830615" y="0"/>
                </a:lnTo>
                <a:lnTo>
                  <a:pt x="8830615" y="9943518"/>
                </a:lnTo>
                <a:lnTo>
                  <a:pt x="0" y="99435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9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481715" y="226460"/>
            <a:ext cx="8217823" cy="1604481"/>
            <a:chOff x="0" y="0"/>
            <a:chExt cx="10957097" cy="213930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661395"/>
              <a:ext cx="10957097" cy="47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4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5725"/>
              <a:ext cx="10957097" cy="15728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Exploratory Data </a:t>
              </a:r>
            </a:p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Analysis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D36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788681" y="69872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825423" y="165358"/>
            <a:ext cx="9198105" cy="9956284"/>
          </a:xfrm>
          <a:custGeom>
            <a:avLst/>
            <a:gdLst/>
            <a:ahLst/>
            <a:cxnLst/>
            <a:rect r="r" b="b" t="t" l="l"/>
            <a:pathLst>
              <a:path h="9956284" w="9198105">
                <a:moveTo>
                  <a:pt x="0" y="0"/>
                </a:moveTo>
                <a:lnTo>
                  <a:pt x="9198105" y="0"/>
                </a:lnTo>
                <a:lnTo>
                  <a:pt x="9198105" y="9956284"/>
                </a:lnTo>
                <a:lnTo>
                  <a:pt x="0" y="99562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22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425801" y="226460"/>
            <a:ext cx="8217823" cy="1604481"/>
            <a:chOff x="0" y="0"/>
            <a:chExt cx="10957097" cy="213930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661395"/>
              <a:ext cx="10957097" cy="47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4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5725"/>
              <a:ext cx="10957097" cy="15728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Exploratory Data </a:t>
              </a:r>
            </a:p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Analysis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D36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788681" y="69872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794811" y="247839"/>
            <a:ext cx="9407089" cy="9791322"/>
          </a:xfrm>
          <a:custGeom>
            <a:avLst/>
            <a:gdLst/>
            <a:ahLst/>
            <a:cxnLst/>
            <a:rect r="r" b="b" t="t" l="l"/>
            <a:pathLst>
              <a:path h="9791322" w="9407089">
                <a:moveTo>
                  <a:pt x="0" y="0"/>
                </a:moveTo>
                <a:lnTo>
                  <a:pt x="9407089" y="0"/>
                </a:lnTo>
                <a:lnTo>
                  <a:pt x="9407089" y="9791322"/>
                </a:lnTo>
                <a:lnTo>
                  <a:pt x="0" y="97913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425801" y="226460"/>
            <a:ext cx="8217823" cy="1604481"/>
            <a:chOff x="0" y="0"/>
            <a:chExt cx="10957097" cy="213930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661395"/>
              <a:ext cx="10957097" cy="47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4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5725"/>
              <a:ext cx="10957097" cy="15728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Exploratory Data </a:t>
              </a:r>
            </a:p>
            <a:p>
              <a:pPr algn="ctr">
                <a:lnSpc>
                  <a:spcPts val="4455"/>
                </a:lnSpc>
              </a:pPr>
              <a:r>
                <a:rPr lang="en-US" sz="4500">
                  <a:solidFill>
                    <a:srgbClr val="FFFFFF"/>
                  </a:solidFill>
                  <a:latin typeface="Tenor Sans"/>
                </a:rPr>
                <a:t>Analysis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DAGBlD9O_qk</dc:identifier>
  <dcterms:modified xsi:type="dcterms:W3CDTF">2011-08-01T06:04:30Z</dcterms:modified>
  <cp:revision>1</cp:revision>
  <dc:title>Diwali</dc:title>
</cp:coreProperties>
</file>