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82" r:id="rId12"/>
    <p:sldId id="283" r:id="rId13"/>
    <p:sldId id="284" r:id="rId14"/>
    <p:sldId id="286" r:id="rId15"/>
    <p:sldId id="287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>
      <p:cViewPr varScale="1">
        <p:scale>
          <a:sx n="95" d="100"/>
          <a:sy n="95" d="100"/>
        </p:scale>
        <p:origin x="175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0" y="2258732"/>
            <a:ext cx="314960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604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604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604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604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604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1699" y="1489100"/>
            <a:ext cx="7854950" cy="2560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108695" y="7005215"/>
            <a:ext cx="54991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604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8557" y="7005215"/>
            <a:ext cx="19560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479800" y="4016375"/>
            <a:ext cx="31496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00" dirty="0"/>
              <a:t>I</a:t>
            </a:r>
            <a:r>
              <a:rPr sz="2450" cap="small" spc="100" dirty="0"/>
              <a:t>ntelligent</a:t>
            </a:r>
            <a:r>
              <a:rPr sz="2450" spc="365" dirty="0"/>
              <a:t> </a:t>
            </a:r>
            <a:r>
              <a:rPr sz="2450" spc="35" dirty="0"/>
              <a:t>A</a:t>
            </a:r>
            <a:r>
              <a:rPr sz="2450" cap="small" spc="35" dirty="0"/>
              <a:t>gents</a:t>
            </a:r>
            <a:endParaRPr sz="245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8849" y="7005215"/>
            <a:ext cx="7937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8BCDC97-8835-99F1-F8C7-F2EC6A5D5F14}"/>
              </a:ext>
            </a:extLst>
          </p:cNvPr>
          <p:cNvSpPr txBox="1">
            <a:spLocks/>
          </p:cNvSpPr>
          <p:nvPr/>
        </p:nvSpPr>
        <p:spPr>
          <a:xfrm>
            <a:off x="1752599" y="2971800"/>
            <a:ext cx="6906005" cy="1000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GB" sz="3200" spc="100" dirty="0"/>
              <a:t>Artificial Intelligence / Applied Artificial Intelligence</a:t>
            </a:r>
            <a:endParaRPr lang="en-GB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98728"/>
            <a:ext cx="8534399" cy="335413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5" dirty="0"/>
              <a:t>Environment</a:t>
            </a:r>
            <a:r>
              <a:rPr spc="375" dirty="0"/>
              <a:t> </a:t>
            </a:r>
            <a:r>
              <a:rPr spc="120" dirty="0"/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2A970-C115-95AC-24B1-92268890D2A0}"/>
              </a:ext>
            </a:extLst>
          </p:cNvPr>
          <p:cNvSpPr txBox="1"/>
          <p:nvPr/>
        </p:nvSpPr>
        <p:spPr>
          <a:xfrm>
            <a:off x="762000" y="1350288"/>
            <a:ext cx="8534399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Observable vs. Partially Observable Environments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Observable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Agent’s sensors provide complete state information at all times.</a:t>
            </a:r>
          </a:p>
          <a:p>
            <a:pPr lvl="7" algn="just">
              <a:lnSpc>
                <a:spcPct val="150000"/>
              </a:lnSpc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Convenience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No need for internal state tracking.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Partially Observable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Limited or noisy sensor data, missing state information.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Observable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Chessboard (all pieces visible).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Partially Observable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Vacuum agent with local dirt sensor, self-driving car unable to see driver intentions.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Unobservable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No sensor input; still, goals may sometimes be achievable.</a:t>
            </a:r>
          </a:p>
          <a:p>
            <a:pPr algn="just" rtl="0"/>
            <a:endParaRPr lang="en-PK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98728"/>
            <a:ext cx="8534399" cy="335413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5" dirty="0"/>
              <a:t>Environment</a:t>
            </a:r>
            <a:r>
              <a:rPr spc="375" dirty="0"/>
              <a:t> </a:t>
            </a:r>
            <a:r>
              <a:rPr spc="120" dirty="0"/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2A970-C115-95AC-24B1-92268890D2A0}"/>
              </a:ext>
            </a:extLst>
          </p:cNvPr>
          <p:cNvSpPr txBox="1"/>
          <p:nvPr/>
        </p:nvSpPr>
        <p:spPr>
          <a:xfrm>
            <a:off x="762000" y="1350288"/>
            <a:ext cx="8534399" cy="521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Agent vs. Multiagent Environments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Single-Agent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Only one agent optimizing its performance (e.g., solving a crossword puzzle).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Multiagent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Multiple agents whose actions impact each other (e.g., chess, taxi driving).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Distinction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Does another entity maximize its performance based on the agent’s behaviour?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Multiagent Environments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Competitive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Agents have opposing goals (e.g., chess).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Cooperative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Agents share goals (e.g., avoiding collisions in traffic).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Mixed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Both cooperative and competitive elements (e.g., competing for parking spaces).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in Multiagent Systems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for communication in cooperative settings.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Randomized behaviour can prevent predictability in competitive scenarios.</a:t>
            </a:r>
          </a:p>
        </p:txBody>
      </p:sp>
    </p:spTree>
    <p:extLst>
      <p:ext uri="{BB962C8B-B14F-4D97-AF65-F5344CB8AC3E}">
        <p14:creationId xmlns:p14="http://schemas.microsoft.com/office/powerpoint/2010/main" val="3813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98728"/>
            <a:ext cx="8534399" cy="335413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5" dirty="0"/>
              <a:t>Environment</a:t>
            </a:r>
            <a:r>
              <a:rPr spc="375" dirty="0"/>
              <a:t> </a:t>
            </a:r>
            <a:r>
              <a:rPr spc="120" dirty="0"/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2A970-C115-95AC-24B1-92268890D2A0}"/>
              </a:ext>
            </a:extLst>
          </p:cNvPr>
          <p:cNvSpPr txBox="1"/>
          <p:nvPr/>
        </p:nvSpPr>
        <p:spPr>
          <a:xfrm>
            <a:off x="762000" y="1350288"/>
            <a:ext cx="8534399" cy="484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Deterministic vs. Stochastic Environments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Deterministic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The next state is fully determined by the current state and agent’s action.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Stochastic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The next state has uncertainty, often </a:t>
            </a:r>
            <a:r>
              <a:rPr lang="en-GB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modeled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probabilities.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Observable &amp; Deterministic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No uncertainty for the agent.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Partially Observable Environments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May appear stochastic due to missing information.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Deterministic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Classic vacuum world (fixed dirt and reliable suction).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Stochastic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Taxi driving (unpredictable traffic, tire blowouts).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Uncertain Environments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Either partially observable or non-deterministic.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Nondeterministic vs. Stochastic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Nondeterministic environments specify possible outcomes but not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353648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98728"/>
            <a:ext cx="8534399" cy="335413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5" dirty="0"/>
              <a:t>Environment</a:t>
            </a:r>
            <a:r>
              <a:rPr spc="375" dirty="0"/>
              <a:t> </a:t>
            </a:r>
            <a:r>
              <a:rPr spc="120" dirty="0"/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2A970-C115-95AC-24B1-92268890D2A0}"/>
              </a:ext>
            </a:extLst>
          </p:cNvPr>
          <p:cNvSpPr txBox="1"/>
          <p:nvPr/>
        </p:nvSpPr>
        <p:spPr>
          <a:xfrm>
            <a:off x="762000" y="1350288"/>
            <a:ext cx="8534399" cy="3366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Episodic vs. Sequential Environments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Episodic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The agent’s experience is divided into independent episodes.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episode consists of a percept and a single action.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Past actions do not affect future episodes.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Detecting defective parts on an assembly line.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The current decision impacts future decisions.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Actions have long-term consequences.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Chess, taxi driving.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Complexity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Episodic environments are simpler as they don’t require planning ahead.</a:t>
            </a:r>
          </a:p>
        </p:txBody>
      </p:sp>
    </p:spTree>
    <p:extLst>
      <p:ext uri="{BB962C8B-B14F-4D97-AF65-F5344CB8AC3E}">
        <p14:creationId xmlns:p14="http://schemas.microsoft.com/office/powerpoint/2010/main" val="120961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98728"/>
            <a:ext cx="8534399" cy="335413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5" dirty="0"/>
              <a:t>Environment</a:t>
            </a:r>
            <a:r>
              <a:rPr spc="375" dirty="0"/>
              <a:t> </a:t>
            </a:r>
            <a:r>
              <a:rPr spc="120" dirty="0"/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2A970-C115-95AC-24B1-92268890D2A0}"/>
              </a:ext>
            </a:extLst>
          </p:cNvPr>
          <p:cNvSpPr txBox="1"/>
          <p:nvPr/>
        </p:nvSpPr>
        <p:spPr>
          <a:xfrm>
            <a:off x="762000" y="1350288"/>
            <a:ext cx="8534399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vs. Dynamic Environments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Static Environment</a:t>
            </a:r>
            <a:endParaRPr lang="en-GB" sz="16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No changes unless the agent acts.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Predictable and stable.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Lower complexity.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Example</a:t>
            </a:r>
            <a:r>
              <a:rPr lang="en-GB" sz="1600" dirty="0"/>
              <a:t>: Chessboard (positions remain fixed until a move is made).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Dynamic Environment</a:t>
            </a:r>
            <a:endParaRPr lang="en-GB" sz="16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Changes occur autonomously.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Unpredictable and uncertain.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Requires continuous adaptation.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Higher complexity.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Example</a:t>
            </a:r>
            <a:r>
              <a:rPr lang="en-GB" sz="1600" dirty="0"/>
              <a:t>: Traffic conditions (affected by accidents, construction, rush hour).</a:t>
            </a:r>
          </a:p>
        </p:txBody>
      </p:sp>
    </p:spTree>
    <p:extLst>
      <p:ext uri="{BB962C8B-B14F-4D97-AF65-F5344CB8AC3E}">
        <p14:creationId xmlns:p14="http://schemas.microsoft.com/office/powerpoint/2010/main" val="2299935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98728"/>
            <a:ext cx="8534399" cy="335413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5" dirty="0"/>
              <a:t>Environment</a:t>
            </a:r>
            <a:r>
              <a:rPr spc="375" dirty="0"/>
              <a:t> </a:t>
            </a:r>
            <a:r>
              <a:rPr spc="120" dirty="0"/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2A970-C115-95AC-24B1-92268890D2A0}"/>
              </a:ext>
            </a:extLst>
          </p:cNvPr>
          <p:cNvSpPr txBox="1"/>
          <p:nvPr/>
        </p:nvSpPr>
        <p:spPr>
          <a:xfrm>
            <a:off x="762000" y="1350288"/>
            <a:ext cx="8534399" cy="3366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Discrete vs. Continuous Environments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Discrete Environment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Finite number of distinct states.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</a:t>
            </a:r>
            <a:r>
              <a:rPr lang="en-GB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percepts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actions occur in discrete steps.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Chess (finite board positions and moves).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Environment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Infinite possible states and smooth transitions over time.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Percepts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actions vary continuously.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Taxi driving (speed, location, and steering angles change smoothly).</a:t>
            </a:r>
          </a:p>
        </p:txBody>
      </p:sp>
    </p:spTree>
    <p:extLst>
      <p:ext uri="{BB962C8B-B14F-4D97-AF65-F5344CB8AC3E}">
        <p14:creationId xmlns:p14="http://schemas.microsoft.com/office/powerpoint/2010/main" val="225157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5" dirty="0"/>
              <a:t>Environment</a:t>
            </a:r>
            <a:r>
              <a:rPr spc="375" dirty="0"/>
              <a:t> </a:t>
            </a:r>
            <a:r>
              <a:rPr spc="120" dirty="0"/>
              <a:t>types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5380" y="3124200"/>
            <a:ext cx="7787640" cy="111921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275" dirty="0">
                <a:solidFill>
                  <a:srgbClr val="7F0000"/>
                </a:solidFill>
                <a:latin typeface="Calibri"/>
                <a:cs typeface="Calibri"/>
              </a:rPr>
              <a:t>The</a:t>
            </a:r>
            <a:r>
              <a:rPr sz="2050" spc="300" dirty="0">
                <a:solidFill>
                  <a:srgbClr val="7F0000"/>
                </a:solidFill>
                <a:latin typeface="Calibri"/>
                <a:cs typeface="Calibri"/>
              </a:rPr>
              <a:t> </a:t>
            </a:r>
            <a:r>
              <a:rPr sz="2050" spc="165" dirty="0">
                <a:solidFill>
                  <a:srgbClr val="7F0000"/>
                </a:solidFill>
                <a:latin typeface="Calibri"/>
                <a:cs typeface="Calibri"/>
              </a:rPr>
              <a:t>environment</a:t>
            </a:r>
            <a:r>
              <a:rPr sz="2050" spc="315" dirty="0">
                <a:solidFill>
                  <a:srgbClr val="7F0000"/>
                </a:solidFill>
                <a:latin typeface="Calibri"/>
                <a:cs typeface="Calibri"/>
              </a:rPr>
              <a:t> </a:t>
            </a:r>
            <a:r>
              <a:rPr sz="2050" spc="180" dirty="0">
                <a:solidFill>
                  <a:srgbClr val="7F0000"/>
                </a:solidFill>
                <a:latin typeface="Calibri"/>
                <a:cs typeface="Calibri"/>
              </a:rPr>
              <a:t>type</a:t>
            </a:r>
            <a:r>
              <a:rPr sz="2050" spc="320" dirty="0">
                <a:solidFill>
                  <a:srgbClr val="7F0000"/>
                </a:solidFill>
                <a:latin typeface="Calibri"/>
                <a:cs typeface="Calibri"/>
              </a:rPr>
              <a:t> </a:t>
            </a:r>
            <a:r>
              <a:rPr sz="2050" spc="170" dirty="0">
                <a:solidFill>
                  <a:srgbClr val="7F0000"/>
                </a:solidFill>
                <a:latin typeface="Calibri"/>
                <a:cs typeface="Calibri"/>
              </a:rPr>
              <a:t>largely</a:t>
            </a:r>
            <a:r>
              <a:rPr sz="2050" spc="320" dirty="0">
                <a:solidFill>
                  <a:srgbClr val="7F0000"/>
                </a:solidFill>
                <a:latin typeface="Calibri"/>
                <a:cs typeface="Calibri"/>
              </a:rPr>
              <a:t> </a:t>
            </a:r>
            <a:r>
              <a:rPr sz="2050" spc="150" dirty="0">
                <a:solidFill>
                  <a:srgbClr val="7F0000"/>
                </a:solidFill>
                <a:latin typeface="Calibri"/>
                <a:cs typeface="Calibri"/>
              </a:rPr>
              <a:t>determines</a:t>
            </a:r>
            <a:r>
              <a:rPr sz="2050" spc="325" dirty="0">
                <a:solidFill>
                  <a:srgbClr val="7F0000"/>
                </a:solidFill>
                <a:latin typeface="Calibri"/>
                <a:cs typeface="Calibri"/>
              </a:rPr>
              <a:t> </a:t>
            </a:r>
            <a:r>
              <a:rPr sz="2050" spc="145" dirty="0">
                <a:solidFill>
                  <a:srgbClr val="7F0000"/>
                </a:solidFill>
                <a:latin typeface="Calibri"/>
                <a:cs typeface="Calibri"/>
              </a:rPr>
              <a:t>the</a:t>
            </a:r>
            <a:r>
              <a:rPr sz="2050" spc="320" dirty="0">
                <a:solidFill>
                  <a:srgbClr val="7F0000"/>
                </a:solidFill>
                <a:latin typeface="Calibri"/>
                <a:cs typeface="Calibri"/>
              </a:rPr>
              <a:t> </a:t>
            </a:r>
            <a:r>
              <a:rPr sz="2050" spc="140" dirty="0">
                <a:solidFill>
                  <a:srgbClr val="7F0000"/>
                </a:solidFill>
                <a:latin typeface="Calibri"/>
                <a:cs typeface="Calibri"/>
              </a:rPr>
              <a:t>agent</a:t>
            </a:r>
            <a:r>
              <a:rPr sz="2050" spc="305" dirty="0">
                <a:solidFill>
                  <a:srgbClr val="7F0000"/>
                </a:solidFill>
                <a:latin typeface="Calibri"/>
                <a:cs typeface="Calibri"/>
              </a:rPr>
              <a:t> </a:t>
            </a:r>
            <a:r>
              <a:rPr sz="2050" spc="140" dirty="0">
                <a:solidFill>
                  <a:srgbClr val="7F0000"/>
                </a:solidFill>
                <a:latin typeface="Calibri"/>
                <a:cs typeface="Calibri"/>
              </a:rPr>
              <a:t>design</a:t>
            </a:r>
            <a:endParaRPr sz="2050" dirty="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1535"/>
              </a:spcBef>
              <a:tabLst>
                <a:tab pos="5469255" algn="l"/>
                <a:tab pos="6689725" algn="l"/>
              </a:tabLst>
            </a:pPr>
            <a:r>
              <a:rPr sz="2000" dirty="0">
                <a:latin typeface="Tahoma"/>
                <a:cs typeface="Tahoma"/>
              </a:rPr>
              <a:t>The</a:t>
            </a:r>
            <a:r>
              <a:rPr sz="2000" spc="5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real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spc="-75" dirty="0">
                <a:latin typeface="Tahoma"/>
                <a:cs typeface="Tahoma"/>
              </a:rPr>
              <a:t>world</a:t>
            </a:r>
            <a:r>
              <a:rPr sz="2000" spc="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(of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-85" dirty="0">
                <a:latin typeface="Tahoma"/>
                <a:cs typeface="Tahoma"/>
              </a:rPr>
              <a:t>course)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partially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observable,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10" dirty="0">
                <a:latin typeface="Tahoma"/>
                <a:cs typeface="Tahoma"/>
              </a:rPr>
              <a:t>stochastic,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125" dirty="0">
                <a:latin typeface="Tahoma"/>
                <a:cs typeface="Tahoma"/>
              </a:rPr>
              <a:t>sequential, </a:t>
            </a:r>
            <a:r>
              <a:rPr sz="2000" spc="-120" dirty="0">
                <a:latin typeface="Tahoma"/>
                <a:cs typeface="Tahoma"/>
              </a:rPr>
              <a:t>dynamic,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14" dirty="0">
                <a:latin typeface="Tahoma"/>
                <a:cs typeface="Tahoma"/>
              </a:rPr>
              <a:t>continuous,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85" dirty="0">
                <a:latin typeface="Tahoma"/>
                <a:cs typeface="Tahoma"/>
              </a:rPr>
              <a:t>multi-</a:t>
            </a:r>
            <a:r>
              <a:rPr sz="2000" spc="-10" dirty="0">
                <a:latin typeface="Tahoma"/>
                <a:cs typeface="Tahoma"/>
              </a:rPr>
              <a:t>agent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135" dirty="0"/>
              <a:t>Agent</a:t>
            </a:r>
            <a:r>
              <a:rPr spc="335" dirty="0"/>
              <a:t> </a:t>
            </a:r>
            <a:r>
              <a:rPr spc="1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6" y="1393664"/>
            <a:ext cx="5074285" cy="2115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85" dirty="0">
                <a:latin typeface="Tahoma"/>
                <a:cs typeface="Tahoma"/>
              </a:rPr>
              <a:t>Four </a:t>
            </a:r>
            <a:r>
              <a:rPr sz="2050" spc="-110" dirty="0">
                <a:latin typeface="Tahoma"/>
                <a:cs typeface="Tahoma"/>
              </a:rPr>
              <a:t>basic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types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order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of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increasing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generality:</a:t>
            </a:r>
            <a:endParaRPr sz="2050">
              <a:latin typeface="Tahoma"/>
              <a:cs typeface="Tahoma"/>
            </a:endParaRPr>
          </a:p>
          <a:p>
            <a:pPr marL="582295" indent="-204470">
              <a:lnSpc>
                <a:spcPct val="100000"/>
              </a:lnSpc>
              <a:spcBef>
                <a:spcPts val="35"/>
              </a:spcBef>
              <a:buChar char="–"/>
              <a:tabLst>
                <a:tab pos="582295" algn="l"/>
              </a:tabLst>
            </a:pPr>
            <a:r>
              <a:rPr sz="2050" spc="-120" dirty="0">
                <a:latin typeface="Tahoma"/>
                <a:cs typeface="Tahoma"/>
              </a:rPr>
              <a:t>simple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reflex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agents</a:t>
            </a:r>
            <a:endParaRPr sz="2050">
              <a:latin typeface="Tahoma"/>
              <a:cs typeface="Tahoma"/>
            </a:endParaRPr>
          </a:p>
          <a:p>
            <a:pPr marL="582930" indent="-204470">
              <a:lnSpc>
                <a:spcPct val="100000"/>
              </a:lnSpc>
              <a:spcBef>
                <a:spcPts val="25"/>
              </a:spcBef>
              <a:buChar char="–"/>
              <a:tabLst>
                <a:tab pos="582930" algn="l"/>
              </a:tabLst>
            </a:pPr>
            <a:r>
              <a:rPr sz="2050" spc="-114" dirty="0">
                <a:latin typeface="Tahoma"/>
                <a:cs typeface="Tahoma"/>
              </a:rPr>
              <a:t>reflex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agents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with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state</a:t>
            </a:r>
            <a:endParaRPr sz="2050">
              <a:latin typeface="Tahoma"/>
              <a:cs typeface="Tahoma"/>
            </a:endParaRPr>
          </a:p>
          <a:p>
            <a:pPr marL="582930" indent="-204470">
              <a:lnSpc>
                <a:spcPct val="100000"/>
              </a:lnSpc>
              <a:spcBef>
                <a:spcPts val="35"/>
              </a:spcBef>
              <a:buChar char="–"/>
              <a:tabLst>
                <a:tab pos="582930" algn="l"/>
              </a:tabLst>
            </a:pPr>
            <a:r>
              <a:rPr sz="2050" spc="-125" dirty="0">
                <a:latin typeface="Tahoma"/>
                <a:cs typeface="Tahoma"/>
              </a:rPr>
              <a:t>goal-</a:t>
            </a:r>
            <a:r>
              <a:rPr sz="2050" spc="-170" dirty="0">
                <a:latin typeface="Tahoma"/>
                <a:cs typeface="Tahoma"/>
              </a:rPr>
              <a:t>based</a:t>
            </a:r>
            <a:r>
              <a:rPr sz="2050" spc="5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agents</a:t>
            </a:r>
            <a:endParaRPr sz="2050">
              <a:latin typeface="Tahoma"/>
              <a:cs typeface="Tahoma"/>
            </a:endParaRPr>
          </a:p>
          <a:p>
            <a:pPr marL="582930" indent="-204470">
              <a:lnSpc>
                <a:spcPct val="100000"/>
              </a:lnSpc>
              <a:spcBef>
                <a:spcPts val="25"/>
              </a:spcBef>
              <a:buChar char="–"/>
              <a:tabLst>
                <a:tab pos="582930" algn="l"/>
              </a:tabLst>
            </a:pPr>
            <a:r>
              <a:rPr sz="2050" spc="-65" dirty="0">
                <a:latin typeface="Tahoma"/>
                <a:cs typeface="Tahoma"/>
              </a:rPr>
              <a:t>utility-</a:t>
            </a:r>
            <a:r>
              <a:rPr sz="2050" spc="-165" dirty="0">
                <a:latin typeface="Tahoma"/>
                <a:cs typeface="Tahoma"/>
              </a:rPr>
              <a:t>based</a:t>
            </a:r>
            <a:r>
              <a:rPr sz="2050" spc="6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agents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latin typeface="Tahoma"/>
                <a:cs typeface="Tahoma"/>
              </a:rPr>
              <a:t>All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these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can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turned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into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learning</a:t>
            </a:r>
            <a:r>
              <a:rPr sz="2050" spc="-10" dirty="0">
                <a:latin typeface="Tahoma"/>
                <a:cs typeface="Tahoma"/>
              </a:rPr>
              <a:t> agents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25" dirty="0"/>
              <a:t>Simple</a:t>
            </a:r>
            <a:r>
              <a:rPr spc="320" dirty="0"/>
              <a:t> </a:t>
            </a:r>
            <a:r>
              <a:rPr spc="100" dirty="0"/>
              <a:t>reflex</a:t>
            </a:r>
            <a:r>
              <a:rPr spc="355" dirty="0"/>
              <a:t> </a:t>
            </a:r>
            <a:r>
              <a:rPr spc="100" dirty="0"/>
              <a:t>agents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0346" y="1320188"/>
            <a:ext cx="7356909" cy="46649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13509" y="1522765"/>
            <a:ext cx="81280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10" dirty="0">
                <a:latin typeface="Times New Roman"/>
                <a:cs typeface="Times New Roman"/>
              </a:rPr>
              <a:t>Agent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7897665" y="2835008"/>
            <a:ext cx="347980" cy="17081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505"/>
              </a:lnSpc>
            </a:pPr>
            <a:r>
              <a:rPr sz="2500" spc="-10" dirty="0">
                <a:latin typeface="Times New Roman"/>
                <a:cs typeface="Times New Roman"/>
              </a:rPr>
              <a:t>Environment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8464" y="1551057"/>
            <a:ext cx="69405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latin typeface="Times New Roman"/>
                <a:cs typeface="Times New Roman"/>
              </a:rPr>
              <a:t>Sensors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0153" y="4478585"/>
            <a:ext cx="1290955" cy="47053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 indent="20955">
              <a:lnSpc>
                <a:spcPct val="72300"/>
              </a:lnSpc>
              <a:spcBef>
                <a:spcPts val="655"/>
              </a:spcBef>
            </a:pPr>
            <a:r>
              <a:rPr sz="1700" dirty="0">
                <a:latin typeface="Times New Roman"/>
                <a:cs typeface="Times New Roman"/>
              </a:rPr>
              <a:t>What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action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I </a:t>
            </a:r>
            <a:r>
              <a:rPr sz="1700" dirty="0">
                <a:latin typeface="Times New Roman"/>
                <a:cs typeface="Times New Roman"/>
              </a:rPr>
              <a:t>should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do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now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1351" y="4568881"/>
            <a:ext cx="195326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latin typeface="Times New Roman"/>
                <a:cs typeface="Times New Roman"/>
              </a:rPr>
              <a:t>Condition-</a:t>
            </a:r>
            <a:r>
              <a:rPr sz="1700" dirty="0">
                <a:latin typeface="Times New Roman"/>
                <a:cs typeface="Times New Roman"/>
              </a:rPr>
              <a:t>action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rules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6397" y="5411030"/>
            <a:ext cx="858519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latin typeface="Times New Roman"/>
                <a:cs typeface="Times New Roman"/>
              </a:rPr>
              <a:t>Actuators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4492" y="2282120"/>
            <a:ext cx="1362075" cy="49784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08915" marR="5080" indent="-196850">
              <a:lnSpc>
                <a:spcPts val="1689"/>
              </a:lnSpc>
              <a:spcBef>
                <a:spcPts val="439"/>
              </a:spcBef>
            </a:pPr>
            <a:r>
              <a:rPr sz="1700" dirty="0">
                <a:latin typeface="Times New Roman"/>
                <a:cs typeface="Times New Roman"/>
              </a:rPr>
              <a:t>What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world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like</a:t>
            </a:r>
            <a:r>
              <a:rPr sz="1700" spc="-25" dirty="0">
                <a:latin typeface="Times New Roman"/>
                <a:cs typeface="Times New Roman"/>
              </a:rPr>
              <a:t> now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5425" y="1570634"/>
            <a:ext cx="7760334" cy="1546860"/>
          </a:xfrm>
          <a:prstGeom prst="rect">
            <a:avLst/>
          </a:prstGeom>
          <a:ln w="13715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750"/>
              </a:spcBef>
            </a:pPr>
            <a:r>
              <a:rPr sz="1700" spc="140" dirty="0">
                <a:solidFill>
                  <a:srgbClr val="00007F"/>
                </a:solidFill>
                <a:latin typeface="Calibri"/>
                <a:cs typeface="Calibri"/>
              </a:rPr>
              <a:t>function</a:t>
            </a:r>
            <a:r>
              <a:rPr sz="1700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spc="215" dirty="0">
                <a:solidFill>
                  <a:srgbClr val="B30000"/>
                </a:solidFill>
                <a:latin typeface="Palatino Linotype"/>
                <a:cs typeface="Palatino Linotype"/>
              </a:rPr>
              <a:t>Reflex-</a:t>
            </a:r>
            <a:r>
              <a:rPr sz="1700" dirty="0">
                <a:solidFill>
                  <a:srgbClr val="B30000"/>
                </a:solidFill>
                <a:latin typeface="Palatino Linotype"/>
                <a:cs typeface="Palatino Linotype"/>
              </a:rPr>
              <a:t>Vacuum-</a:t>
            </a:r>
            <a:r>
              <a:rPr sz="1700" spc="130" dirty="0">
                <a:solidFill>
                  <a:srgbClr val="B30000"/>
                </a:solidFill>
                <a:latin typeface="Palatino Linotype"/>
                <a:cs typeface="Palatino Linotype"/>
              </a:rPr>
              <a:t>Agent</a:t>
            </a:r>
            <a:r>
              <a:rPr sz="1700" spc="130" dirty="0">
                <a:latin typeface="Tahoma"/>
                <a:cs typeface="Tahoma"/>
              </a:rPr>
              <a:t>(</a:t>
            </a:r>
            <a:r>
              <a:rPr sz="1700" spc="-240" dirty="0"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004C00"/>
                </a:solidFill>
                <a:latin typeface="Tahoma"/>
                <a:cs typeface="Tahoma"/>
              </a:rPr>
              <a:t>[</a:t>
            </a:r>
            <a:r>
              <a:rPr sz="1700" i="1" spc="-25" dirty="0">
                <a:solidFill>
                  <a:srgbClr val="004C00"/>
                </a:solidFill>
                <a:latin typeface="Calibri"/>
                <a:cs typeface="Calibri"/>
              </a:rPr>
              <a:t>location</a:t>
            </a:r>
            <a:r>
              <a:rPr sz="1700" spc="-25" dirty="0">
                <a:solidFill>
                  <a:srgbClr val="004C00"/>
                </a:solidFill>
                <a:latin typeface="Tahoma"/>
                <a:cs typeface="Tahoma"/>
              </a:rPr>
              <a:t>,</a:t>
            </a:r>
            <a:r>
              <a:rPr sz="1700" i="1" spc="-25" dirty="0">
                <a:solidFill>
                  <a:srgbClr val="004C00"/>
                </a:solidFill>
                <a:latin typeface="Calibri"/>
                <a:cs typeface="Calibri"/>
              </a:rPr>
              <a:t>status</a:t>
            </a:r>
            <a:r>
              <a:rPr sz="1700" spc="-25" dirty="0">
                <a:solidFill>
                  <a:srgbClr val="004C00"/>
                </a:solidFill>
                <a:latin typeface="Tahoma"/>
                <a:cs typeface="Tahoma"/>
              </a:rPr>
              <a:t>]</a:t>
            </a:r>
            <a:r>
              <a:rPr sz="1700" spc="-25" dirty="0">
                <a:latin typeface="Tahoma"/>
                <a:cs typeface="Tahoma"/>
              </a:rPr>
              <a:t>)</a:t>
            </a:r>
            <a:r>
              <a:rPr sz="1700" spc="75" dirty="0">
                <a:latin typeface="Tahoma"/>
                <a:cs typeface="Tahoma"/>
              </a:rPr>
              <a:t> </a:t>
            </a:r>
            <a:r>
              <a:rPr sz="1700" spc="150" dirty="0">
                <a:solidFill>
                  <a:srgbClr val="00007F"/>
                </a:solidFill>
                <a:latin typeface="Calibri"/>
                <a:cs typeface="Calibri"/>
              </a:rPr>
              <a:t>returns</a:t>
            </a:r>
            <a:r>
              <a:rPr sz="1700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spc="-105" dirty="0">
                <a:latin typeface="Tahoma"/>
                <a:cs typeface="Tahoma"/>
              </a:rPr>
              <a:t>an</a:t>
            </a:r>
            <a:r>
              <a:rPr sz="1700" spc="7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action</a:t>
            </a:r>
            <a:endParaRPr sz="1700">
              <a:latin typeface="Tahoma"/>
              <a:cs typeface="Tahoma"/>
            </a:endParaRPr>
          </a:p>
          <a:p>
            <a:pPr marL="429259" marR="3593465" indent="-635">
              <a:lnSpc>
                <a:spcPct val="107700"/>
              </a:lnSpc>
              <a:spcBef>
                <a:spcPts val="710"/>
              </a:spcBef>
            </a:pPr>
            <a:r>
              <a:rPr sz="1700" spc="100" dirty="0">
                <a:solidFill>
                  <a:srgbClr val="00007F"/>
                </a:solidFill>
                <a:latin typeface="Calibri"/>
                <a:cs typeface="Calibri"/>
              </a:rPr>
              <a:t>if</a:t>
            </a:r>
            <a:r>
              <a:rPr sz="1700" spc="1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004C00"/>
                </a:solidFill>
                <a:latin typeface="Calibri"/>
                <a:cs typeface="Calibri"/>
              </a:rPr>
              <a:t>status</a:t>
            </a:r>
            <a:r>
              <a:rPr sz="1700" i="1" spc="160" dirty="0">
                <a:solidFill>
                  <a:srgbClr val="004C00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i="1" spc="95" dirty="0">
                <a:solidFill>
                  <a:srgbClr val="004C00"/>
                </a:solidFill>
                <a:latin typeface="Calibri"/>
                <a:cs typeface="Calibri"/>
              </a:rPr>
              <a:t>Dirty</a:t>
            </a:r>
            <a:r>
              <a:rPr sz="1700" i="1" spc="165" dirty="0">
                <a:solidFill>
                  <a:srgbClr val="004C00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00007F"/>
                </a:solidFill>
                <a:latin typeface="Calibri"/>
                <a:cs typeface="Calibri"/>
              </a:rPr>
              <a:t>then</a:t>
            </a:r>
            <a:r>
              <a:rPr sz="1700" spc="2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spc="160" dirty="0">
                <a:solidFill>
                  <a:srgbClr val="00007F"/>
                </a:solidFill>
                <a:latin typeface="Calibri"/>
                <a:cs typeface="Calibri"/>
              </a:rPr>
              <a:t>return</a:t>
            </a:r>
            <a:r>
              <a:rPr sz="1700" spc="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i="1" spc="40" dirty="0">
                <a:solidFill>
                  <a:srgbClr val="004C00"/>
                </a:solidFill>
                <a:latin typeface="Calibri"/>
                <a:cs typeface="Calibri"/>
              </a:rPr>
              <a:t>Suck </a:t>
            </a:r>
            <a:r>
              <a:rPr sz="1700" spc="75" dirty="0">
                <a:solidFill>
                  <a:srgbClr val="00007F"/>
                </a:solidFill>
                <a:latin typeface="Calibri"/>
                <a:cs typeface="Calibri"/>
              </a:rPr>
              <a:t>else</a:t>
            </a:r>
            <a:r>
              <a:rPr sz="1700" spc="2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00007F"/>
                </a:solidFill>
                <a:latin typeface="Calibri"/>
                <a:cs typeface="Calibri"/>
              </a:rPr>
              <a:t>if</a:t>
            </a:r>
            <a:r>
              <a:rPr sz="1700" spc="1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004C00"/>
                </a:solidFill>
                <a:latin typeface="Calibri"/>
                <a:cs typeface="Calibri"/>
              </a:rPr>
              <a:t>location</a:t>
            </a:r>
            <a:r>
              <a:rPr sz="1700" i="1" spc="145" dirty="0">
                <a:solidFill>
                  <a:srgbClr val="004C00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i="1" spc="254" dirty="0">
                <a:solidFill>
                  <a:srgbClr val="004C00"/>
                </a:solidFill>
                <a:latin typeface="Calibri"/>
                <a:cs typeface="Calibri"/>
              </a:rPr>
              <a:t>A</a:t>
            </a:r>
            <a:r>
              <a:rPr sz="1700" i="1" spc="165" dirty="0">
                <a:solidFill>
                  <a:srgbClr val="004C00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00007F"/>
                </a:solidFill>
                <a:latin typeface="Calibri"/>
                <a:cs typeface="Calibri"/>
              </a:rPr>
              <a:t>then</a:t>
            </a:r>
            <a:r>
              <a:rPr sz="1700" spc="2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spc="160" dirty="0">
                <a:solidFill>
                  <a:srgbClr val="00007F"/>
                </a:solidFill>
                <a:latin typeface="Calibri"/>
                <a:cs typeface="Calibri"/>
              </a:rPr>
              <a:t>return</a:t>
            </a:r>
            <a:r>
              <a:rPr sz="1700" spc="15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i="1" spc="-10" dirty="0">
                <a:solidFill>
                  <a:srgbClr val="004C00"/>
                </a:solidFill>
                <a:latin typeface="Calibri"/>
                <a:cs typeface="Calibri"/>
              </a:rPr>
              <a:t>Right </a:t>
            </a:r>
            <a:r>
              <a:rPr sz="1700" spc="75" dirty="0">
                <a:solidFill>
                  <a:srgbClr val="00007F"/>
                </a:solidFill>
                <a:latin typeface="Calibri"/>
                <a:cs typeface="Calibri"/>
              </a:rPr>
              <a:t>else</a:t>
            </a:r>
            <a:r>
              <a:rPr sz="1700" spc="2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00007F"/>
                </a:solidFill>
                <a:latin typeface="Calibri"/>
                <a:cs typeface="Calibri"/>
              </a:rPr>
              <a:t>if</a:t>
            </a:r>
            <a:r>
              <a:rPr sz="1700" spc="1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004C00"/>
                </a:solidFill>
                <a:latin typeface="Calibri"/>
                <a:cs typeface="Calibri"/>
              </a:rPr>
              <a:t>location</a:t>
            </a:r>
            <a:r>
              <a:rPr sz="1700" i="1" spc="145" dirty="0">
                <a:solidFill>
                  <a:srgbClr val="004C00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i="1" spc="254" dirty="0">
                <a:solidFill>
                  <a:srgbClr val="004C00"/>
                </a:solidFill>
                <a:latin typeface="Calibri"/>
                <a:cs typeface="Calibri"/>
              </a:rPr>
              <a:t>B</a:t>
            </a:r>
            <a:r>
              <a:rPr sz="1700" i="1" spc="170" dirty="0">
                <a:solidFill>
                  <a:srgbClr val="004C00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00007F"/>
                </a:solidFill>
                <a:latin typeface="Calibri"/>
                <a:cs typeface="Calibri"/>
              </a:rPr>
              <a:t>then</a:t>
            </a:r>
            <a:r>
              <a:rPr sz="1700" spc="25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spc="160" dirty="0">
                <a:solidFill>
                  <a:srgbClr val="00007F"/>
                </a:solidFill>
                <a:latin typeface="Calibri"/>
                <a:cs typeface="Calibri"/>
              </a:rPr>
              <a:t>return</a:t>
            </a:r>
            <a:r>
              <a:rPr sz="1700" spc="1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i="1" spc="-20" dirty="0">
                <a:solidFill>
                  <a:srgbClr val="004C00"/>
                </a:solidFill>
                <a:latin typeface="Calibri"/>
                <a:cs typeface="Calibri"/>
              </a:rPr>
              <a:t>Left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3" y="1379949"/>
            <a:ext cx="6980555" cy="189218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</a:tabLst>
            </a:pPr>
            <a:r>
              <a:rPr sz="2050" spc="-100" dirty="0">
                <a:latin typeface="Tahoma"/>
                <a:cs typeface="Tahoma"/>
              </a:rPr>
              <a:t>Agents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and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environments</a:t>
            </a:r>
            <a:endParaRPr sz="2050" dirty="0">
              <a:latin typeface="Tahoma"/>
              <a:cs typeface="Tahoma"/>
            </a:endParaRPr>
          </a:p>
          <a:p>
            <a:pPr marL="381000" indent="-368300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</a:tabLst>
            </a:pPr>
            <a:r>
              <a:rPr sz="2050">
                <a:latin typeface="Tahoma"/>
                <a:cs typeface="Tahoma"/>
              </a:rPr>
              <a:t>PEAS</a:t>
            </a:r>
            <a:r>
              <a:rPr sz="2050" spc="-5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(Performance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measure,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Environment,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Actuators,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Sensors)</a:t>
            </a:r>
            <a:endParaRPr sz="2050" dirty="0">
              <a:latin typeface="Tahoma"/>
              <a:cs typeface="Tahoma"/>
            </a:endParaRPr>
          </a:p>
          <a:p>
            <a:pPr marL="381000" indent="-368300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</a:tabLst>
            </a:pPr>
            <a:r>
              <a:rPr sz="2050" spc="-114" dirty="0">
                <a:latin typeface="Tahoma"/>
                <a:cs typeface="Tahoma"/>
              </a:rPr>
              <a:t>Environment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types</a:t>
            </a:r>
            <a:endParaRPr sz="2050" dirty="0">
              <a:latin typeface="Tahoma"/>
              <a:cs typeface="Tahoma"/>
            </a:endParaRPr>
          </a:p>
          <a:p>
            <a:pPr marL="381000" indent="-368300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</a:tabLst>
            </a:pPr>
            <a:r>
              <a:rPr sz="2050" spc="-80" dirty="0">
                <a:latin typeface="Tahoma"/>
                <a:cs typeface="Tahoma"/>
              </a:rPr>
              <a:t>Agent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types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55" dirty="0"/>
              <a:t>Problems</a:t>
            </a:r>
            <a:r>
              <a:rPr spc="350" dirty="0"/>
              <a:t> </a:t>
            </a:r>
            <a:r>
              <a:rPr spc="110" dirty="0"/>
              <a:t>with</a:t>
            </a:r>
            <a:r>
              <a:rPr spc="345" dirty="0"/>
              <a:t> </a:t>
            </a:r>
            <a:r>
              <a:rPr spc="90" dirty="0"/>
              <a:t>simple</a:t>
            </a:r>
            <a:r>
              <a:rPr spc="340" dirty="0"/>
              <a:t> </a:t>
            </a:r>
            <a:r>
              <a:rPr spc="100" dirty="0"/>
              <a:t>reflex</a:t>
            </a:r>
            <a:r>
              <a:rPr spc="345" dirty="0"/>
              <a:t> </a:t>
            </a:r>
            <a:r>
              <a:rPr spc="100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4" y="1396713"/>
            <a:ext cx="6226810" cy="2187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Tahoma"/>
                <a:cs typeface="Tahoma"/>
              </a:rPr>
              <a:t>Simple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reflex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agents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fail</a:t>
            </a:r>
            <a:r>
              <a:rPr sz="2050" spc="-12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partially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observable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environments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75" dirty="0">
                <a:latin typeface="Tahoma"/>
                <a:cs typeface="Tahoma"/>
              </a:rPr>
              <a:t>E.g.,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suppose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location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sensor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is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missing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80" dirty="0">
                <a:latin typeface="Tahoma"/>
                <a:cs typeface="Tahoma"/>
              </a:rPr>
              <a:t>Agent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(presumably)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i="1" spc="110" dirty="0">
                <a:solidFill>
                  <a:srgbClr val="990099"/>
                </a:solidFill>
                <a:latin typeface="Calibri"/>
                <a:cs typeface="Calibri"/>
              </a:rPr>
              <a:t>Suck</a:t>
            </a:r>
            <a:r>
              <a:rPr sz="2050" spc="110" dirty="0">
                <a:latin typeface="Tahoma"/>
                <a:cs typeface="Tahoma"/>
              </a:rPr>
              <a:t>s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if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i="1" spc="155" dirty="0">
                <a:solidFill>
                  <a:srgbClr val="990099"/>
                </a:solidFill>
                <a:latin typeface="Calibri"/>
                <a:cs typeface="Calibri"/>
              </a:rPr>
              <a:t>Dirty</a:t>
            </a:r>
            <a:r>
              <a:rPr sz="2050" spc="155" dirty="0">
                <a:latin typeface="Tahoma"/>
                <a:cs typeface="Tahoma"/>
              </a:rPr>
              <a:t>;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what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if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i="1" spc="110" dirty="0">
                <a:solidFill>
                  <a:srgbClr val="990099"/>
                </a:solidFill>
                <a:latin typeface="Calibri"/>
                <a:cs typeface="Calibri"/>
              </a:rPr>
              <a:t>Clean</a:t>
            </a:r>
            <a:r>
              <a:rPr sz="2050" spc="110" dirty="0">
                <a:latin typeface="Tahoma"/>
                <a:cs typeface="Tahoma"/>
              </a:rPr>
              <a:t>?</a:t>
            </a:r>
            <a:endParaRPr sz="2050">
              <a:latin typeface="Tahoma"/>
              <a:cs typeface="Tahoma"/>
            </a:endParaRPr>
          </a:p>
          <a:p>
            <a:pPr marL="509270">
              <a:lnSpc>
                <a:spcPct val="100000"/>
              </a:lnSpc>
              <a:spcBef>
                <a:spcPts val="25"/>
              </a:spcBef>
              <a:tabLst>
                <a:tab pos="984250" algn="l"/>
              </a:tabLst>
            </a:pPr>
            <a:r>
              <a:rPr sz="2050" spc="229" dirty="0">
                <a:latin typeface="Cambria"/>
                <a:cs typeface="Cambria"/>
              </a:rPr>
              <a:t>⇒</a:t>
            </a:r>
            <a:r>
              <a:rPr sz="2050" dirty="0">
                <a:latin typeface="Cambria"/>
                <a:cs typeface="Cambria"/>
              </a:rPr>
              <a:t>	</a:t>
            </a:r>
            <a:r>
              <a:rPr sz="2050" spc="-70" dirty="0">
                <a:latin typeface="Tahoma"/>
                <a:cs typeface="Tahoma"/>
              </a:rPr>
              <a:t>infinite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loops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are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unavoidable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204" dirty="0">
                <a:solidFill>
                  <a:srgbClr val="7F0000"/>
                </a:solidFill>
                <a:latin typeface="Calibri"/>
                <a:cs typeface="Calibri"/>
              </a:rPr>
              <a:t>Randomization</a:t>
            </a:r>
            <a:r>
              <a:rPr sz="2050" spc="130" dirty="0">
                <a:solidFill>
                  <a:srgbClr val="7F0000"/>
                </a:solidFill>
                <a:latin typeface="Calibri"/>
                <a:cs typeface="Calibri"/>
              </a:rPr>
              <a:t> </a:t>
            </a:r>
            <a:r>
              <a:rPr sz="2050" spc="-135" dirty="0">
                <a:latin typeface="Tahoma"/>
                <a:cs typeface="Tahoma"/>
              </a:rPr>
              <a:t>helps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(</a:t>
            </a:r>
            <a:r>
              <a:rPr sz="2050" u="sng" spc="-9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why</a:t>
            </a:r>
            <a:r>
              <a:rPr sz="2050" spc="-9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95" dirty="0">
                <a:latin typeface="Tahoma"/>
                <a:cs typeface="Tahoma"/>
              </a:rPr>
              <a:t>),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but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not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that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much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50" dirty="0"/>
              <a:t>Reflex</a:t>
            </a:r>
            <a:r>
              <a:rPr spc="340" dirty="0"/>
              <a:t> </a:t>
            </a:r>
            <a:r>
              <a:rPr spc="110" dirty="0"/>
              <a:t>agents</a:t>
            </a:r>
            <a:r>
              <a:rPr spc="340" dirty="0"/>
              <a:t> </a:t>
            </a:r>
            <a:r>
              <a:rPr spc="110" dirty="0"/>
              <a:t>with</a:t>
            </a:r>
            <a:r>
              <a:rPr spc="345" dirty="0"/>
              <a:t> </a:t>
            </a:r>
            <a:r>
              <a:rPr spc="165" dirty="0"/>
              <a:t>state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49" y="1310781"/>
            <a:ext cx="7359340" cy="47040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09889" y="5374680"/>
            <a:ext cx="81597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latin typeface="Times New Roman"/>
                <a:cs typeface="Times New Roman"/>
              </a:rPr>
              <a:t>Agent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7889916" y="2788932"/>
            <a:ext cx="349250" cy="17145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520"/>
              </a:lnSpc>
            </a:pPr>
            <a:r>
              <a:rPr sz="2550" spc="-10" dirty="0">
                <a:latin typeface="Times New Roman"/>
                <a:cs typeface="Times New Roman"/>
              </a:rPr>
              <a:t>Environment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1411" y="1601873"/>
            <a:ext cx="69659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10" dirty="0">
                <a:latin typeface="Times New Roman"/>
                <a:cs typeface="Times New Roman"/>
              </a:rPr>
              <a:t>Sensors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8157" y="1966694"/>
            <a:ext cx="45656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10" dirty="0">
                <a:latin typeface="Times New Roman"/>
                <a:cs typeface="Times New Roman"/>
              </a:rPr>
              <a:t>State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0820" y="2387051"/>
            <a:ext cx="2031364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Times New Roman"/>
                <a:cs typeface="Times New Roman"/>
              </a:rPr>
              <a:t>How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world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evolves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8552" y="3167351"/>
            <a:ext cx="175641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Times New Roman"/>
                <a:cs typeface="Times New Roman"/>
              </a:rPr>
              <a:t>What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my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actions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35" dirty="0">
                <a:latin typeface="Times New Roman"/>
                <a:cs typeface="Times New Roman"/>
              </a:rPr>
              <a:t>do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6711" y="4606668"/>
            <a:ext cx="196024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10" dirty="0">
                <a:latin typeface="Times New Roman"/>
                <a:cs typeface="Times New Roman"/>
              </a:rPr>
              <a:t>Condition-</a:t>
            </a:r>
            <a:r>
              <a:rPr sz="1700" dirty="0">
                <a:latin typeface="Times New Roman"/>
                <a:cs typeface="Times New Roman"/>
              </a:rPr>
              <a:t>action </a:t>
            </a:r>
            <a:r>
              <a:rPr sz="1700" spc="-20" dirty="0">
                <a:latin typeface="Times New Roman"/>
                <a:cs typeface="Times New Roman"/>
              </a:rPr>
              <a:t>rules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1487" y="5426135"/>
            <a:ext cx="86423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10" dirty="0">
                <a:latin typeface="Times New Roman"/>
                <a:cs typeface="Times New Roman"/>
              </a:rPr>
              <a:t>Actuators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3032" y="2334193"/>
            <a:ext cx="1367155" cy="4984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09550" marR="5080" indent="-197485">
              <a:lnSpc>
                <a:spcPts val="1689"/>
              </a:lnSpc>
              <a:spcBef>
                <a:spcPts val="445"/>
              </a:spcBef>
            </a:pPr>
            <a:r>
              <a:rPr sz="1700" dirty="0">
                <a:latin typeface="Times New Roman"/>
                <a:cs typeface="Times New Roman"/>
              </a:rPr>
              <a:t>What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0" dirty="0">
                <a:latin typeface="Times New Roman"/>
                <a:cs typeface="Times New Roman"/>
              </a:rPr>
              <a:t> world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like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now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8807" y="4499480"/>
            <a:ext cx="1295400" cy="4984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indent="47625">
              <a:lnSpc>
                <a:spcPts val="1689"/>
              </a:lnSpc>
              <a:spcBef>
                <a:spcPts val="445"/>
              </a:spcBef>
            </a:pPr>
            <a:r>
              <a:rPr sz="1700" dirty="0">
                <a:latin typeface="Times New Roman"/>
                <a:cs typeface="Times New Roman"/>
              </a:rPr>
              <a:t>What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action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I </a:t>
            </a:r>
            <a:r>
              <a:rPr sz="1700" dirty="0">
                <a:latin typeface="Times New Roman"/>
                <a:cs typeface="Times New Roman"/>
              </a:rPr>
              <a:t>should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do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now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5" dirty="0"/>
              <a:t>Goal-</a:t>
            </a:r>
            <a:r>
              <a:rPr spc="110" dirty="0"/>
              <a:t>based</a:t>
            </a:r>
            <a:r>
              <a:rPr spc="355" dirty="0"/>
              <a:t> </a:t>
            </a:r>
            <a:r>
              <a:rPr spc="100" dirty="0"/>
              <a:t>agents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4303" y="1296168"/>
            <a:ext cx="7338542" cy="46599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17065" y="5318908"/>
            <a:ext cx="81026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-10" dirty="0">
                <a:latin typeface="Times New Roman"/>
                <a:cs typeface="Times New Roman"/>
              </a:rPr>
              <a:t>Agent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9808" y="2775330"/>
            <a:ext cx="346710" cy="17018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495"/>
              </a:lnSpc>
            </a:pPr>
            <a:r>
              <a:rPr sz="2500" spc="-10" dirty="0">
                <a:latin typeface="Times New Roman"/>
                <a:cs typeface="Times New Roman"/>
              </a:rPr>
              <a:t>Environment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6506" y="1474213"/>
            <a:ext cx="69151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latin typeface="Times New Roman"/>
                <a:cs typeface="Times New Roman"/>
              </a:rPr>
              <a:t>Sensors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224" y="4415381"/>
            <a:ext cx="1285875" cy="4965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indent="47625">
              <a:lnSpc>
                <a:spcPts val="1689"/>
              </a:lnSpc>
              <a:spcBef>
                <a:spcPts val="430"/>
              </a:spcBef>
            </a:pPr>
            <a:r>
              <a:rPr sz="1650" dirty="0">
                <a:latin typeface="Times New Roman"/>
                <a:cs typeface="Times New Roman"/>
              </a:rPr>
              <a:t>What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action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-50" dirty="0">
                <a:latin typeface="Times New Roman"/>
                <a:cs typeface="Times New Roman"/>
              </a:rPr>
              <a:t>I </a:t>
            </a:r>
            <a:r>
              <a:rPr sz="1650" dirty="0">
                <a:latin typeface="Times New Roman"/>
                <a:cs typeface="Times New Roman"/>
              </a:rPr>
              <a:t>should</a:t>
            </a:r>
            <a:r>
              <a:rPr sz="1650" spc="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do</a:t>
            </a:r>
            <a:r>
              <a:rPr sz="1650" spc="60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Times New Roman"/>
                <a:cs typeface="Times New Roman"/>
              </a:rPr>
              <a:t>now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7499" y="1908667"/>
            <a:ext cx="45402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latin typeface="Times New Roman"/>
                <a:cs typeface="Times New Roman"/>
              </a:rPr>
              <a:t>State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5865" y="2382288"/>
            <a:ext cx="201676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Times New Roman"/>
                <a:cs typeface="Times New Roman"/>
              </a:rPr>
              <a:t>How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the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world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evolves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2606" y="3115650"/>
            <a:ext cx="174371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Times New Roman"/>
                <a:cs typeface="Times New Roman"/>
              </a:rPr>
              <a:t>What</a:t>
            </a:r>
            <a:r>
              <a:rPr sz="1650" spc="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my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actions</a:t>
            </a:r>
            <a:r>
              <a:rPr sz="1650" spc="50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Times New Roman"/>
                <a:cs typeface="Times New Roman"/>
              </a:rPr>
              <a:t>do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9826" y="5477253"/>
            <a:ext cx="85788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latin typeface="Times New Roman"/>
                <a:cs typeface="Times New Roman"/>
              </a:rPr>
              <a:t>Actuators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9689" y="2165588"/>
            <a:ext cx="1356995" cy="49657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08279" marR="5080" indent="-196215">
              <a:lnSpc>
                <a:spcPts val="1680"/>
              </a:lnSpc>
              <a:spcBef>
                <a:spcPts val="440"/>
              </a:spcBef>
            </a:pPr>
            <a:r>
              <a:rPr sz="1650" dirty="0">
                <a:latin typeface="Times New Roman"/>
                <a:cs typeface="Times New Roman"/>
              </a:rPr>
              <a:t>What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the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-20" dirty="0">
                <a:latin typeface="Times New Roman"/>
                <a:cs typeface="Times New Roman"/>
              </a:rPr>
              <a:t>world </a:t>
            </a:r>
            <a:r>
              <a:rPr sz="1650" dirty="0">
                <a:latin typeface="Times New Roman"/>
                <a:cs typeface="Times New Roman"/>
              </a:rPr>
              <a:t>is</a:t>
            </a:r>
            <a:r>
              <a:rPr sz="1650" spc="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like</a:t>
            </a:r>
            <a:r>
              <a:rPr sz="1650" spc="30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Times New Roman"/>
                <a:cs typeface="Times New Roman"/>
              </a:rPr>
              <a:t>now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3503" y="2990781"/>
            <a:ext cx="2061845" cy="507365"/>
          </a:xfrm>
          <a:prstGeom prst="rect">
            <a:avLst/>
          </a:prstGeom>
          <a:solidFill>
            <a:srgbClr val="FFFFFF"/>
          </a:solidFill>
          <a:ln w="15278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5925" marR="222885" indent="-238125">
              <a:lnSpc>
                <a:spcPts val="1680"/>
              </a:lnSpc>
              <a:spcBef>
                <a:spcPts val="350"/>
              </a:spcBef>
            </a:pPr>
            <a:r>
              <a:rPr sz="1650" dirty="0">
                <a:latin typeface="Times New Roman"/>
                <a:cs typeface="Times New Roman"/>
              </a:rPr>
              <a:t>What</a:t>
            </a:r>
            <a:r>
              <a:rPr sz="1650" spc="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it</a:t>
            </a:r>
            <a:r>
              <a:rPr sz="1650" spc="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will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be</a:t>
            </a:r>
            <a:r>
              <a:rPr sz="1650" spc="30" dirty="0">
                <a:latin typeface="Times New Roman"/>
                <a:cs typeface="Times New Roman"/>
              </a:rPr>
              <a:t> </a:t>
            </a:r>
            <a:r>
              <a:rPr sz="1650" spc="-20" dirty="0">
                <a:latin typeface="Times New Roman"/>
                <a:cs typeface="Times New Roman"/>
              </a:rPr>
              <a:t>like </a:t>
            </a:r>
            <a:r>
              <a:rPr sz="1650" dirty="0">
                <a:latin typeface="Times New Roman"/>
                <a:cs typeface="Times New Roman"/>
              </a:rPr>
              <a:t>if</a:t>
            </a:r>
            <a:r>
              <a:rPr sz="1650" spc="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I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do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action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i="1" spc="-50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42711" y="4513395"/>
            <a:ext cx="982980" cy="382270"/>
            <a:chOff x="2642711" y="4513395"/>
            <a:chExt cx="982980" cy="382270"/>
          </a:xfrm>
        </p:grpSpPr>
        <p:sp>
          <p:nvSpPr>
            <p:cNvPr id="15" name="object 15"/>
            <p:cNvSpPr/>
            <p:nvPr/>
          </p:nvSpPr>
          <p:spPr>
            <a:xfrm>
              <a:off x="2650350" y="4521034"/>
              <a:ext cx="967740" cy="367030"/>
            </a:xfrm>
            <a:custGeom>
              <a:avLst/>
              <a:gdLst/>
              <a:ahLst/>
              <a:cxnLst/>
              <a:rect l="l" t="t" r="r" b="b"/>
              <a:pathLst>
                <a:path w="967739" h="367029">
                  <a:moveTo>
                    <a:pt x="667156" y="0"/>
                  </a:moveTo>
                  <a:lnTo>
                    <a:pt x="300469" y="0"/>
                  </a:lnTo>
                  <a:lnTo>
                    <a:pt x="234582" y="317"/>
                  </a:lnTo>
                  <a:lnTo>
                    <a:pt x="185883" y="2543"/>
                  </a:lnTo>
                  <a:lnTo>
                    <a:pt x="117132" y="20345"/>
                  </a:lnTo>
                  <a:lnTo>
                    <a:pt x="58570" y="63617"/>
                  </a:lnTo>
                  <a:lnTo>
                    <a:pt x="15278" y="122186"/>
                  </a:lnTo>
                  <a:lnTo>
                    <a:pt x="0" y="183307"/>
                  </a:lnTo>
                  <a:lnTo>
                    <a:pt x="3819" y="213867"/>
                  </a:lnTo>
                  <a:lnTo>
                    <a:pt x="34059" y="274683"/>
                  </a:lnTo>
                  <a:lnTo>
                    <a:pt x="86899" y="327513"/>
                  </a:lnTo>
                  <a:lnTo>
                    <a:pt x="148643" y="358049"/>
                  </a:lnTo>
                  <a:lnTo>
                    <a:pt x="234582" y="366330"/>
                  </a:lnTo>
                  <a:lnTo>
                    <a:pt x="300469" y="366648"/>
                  </a:lnTo>
                  <a:lnTo>
                    <a:pt x="667156" y="366648"/>
                  </a:lnTo>
                  <a:lnTo>
                    <a:pt x="733050" y="366330"/>
                  </a:lnTo>
                  <a:lnTo>
                    <a:pt x="781751" y="364101"/>
                  </a:lnTo>
                  <a:lnTo>
                    <a:pt x="850493" y="346265"/>
                  </a:lnTo>
                  <a:lnTo>
                    <a:pt x="909061" y="303014"/>
                  </a:lnTo>
                  <a:lnTo>
                    <a:pt x="952360" y="244436"/>
                  </a:lnTo>
                  <a:lnTo>
                    <a:pt x="967628" y="183307"/>
                  </a:lnTo>
                  <a:lnTo>
                    <a:pt x="963811" y="152748"/>
                  </a:lnTo>
                  <a:lnTo>
                    <a:pt x="933573" y="91943"/>
                  </a:lnTo>
                  <a:lnTo>
                    <a:pt x="880731" y="39115"/>
                  </a:lnTo>
                  <a:lnTo>
                    <a:pt x="818989" y="8583"/>
                  </a:lnTo>
                  <a:lnTo>
                    <a:pt x="733050" y="317"/>
                  </a:lnTo>
                  <a:lnTo>
                    <a:pt x="667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350" y="4521034"/>
              <a:ext cx="967740" cy="367030"/>
            </a:xfrm>
            <a:custGeom>
              <a:avLst/>
              <a:gdLst/>
              <a:ahLst/>
              <a:cxnLst/>
              <a:rect l="l" t="t" r="r" b="b"/>
              <a:pathLst>
                <a:path w="967739" h="367029">
                  <a:moveTo>
                    <a:pt x="15278" y="244436"/>
                  </a:moveTo>
                  <a:lnTo>
                    <a:pt x="3819" y="213867"/>
                  </a:lnTo>
                  <a:lnTo>
                    <a:pt x="0" y="183307"/>
                  </a:lnTo>
                  <a:lnTo>
                    <a:pt x="3819" y="152748"/>
                  </a:lnTo>
                  <a:lnTo>
                    <a:pt x="34059" y="91943"/>
                  </a:lnTo>
                  <a:lnTo>
                    <a:pt x="86899" y="39115"/>
                  </a:lnTo>
                  <a:lnTo>
                    <a:pt x="148643" y="8583"/>
                  </a:lnTo>
                  <a:lnTo>
                    <a:pt x="234582" y="317"/>
                  </a:lnTo>
                  <a:lnTo>
                    <a:pt x="300469" y="0"/>
                  </a:lnTo>
                  <a:lnTo>
                    <a:pt x="347510" y="0"/>
                  </a:lnTo>
                  <a:lnTo>
                    <a:pt x="399894" y="0"/>
                  </a:lnTo>
                  <a:lnTo>
                    <a:pt x="667156" y="0"/>
                  </a:lnTo>
                  <a:lnTo>
                    <a:pt x="733050" y="317"/>
                  </a:lnTo>
                  <a:lnTo>
                    <a:pt x="781751" y="2543"/>
                  </a:lnTo>
                  <a:lnTo>
                    <a:pt x="850493" y="20345"/>
                  </a:lnTo>
                  <a:lnTo>
                    <a:pt x="909061" y="63617"/>
                  </a:lnTo>
                  <a:lnTo>
                    <a:pt x="952360" y="122186"/>
                  </a:lnTo>
                  <a:lnTo>
                    <a:pt x="967628" y="183307"/>
                  </a:lnTo>
                  <a:lnTo>
                    <a:pt x="963811" y="213867"/>
                  </a:lnTo>
                  <a:lnTo>
                    <a:pt x="933573" y="274683"/>
                  </a:lnTo>
                  <a:lnTo>
                    <a:pt x="880731" y="327513"/>
                  </a:lnTo>
                  <a:lnTo>
                    <a:pt x="818989" y="358049"/>
                  </a:lnTo>
                  <a:lnTo>
                    <a:pt x="733050" y="366330"/>
                  </a:lnTo>
                  <a:lnTo>
                    <a:pt x="667156" y="366649"/>
                  </a:lnTo>
                  <a:lnTo>
                    <a:pt x="620115" y="366649"/>
                  </a:lnTo>
                  <a:lnTo>
                    <a:pt x="567731" y="366649"/>
                  </a:lnTo>
                  <a:lnTo>
                    <a:pt x="300469" y="366649"/>
                  </a:lnTo>
                  <a:lnTo>
                    <a:pt x="234582" y="366330"/>
                  </a:lnTo>
                  <a:lnTo>
                    <a:pt x="185883" y="364101"/>
                  </a:lnTo>
                  <a:lnTo>
                    <a:pt x="117132" y="346265"/>
                  </a:lnTo>
                  <a:lnTo>
                    <a:pt x="58570" y="303014"/>
                  </a:lnTo>
                  <a:lnTo>
                    <a:pt x="34059" y="274683"/>
                  </a:lnTo>
                  <a:lnTo>
                    <a:pt x="15278" y="244436"/>
                  </a:lnTo>
                </a:path>
              </a:pathLst>
            </a:custGeom>
            <a:ln w="15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71812" y="4551829"/>
            <a:ext cx="52514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latin typeface="Times New Roman"/>
                <a:cs typeface="Times New Roman"/>
              </a:rPr>
              <a:t>Goals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r>
              <a:rPr spc="-25" dirty="0"/>
              <a:t>25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40" dirty="0"/>
              <a:t>Utility-</a:t>
            </a:r>
            <a:r>
              <a:rPr spc="105" dirty="0"/>
              <a:t>based</a:t>
            </a:r>
            <a:r>
              <a:rPr spc="390" dirty="0"/>
              <a:t> </a:t>
            </a:r>
            <a:r>
              <a:rPr spc="100" dirty="0"/>
              <a:t>agents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30285" y="1326502"/>
            <a:ext cx="5339715" cy="4319905"/>
            <a:chOff x="1930285" y="1326502"/>
            <a:chExt cx="5339715" cy="4319905"/>
          </a:xfrm>
        </p:grpSpPr>
        <p:sp>
          <p:nvSpPr>
            <p:cNvPr id="4" name="object 4"/>
            <p:cNvSpPr/>
            <p:nvPr/>
          </p:nvSpPr>
          <p:spPr>
            <a:xfrm>
              <a:off x="1937588" y="1333979"/>
              <a:ext cx="5325110" cy="4305300"/>
            </a:xfrm>
            <a:custGeom>
              <a:avLst/>
              <a:gdLst/>
              <a:ahLst/>
              <a:cxnLst/>
              <a:rect l="l" t="t" r="r" b="b"/>
              <a:pathLst>
                <a:path w="5325109" h="4305300">
                  <a:moveTo>
                    <a:pt x="4566908" y="0"/>
                  </a:moveTo>
                  <a:lnTo>
                    <a:pt x="758016" y="0"/>
                  </a:lnTo>
                  <a:lnTo>
                    <a:pt x="592546" y="634"/>
                  </a:lnTo>
                  <a:lnTo>
                    <a:pt x="525216" y="1224"/>
                  </a:lnTo>
                  <a:lnTo>
                    <a:pt x="467094" y="2046"/>
                  </a:lnTo>
                  <a:lnTo>
                    <a:pt x="417384" y="3141"/>
                  </a:lnTo>
                  <a:lnTo>
                    <a:pt x="375289" y="4546"/>
                  </a:lnTo>
                  <a:lnTo>
                    <a:pt x="310760" y="8445"/>
                  </a:lnTo>
                  <a:lnTo>
                    <a:pt x="267134" y="14053"/>
                  </a:lnTo>
                  <a:lnTo>
                    <a:pt x="226952" y="26352"/>
                  </a:lnTo>
                  <a:lnTo>
                    <a:pt x="171910" y="64335"/>
                  </a:lnTo>
                  <a:lnTo>
                    <a:pt x="134297" y="97421"/>
                  </a:lnTo>
                  <a:lnTo>
                    <a:pt x="97589" y="134131"/>
                  </a:lnTo>
                  <a:lnTo>
                    <a:pt x="64502" y="171746"/>
                  </a:lnTo>
                  <a:lnTo>
                    <a:pt x="37757" y="207546"/>
                  </a:lnTo>
                  <a:lnTo>
                    <a:pt x="18314" y="247304"/>
                  </a:lnTo>
                  <a:lnTo>
                    <a:pt x="10030" y="288538"/>
                  </a:lnTo>
                  <a:lnTo>
                    <a:pt x="4719" y="353885"/>
                  </a:lnTo>
                  <a:lnTo>
                    <a:pt x="2972" y="398904"/>
                  </a:lnTo>
                  <a:lnTo>
                    <a:pt x="1719" y="453915"/>
                  </a:lnTo>
                  <a:lnTo>
                    <a:pt x="880" y="520240"/>
                  </a:lnTo>
                  <a:lnTo>
                    <a:pt x="371" y="599199"/>
                  </a:lnTo>
                  <a:lnTo>
                    <a:pt x="110" y="692114"/>
                  </a:lnTo>
                  <a:lnTo>
                    <a:pt x="0" y="925096"/>
                  </a:lnTo>
                  <a:lnTo>
                    <a:pt x="13" y="3504648"/>
                  </a:lnTo>
                  <a:lnTo>
                    <a:pt x="371" y="3705742"/>
                  </a:lnTo>
                  <a:lnTo>
                    <a:pt x="880" y="3784696"/>
                  </a:lnTo>
                  <a:lnTo>
                    <a:pt x="1719" y="3851016"/>
                  </a:lnTo>
                  <a:lnTo>
                    <a:pt x="2972" y="3906024"/>
                  </a:lnTo>
                  <a:lnTo>
                    <a:pt x="4719" y="3951041"/>
                  </a:lnTo>
                  <a:lnTo>
                    <a:pt x="10030" y="4016386"/>
                  </a:lnTo>
                  <a:lnTo>
                    <a:pt x="18314" y="4057621"/>
                  </a:lnTo>
                  <a:lnTo>
                    <a:pt x="37757" y="4097391"/>
                  </a:lnTo>
                  <a:lnTo>
                    <a:pt x="64502" y="4133201"/>
                  </a:lnTo>
                  <a:lnTo>
                    <a:pt x="97589" y="4170818"/>
                  </a:lnTo>
                  <a:lnTo>
                    <a:pt x="134297" y="4207523"/>
                  </a:lnTo>
                  <a:lnTo>
                    <a:pt x="171910" y="4240596"/>
                  </a:lnTo>
                  <a:lnTo>
                    <a:pt x="207708" y="4267317"/>
                  </a:lnTo>
                  <a:lnTo>
                    <a:pt x="251169" y="4287316"/>
                  </a:lnTo>
                  <a:lnTo>
                    <a:pt x="310760" y="4296467"/>
                  </a:lnTo>
                  <a:lnTo>
                    <a:pt x="375289" y="4300365"/>
                  </a:lnTo>
                  <a:lnTo>
                    <a:pt x="417384" y="4301771"/>
                  </a:lnTo>
                  <a:lnTo>
                    <a:pt x="467094" y="4302865"/>
                  </a:lnTo>
                  <a:lnTo>
                    <a:pt x="525216" y="4303688"/>
                  </a:lnTo>
                  <a:lnTo>
                    <a:pt x="592546" y="4304277"/>
                  </a:lnTo>
                  <a:lnTo>
                    <a:pt x="758016" y="4304912"/>
                  </a:lnTo>
                  <a:lnTo>
                    <a:pt x="4566908" y="4304912"/>
                  </a:lnTo>
                  <a:lnTo>
                    <a:pt x="4732381" y="4304277"/>
                  </a:lnTo>
                  <a:lnTo>
                    <a:pt x="4799712" y="4303688"/>
                  </a:lnTo>
                  <a:lnTo>
                    <a:pt x="4857835" y="4302865"/>
                  </a:lnTo>
                  <a:lnTo>
                    <a:pt x="4907545" y="4301771"/>
                  </a:lnTo>
                  <a:lnTo>
                    <a:pt x="4949640" y="4300365"/>
                  </a:lnTo>
                  <a:lnTo>
                    <a:pt x="5014170" y="4296467"/>
                  </a:lnTo>
                  <a:lnTo>
                    <a:pt x="5057796" y="4290858"/>
                  </a:lnTo>
                  <a:lnTo>
                    <a:pt x="5097980" y="4278560"/>
                  </a:lnTo>
                  <a:lnTo>
                    <a:pt x="5153023" y="4240596"/>
                  </a:lnTo>
                  <a:lnTo>
                    <a:pt x="5190636" y="4207523"/>
                  </a:lnTo>
                  <a:lnTo>
                    <a:pt x="5227343" y="4170818"/>
                  </a:lnTo>
                  <a:lnTo>
                    <a:pt x="5260421" y="4133201"/>
                  </a:lnTo>
                  <a:lnTo>
                    <a:pt x="5287149" y="4097391"/>
                  </a:lnTo>
                  <a:lnTo>
                    <a:pt x="5306605" y="4057621"/>
                  </a:lnTo>
                  <a:lnTo>
                    <a:pt x="5314894" y="4016386"/>
                  </a:lnTo>
                  <a:lnTo>
                    <a:pt x="5320209" y="3951041"/>
                  </a:lnTo>
                  <a:lnTo>
                    <a:pt x="5321958" y="3906024"/>
                  </a:lnTo>
                  <a:lnTo>
                    <a:pt x="5323211" y="3851016"/>
                  </a:lnTo>
                  <a:lnTo>
                    <a:pt x="5324050" y="3784696"/>
                  </a:lnTo>
                  <a:lnTo>
                    <a:pt x="5324560" y="3705742"/>
                  </a:lnTo>
                  <a:lnTo>
                    <a:pt x="5324822" y="3612833"/>
                  </a:lnTo>
                  <a:lnTo>
                    <a:pt x="5324918" y="800306"/>
                  </a:lnTo>
                  <a:lnTo>
                    <a:pt x="5324560" y="599199"/>
                  </a:lnTo>
                  <a:lnTo>
                    <a:pt x="5324050" y="520240"/>
                  </a:lnTo>
                  <a:lnTo>
                    <a:pt x="5323211" y="453915"/>
                  </a:lnTo>
                  <a:lnTo>
                    <a:pt x="5321958" y="398904"/>
                  </a:lnTo>
                  <a:lnTo>
                    <a:pt x="5320209" y="353885"/>
                  </a:lnTo>
                  <a:lnTo>
                    <a:pt x="5314894" y="288538"/>
                  </a:lnTo>
                  <a:lnTo>
                    <a:pt x="5306605" y="247304"/>
                  </a:lnTo>
                  <a:lnTo>
                    <a:pt x="5287149" y="207546"/>
                  </a:lnTo>
                  <a:lnTo>
                    <a:pt x="5260421" y="171746"/>
                  </a:lnTo>
                  <a:lnTo>
                    <a:pt x="5227343" y="134131"/>
                  </a:lnTo>
                  <a:lnTo>
                    <a:pt x="5190636" y="97421"/>
                  </a:lnTo>
                  <a:lnTo>
                    <a:pt x="5153023" y="64335"/>
                  </a:lnTo>
                  <a:lnTo>
                    <a:pt x="5117223" y="37594"/>
                  </a:lnTo>
                  <a:lnTo>
                    <a:pt x="5073762" y="17596"/>
                  </a:lnTo>
                  <a:lnTo>
                    <a:pt x="5014170" y="8445"/>
                  </a:lnTo>
                  <a:lnTo>
                    <a:pt x="4949640" y="4546"/>
                  </a:lnTo>
                  <a:lnTo>
                    <a:pt x="4907545" y="3141"/>
                  </a:lnTo>
                  <a:lnTo>
                    <a:pt x="4857835" y="2046"/>
                  </a:lnTo>
                  <a:lnTo>
                    <a:pt x="4799712" y="1224"/>
                  </a:lnTo>
                  <a:lnTo>
                    <a:pt x="4732381" y="634"/>
                  </a:lnTo>
                  <a:lnTo>
                    <a:pt x="456690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37588" y="1333804"/>
              <a:ext cx="5325110" cy="4305300"/>
            </a:xfrm>
            <a:custGeom>
              <a:avLst/>
              <a:gdLst/>
              <a:ahLst/>
              <a:cxnLst/>
              <a:rect l="l" t="t" r="r" b="b"/>
              <a:pathLst>
                <a:path w="5325109" h="4305300">
                  <a:moveTo>
                    <a:pt x="0" y="925271"/>
                  </a:moveTo>
                  <a:lnTo>
                    <a:pt x="13" y="800481"/>
                  </a:lnTo>
                  <a:lnTo>
                    <a:pt x="110" y="692289"/>
                  </a:lnTo>
                  <a:lnTo>
                    <a:pt x="371" y="599374"/>
                  </a:lnTo>
                  <a:lnTo>
                    <a:pt x="880" y="520415"/>
                  </a:lnTo>
                  <a:lnTo>
                    <a:pt x="1719" y="454090"/>
                  </a:lnTo>
                  <a:lnTo>
                    <a:pt x="2972" y="399079"/>
                  </a:lnTo>
                  <a:lnTo>
                    <a:pt x="4719" y="354060"/>
                  </a:lnTo>
                  <a:lnTo>
                    <a:pt x="10030" y="288713"/>
                  </a:lnTo>
                  <a:lnTo>
                    <a:pt x="18314" y="247479"/>
                  </a:lnTo>
                  <a:lnTo>
                    <a:pt x="37757" y="207721"/>
                  </a:lnTo>
                  <a:lnTo>
                    <a:pt x="64502" y="171921"/>
                  </a:lnTo>
                  <a:lnTo>
                    <a:pt x="97589" y="134306"/>
                  </a:lnTo>
                  <a:lnTo>
                    <a:pt x="134297" y="97596"/>
                  </a:lnTo>
                  <a:lnTo>
                    <a:pt x="171910" y="64510"/>
                  </a:lnTo>
                  <a:lnTo>
                    <a:pt x="207708" y="37769"/>
                  </a:lnTo>
                  <a:lnTo>
                    <a:pt x="251169" y="17770"/>
                  </a:lnTo>
                  <a:lnTo>
                    <a:pt x="310760" y="8619"/>
                  </a:lnTo>
                  <a:lnTo>
                    <a:pt x="375289" y="4721"/>
                  </a:lnTo>
                  <a:lnTo>
                    <a:pt x="417384" y="3315"/>
                  </a:lnTo>
                  <a:lnTo>
                    <a:pt x="467094" y="2221"/>
                  </a:lnTo>
                  <a:lnTo>
                    <a:pt x="525216" y="1398"/>
                  </a:lnTo>
                  <a:lnTo>
                    <a:pt x="592546" y="809"/>
                  </a:lnTo>
                  <a:lnTo>
                    <a:pt x="669880" y="414"/>
                  </a:lnTo>
                  <a:lnTo>
                    <a:pt x="758016" y="174"/>
                  </a:lnTo>
                  <a:lnTo>
                    <a:pt x="857750" y="51"/>
                  </a:lnTo>
                  <a:lnTo>
                    <a:pt x="969878" y="6"/>
                  </a:lnTo>
                  <a:lnTo>
                    <a:pt x="1095197" y="0"/>
                  </a:lnTo>
                  <a:lnTo>
                    <a:pt x="1134155" y="0"/>
                  </a:lnTo>
                  <a:lnTo>
                    <a:pt x="1174253" y="0"/>
                  </a:lnTo>
                  <a:lnTo>
                    <a:pt x="4229722" y="0"/>
                  </a:lnTo>
                  <a:lnTo>
                    <a:pt x="4355043" y="6"/>
                  </a:lnTo>
                  <a:lnTo>
                    <a:pt x="4467172" y="51"/>
                  </a:lnTo>
                  <a:lnTo>
                    <a:pt x="4566908" y="174"/>
                  </a:lnTo>
                  <a:lnTo>
                    <a:pt x="4655045" y="414"/>
                  </a:lnTo>
                  <a:lnTo>
                    <a:pt x="4732381" y="809"/>
                  </a:lnTo>
                  <a:lnTo>
                    <a:pt x="4799712" y="1398"/>
                  </a:lnTo>
                  <a:lnTo>
                    <a:pt x="4857835" y="2221"/>
                  </a:lnTo>
                  <a:lnTo>
                    <a:pt x="4907545" y="3315"/>
                  </a:lnTo>
                  <a:lnTo>
                    <a:pt x="4949640" y="4721"/>
                  </a:lnTo>
                  <a:lnTo>
                    <a:pt x="5014170" y="8619"/>
                  </a:lnTo>
                  <a:lnTo>
                    <a:pt x="5057797" y="14228"/>
                  </a:lnTo>
                  <a:lnTo>
                    <a:pt x="5097980" y="26526"/>
                  </a:lnTo>
                  <a:lnTo>
                    <a:pt x="5153023" y="64510"/>
                  </a:lnTo>
                  <a:lnTo>
                    <a:pt x="5190636" y="97596"/>
                  </a:lnTo>
                  <a:lnTo>
                    <a:pt x="5227343" y="134306"/>
                  </a:lnTo>
                  <a:lnTo>
                    <a:pt x="5260421" y="171921"/>
                  </a:lnTo>
                  <a:lnTo>
                    <a:pt x="5287149" y="207721"/>
                  </a:lnTo>
                  <a:lnTo>
                    <a:pt x="5306605" y="247479"/>
                  </a:lnTo>
                  <a:lnTo>
                    <a:pt x="5314894" y="288713"/>
                  </a:lnTo>
                  <a:lnTo>
                    <a:pt x="5320209" y="354060"/>
                  </a:lnTo>
                  <a:lnTo>
                    <a:pt x="5321958" y="399079"/>
                  </a:lnTo>
                  <a:lnTo>
                    <a:pt x="5323211" y="454090"/>
                  </a:lnTo>
                  <a:lnTo>
                    <a:pt x="5324051" y="520415"/>
                  </a:lnTo>
                  <a:lnTo>
                    <a:pt x="5324560" y="599374"/>
                  </a:lnTo>
                  <a:lnTo>
                    <a:pt x="5324822" y="692289"/>
                  </a:lnTo>
                  <a:lnTo>
                    <a:pt x="5324918" y="800481"/>
                  </a:lnTo>
                  <a:lnTo>
                    <a:pt x="5324932" y="925271"/>
                  </a:lnTo>
                  <a:lnTo>
                    <a:pt x="5324932" y="964968"/>
                  </a:lnTo>
                  <a:lnTo>
                    <a:pt x="5324932" y="1006126"/>
                  </a:lnTo>
                  <a:lnTo>
                    <a:pt x="5324932" y="3380041"/>
                  </a:lnTo>
                  <a:lnTo>
                    <a:pt x="5324918" y="3504823"/>
                  </a:lnTo>
                  <a:lnTo>
                    <a:pt x="5324822" y="3613008"/>
                  </a:lnTo>
                  <a:lnTo>
                    <a:pt x="5324560" y="3705917"/>
                  </a:lnTo>
                  <a:lnTo>
                    <a:pt x="5324051" y="3784871"/>
                  </a:lnTo>
                  <a:lnTo>
                    <a:pt x="5323211" y="3851191"/>
                  </a:lnTo>
                  <a:lnTo>
                    <a:pt x="5321958" y="3906199"/>
                  </a:lnTo>
                  <a:lnTo>
                    <a:pt x="5320209" y="3951216"/>
                  </a:lnTo>
                  <a:lnTo>
                    <a:pt x="5314894" y="4016561"/>
                  </a:lnTo>
                  <a:lnTo>
                    <a:pt x="5306605" y="4057796"/>
                  </a:lnTo>
                  <a:lnTo>
                    <a:pt x="5287149" y="4097566"/>
                  </a:lnTo>
                  <a:lnTo>
                    <a:pt x="5260421" y="4133376"/>
                  </a:lnTo>
                  <a:lnTo>
                    <a:pt x="5227343" y="4170993"/>
                  </a:lnTo>
                  <a:lnTo>
                    <a:pt x="5190636" y="4207698"/>
                  </a:lnTo>
                  <a:lnTo>
                    <a:pt x="5153023" y="4240770"/>
                  </a:lnTo>
                  <a:lnTo>
                    <a:pt x="5117223" y="4267492"/>
                  </a:lnTo>
                  <a:lnTo>
                    <a:pt x="5073762" y="4287490"/>
                  </a:lnTo>
                  <a:lnTo>
                    <a:pt x="5014170" y="4296642"/>
                  </a:lnTo>
                  <a:lnTo>
                    <a:pt x="4949640" y="4300540"/>
                  </a:lnTo>
                  <a:lnTo>
                    <a:pt x="4907545" y="4301946"/>
                  </a:lnTo>
                  <a:lnTo>
                    <a:pt x="4857835" y="4303040"/>
                  </a:lnTo>
                  <a:lnTo>
                    <a:pt x="4799712" y="4303863"/>
                  </a:lnTo>
                  <a:lnTo>
                    <a:pt x="4732381" y="4304452"/>
                  </a:lnTo>
                  <a:lnTo>
                    <a:pt x="4655045" y="4304847"/>
                  </a:lnTo>
                  <a:lnTo>
                    <a:pt x="4566908" y="4305087"/>
                  </a:lnTo>
                  <a:lnTo>
                    <a:pt x="4467172" y="4305210"/>
                  </a:lnTo>
                  <a:lnTo>
                    <a:pt x="4355043" y="4305255"/>
                  </a:lnTo>
                  <a:lnTo>
                    <a:pt x="4229722" y="4305261"/>
                  </a:lnTo>
                  <a:lnTo>
                    <a:pt x="4190764" y="4305261"/>
                  </a:lnTo>
                  <a:lnTo>
                    <a:pt x="4150665" y="4305261"/>
                  </a:lnTo>
                  <a:lnTo>
                    <a:pt x="1095197" y="4305261"/>
                  </a:lnTo>
                  <a:lnTo>
                    <a:pt x="969878" y="4305255"/>
                  </a:lnTo>
                  <a:lnTo>
                    <a:pt x="857750" y="4305210"/>
                  </a:lnTo>
                  <a:lnTo>
                    <a:pt x="758016" y="4305087"/>
                  </a:lnTo>
                  <a:lnTo>
                    <a:pt x="669880" y="4304847"/>
                  </a:lnTo>
                  <a:lnTo>
                    <a:pt x="592546" y="4304452"/>
                  </a:lnTo>
                  <a:lnTo>
                    <a:pt x="525216" y="4303863"/>
                  </a:lnTo>
                  <a:lnTo>
                    <a:pt x="467094" y="4303040"/>
                  </a:lnTo>
                  <a:lnTo>
                    <a:pt x="417384" y="4301946"/>
                  </a:lnTo>
                  <a:lnTo>
                    <a:pt x="375289" y="4300540"/>
                  </a:lnTo>
                  <a:lnTo>
                    <a:pt x="310760" y="4296642"/>
                  </a:lnTo>
                  <a:lnTo>
                    <a:pt x="267134" y="4291033"/>
                  </a:lnTo>
                  <a:lnTo>
                    <a:pt x="226952" y="4278735"/>
                  </a:lnTo>
                  <a:lnTo>
                    <a:pt x="171910" y="4240770"/>
                  </a:lnTo>
                  <a:lnTo>
                    <a:pt x="134297" y="4207698"/>
                  </a:lnTo>
                  <a:lnTo>
                    <a:pt x="97589" y="4170993"/>
                  </a:lnTo>
                  <a:lnTo>
                    <a:pt x="64502" y="4133376"/>
                  </a:lnTo>
                  <a:lnTo>
                    <a:pt x="37757" y="4097566"/>
                  </a:lnTo>
                  <a:lnTo>
                    <a:pt x="18314" y="4057796"/>
                  </a:lnTo>
                  <a:lnTo>
                    <a:pt x="10030" y="4016561"/>
                  </a:lnTo>
                  <a:lnTo>
                    <a:pt x="4719" y="3951216"/>
                  </a:lnTo>
                  <a:lnTo>
                    <a:pt x="2972" y="3906199"/>
                  </a:lnTo>
                  <a:lnTo>
                    <a:pt x="1719" y="3851191"/>
                  </a:lnTo>
                  <a:lnTo>
                    <a:pt x="880" y="3784871"/>
                  </a:lnTo>
                  <a:lnTo>
                    <a:pt x="371" y="3705917"/>
                  </a:lnTo>
                  <a:lnTo>
                    <a:pt x="110" y="3613008"/>
                  </a:lnTo>
                  <a:lnTo>
                    <a:pt x="13" y="3504823"/>
                  </a:lnTo>
                  <a:lnTo>
                    <a:pt x="0" y="3380041"/>
                  </a:lnTo>
                  <a:lnTo>
                    <a:pt x="0" y="3340343"/>
                  </a:lnTo>
                  <a:lnTo>
                    <a:pt x="0" y="3299185"/>
                  </a:lnTo>
                  <a:lnTo>
                    <a:pt x="0" y="964968"/>
                  </a:lnTo>
                  <a:lnTo>
                    <a:pt x="0" y="925271"/>
                  </a:lnTo>
                </a:path>
              </a:pathLst>
            </a:custGeom>
            <a:ln w="14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31707" y="5045584"/>
            <a:ext cx="75501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10" dirty="0">
                <a:latin typeface="Times New Roman"/>
                <a:cs typeface="Times New Roman"/>
              </a:rPr>
              <a:t>Agent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60779" y="1318234"/>
            <a:ext cx="1148080" cy="4319905"/>
            <a:chOff x="7560779" y="1318234"/>
            <a:chExt cx="1148080" cy="4319905"/>
          </a:xfrm>
        </p:grpSpPr>
        <p:sp>
          <p:nvSpPr>
            <p:cNvPr id="8" name="object 8"/>
            <p:cNvSpPr/>
            <p:nvPr/>
          </p:nvSpPr>
          <p:spPr>
            <a:xfrm>
              <a:off x="7568082" y="1325537"/>
              <a:ext cx="1133475" cy="4305300"/>
            </a:xfrm>
            <a:custGeom>
              <a:avLst/>
              <a:gdLst/>
              <a:ahLst/>
              <a:cxnLst/>
              <a:rect l="l" t="t" r="r" b="b"/>
              <a:pathLst>
                <a:path w="1133475" h="4305300">
                  <a:moveTo>
                    <a:pt x="736422" y="0"/>
                  </a:moveTo>
                  <a:lnTo>
                    <a:pt x="396544" y="0"/>
                  </a:lnTo>
                  <a:lnTo>
                    <a:pt x="335169" y="590"/>
                  </a:lnTo>
                  <a:lnTo>
                    <a:pt x="287958" y="4721"/>
                  </a:lnTo>
                  <a:lnTo>
                    <a:pt x="247831" y="15934"/>
                  </a:lnTo>
                  <a:lnTo>
                    <a:pt x="207708" y="37769"/>
                  </a:lnTo>
                  <a:lnTo>
                    <a:pt x="171897" y="64510"/>
                  </a:lnTo>
                  <a:lnTo>
                    <a:pt x="134279" y="97596"/>
                  </a:lnTo>
                  <a:lnTo>
                    <a:pt x="97570" y="134306"/>
                  </a:lnTo>
                  <a:lnTo>
                    <a:pt x="64490" y="171921"/>
                  </a:lnTo>
                  <a:lnTo>
                    <a:pt x="37757" y="207721"/>
                  </a:lnTo>
                  <a:lnTo>
                    <a:pt x="18314" y="247481"/>
                  </a:lnTo>
                  <a:lnTo>
                    <a:pt x="10030" y="288716"/>
                  </a:lnTo>
                  <a:lnTo>
                    <a:pt x="4719" y="354064"/>
                  </a:lnTo>
                  <a:lnTo>
                    <a:pt x="2972" y="399084"/>
                  </a:lnTo>
                  <a:lnTo>
                    <a:pt x="1719" y="454096"/>
                  </a:lnTo>
                  <a:lnTo>
                    <a:pt x="880" y="520420"/>
                  </a:lnTo>
                  <a:lnTo>
                    <a:pt x="371" y="599379"/>
                  </a:lnTo>
                  <a:lnTo>
                    <a:pt x="110" y="692293"/>
                  </a:lnTo>
                  <a:lnTo>
                    <a:pt x="0" y="925271"/>
                  </a:lnTo>
                  <a:lnTo>
                    <a:pt x="13" y="3504811"/>
                  </a:lnTo>
                  <a:lnTo>
                    <a:pt x="371" y="3705904"/>
                  </a:lnTo>
                  <a:lnTo>
                    <a:pt x="880" y="3784858"/>
                  </a:lnTo>
                  <a:lnTo>
                    <a:pt x="1719" y="3851178"/>
                  </a:lnTo>
                  <a:lnTo>
                    <a:pt x="2972" y="3906186"/>
                  </a:lnTo>
                  <a:lnTo>
                    <a:pt x="4719" y="3951203"/>
                  </a:lnTo>
                  <a:lnTo>
                    <a:pt x="10030" y="4016548"/>
                  </a:lnTo>
                  <a:lnTo>
                    <a:pt x="18314" y="4057783"/>
                  </a:lnTo>
                  <a:lnTo>
                    <a:pt x="37757" y="4097553"/>
                  </a:lnTo>
                  <a:lnTo>
                    <a:pt x="64490" y="4133363"/>
                  </a:lnTo>
                  <a:lnTo>
                    <a:pt x="97570" y="4170980"/>
                  </a:lnTo>
                  <a:lnTo>
                    <a:pt x="134279" y="4207685"/>
                  </a:lnTo>
                  <a:lnTo>
                    <a:pt x="171897" y="4240758"/>
                  </a:lnTo>
                  <a:lnTo>
                    <a:pt x="207708" y="4267479"/>
                  </a:lnTo>
                  <a:lnTo>
                    <a:pt x="247831" y="4289315"/>
                  </a:lnTo>
                  <a:lnTo>
                    <a:pt x="287958" y="4300527"/>
                  </a:lnTo>
                  <a:lnTo>
                    <a:pt x="335169" y="4304659"/>
                  </a:lnTo>
                  <a:lnTo>
                    <a:pt x="396544" y="4305249"/>
                  </a:lnTo>
                  <a:lnTo>
                    <a:pt x="736422" y="4305249"/>
                  </a:lnTo>
                  <a:lnTo>
                    <a:pt x="797788" y="4304659"/>
                  </a:lnTo>
                  <a:lnTo>
                    <a:pt x="844991" y="4300527"/>
                  </a:lnTo>
                  <a:lnTo>
                    <a:pt x="885112" y="4289315"/>
                  </a:lnTo>
                  <a:lnTo>
                    <a:pt x="925233" y="4267479"/>
                  </a:lnTo>
                  <a:lnTo>
                    <a:pt x="961034" y="4240758"/>
                  </a:lnTo>
                  <a:lnTo>
                    <a:pt x="998652" y="4207685"/>
                  </a:lnTo>
                  <a:lnTo>
                    <a:pt x="1035368" y="4170980"/>
                  </a:lnTo>
                  <a:lnTo>
                    <a:pt x="1068461" y="4133363"/>
                  </a:lnTo>
                  <a:lnTo>
                    <a:pt x="1095209" y="4097553"/>
                  </a:lnTo>
                  <a:lnTo>
                    <a:pt x="1114652" y="4057783"/>
                  </a:lnTo>
                  <a:lnTo>
                    <a:pt x="1122936" y="4016548"/>
                  </a:lnTo>
                  <a:lnTo>
                    <a:pt x="1128247" y="3951203"/>
                  </a:lnTo>
                  <a:lnTo>
                    <a:pt x="1129994" y="3906186"/>
                  </a:lnTo>
                  <a:lnTo>
                    <a:pt x="1131247" y="3851178"/>
                  </a:lnTo>
                  <a:lnTo>
                    <a:pt x="1132086" y="3784858"/>
                  </a:lnTo>
                  <a:lnTo>
                    <a:pt x="1132595" y="3705904"/>
                  </a:lnTo>
                  <a:lnTo>
                    <a:pt x="1132856" y="3612996"/>
                  </a:lnTo>
                  <a:lnTo>
                    <a:pt x="1132953" y="800483"/>
                  </a:lnTo>
                  <a:lnTo>
                    <a:pt x="1132595" y="599379"/>
                  </a:lnTo>
                  <a:lnTo>
                    <a:pt x="1132086" y="520420"/>
                  </a:lnTo>
                  <a:lnTo>
                    <a:pt x="1131247" y="454096"/>
                  </a:lnTo>
                  <a:lnTo>
                    <a:pt x="1129994" y="399084"/>
                  </a:lnTo>
                  <a:lnTo>
                    <a:pt x="1128247" y="354064"/>
                  </a:lnTo>
                  <a:lnTo>
                    <a:pt x="1122936" y="288716"/>
                  </a:lnTo>
                  <a:lnTo>
                    <a:pt x="1114652" y="247481"/>
                  </a:lnTo>
                  <a:lnTo>
                    <a:pt x="1095209" y="207721"/>
                  </a:lnTo>
                  <a:lnTo>
                    <a:pt x="1068461" y="171921"/>
                  </a:lnTo>
                  <a:lnTo>
                    <a:pt x="1035368" y="134306"/>
                  </a:lnTo>
                  <a:lnTo>
                    <a:pt x="998652" y="97596"/>
                  </a:lnTo>
                  <a:lnTo>
                    <a:pt x="961034" y="64510"/>
                  </a:lnTo>
                  <a:lnTo>
                    <a:pt x="925233" y="37769"/>
                  </a:lnTo>
                  <a:lnTo>
                    <a:pt x="885112" y="15934"/>
                  </a:lnTo>
                  <a:lnTo>
                    <a:pt x="844991" y="4721"/>
                  </a:lnTo>
                  <a:lnTo>
                    <a:pt x="797788" y="590"/>
                  </a:lnTo>
                  <a:lnTo>
                    <a:pt x="73642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68082" y="1325537"/>
              <a:ext cx="1133475" cy="4305300"/>
            </a:xfrm>
            <a:custGeom>
              <a:avLst/>
              <a:gdLst/>
              <a:ahLst/>
              <a:cxnLst/>
              <a:rect l="l" t="t" r="r" b="b"/>
              <a:pathLst>
                <a:path w="1133475" h="4305300">
                  <a:moveTo>
                    <a:pt x="0" y="925271"/>
                  </a:moveTo>
                  <a:lnTo>
                    <a:pt x="13" y="800483"/>
                  </a:lnTo>
                  <a:lnTo>
                    <a:pt x="110" y="692293"/>
                  </a:lnTo>
                  <a:lnTo>
                    <a:pt x="371" y="599379"/>
                  </a:lnTo>
                  <a:lnTo>
                    <a:pt x="880" y="520420"/>
                  </a:lnTo>
                  <a:lnTo>
                    <a:pt x="1719" y="454096"/>
                  </a:lnTo>
                  <a:lnTo>
                    <a:pt x="2972" y="399084"/>
                  </a:lnTo>
                  <a:lnTo>
                    <a:pt x="4719" y="354064"/>
                  </a:lnTo>
                  <a:lnTo>
                    <a:pt x="10030" y="288716"/>
                  </a:lnTo>
                  <a:lnTo>
                    <a:pt x="18314" y="247481"/>
                  </a:lnTo>
                  <a:lnTo>
                    <a:pt x="37757" y="207721"/>
                  </a:lnTo>
                  <a:lnTo>
                    <a:pt x="64490" y="171921"/>
                  </a:lnTo>
                  <a:lnTo>
                    <a:pt x="97570" y="134306"/>
                  </a:lnTo>
                  <a:lnTo>
                    <a:pt x="134279" y="97596"/>
                  </a:lnTo>
                  <a:lnTo>
                    <a:pt x="171897" y="64510"/>
                  </a:lnTo>
                  <a:lnTo>
                    <a:pt x="207708" y="37769"/>
                  </a:lnTo>
                  <a:lnTo>
                    <a:pt x="247831" y="15934"/>
                  </a:lnTo>
                  <a:lnTo>
                    <a:pt x="287958" y="4721"/>
                  </a:lnTo>
                  <a:lnTo>
                    <a:pt x="335169" y="590"/>
                  </a:lnTo>
                  <a:lnTo>
                    <a:pt x="396544" y="0"/>
                  </a:lnTo>
                  <a:lnTo>
                    <a:pt x="440139" y="0"/>
                  </a:lnTo>
                  <a:lnTo>
                    <a:pt x="488690" y="0"/>
                  </a:lnTo>
                  <a:lnTo>
                    <a:pt x="736422" y="0"/>
                  </a:lnTo>
                  <a:lnTo>
                    <a:pt x="797788" y="590"/>
                  </a:lnTo>
                  <a:lnTo>
                    <a:pt x="844991" y="4721"/>
                  </a:lnTo>
                  <a:lnTo>
                    <a:pt x="885112" y="15934"/>
                  </a:lnTo>
                  <a:lnTo>
                    <a:pt x="925233" y="37769"/>
                  </a:lnTo>
                  <a:lnTo>
                    <a:pt x="961034" y="64510"/>
                  </a:lnTo>
                  <a:lnTo>
                    <a:pt x="998652" y="97596"/>
                  </a:lnTo>
                  <a:lnTo>
                    <a:pt x="1035368" y="134306"/>
                  </a:lnTo>
                  <a:lnTo>
                    <a:pt x="1068461" y="171921"/>
                  </a:lnTo>
                  <a:lnTo>
                    <a:pt x="1095209" y="207721"/>
                  </a:lnTo>
                  <a:lnTo>
                    <a:pt x="1114652" y="247481"/>
                  </a:lnTo>
                  <a:lnTo>
                    <a:pt x="1122936" y="288716"/>
                  </a:lnTo>
                  <a:lnTo>
                    <a:pt x="1128247" y="354064"/>
                  </a:lnTo>
                  <a:lnTo>
                    <a:pt x="1129994" y="399084"/>
                  </a:lnTo>
                  <a:lnTo>
                    <a:pt x="1131247" y="454096"/>
                  </a:lnTo>
                  <a:lnTo>
                    <a:pt x="1132086" y="520420"/>
                  </a:lnTo>
                  <a:lnTo>
                    <a:pt x="1132595" y="599379"/>
                  </a:lnTo>
                  <a:lnTo>
                    <a:pt x="1132856" y="692293"/>
                  </a:lnTo>
                  <a:lnTo>
                    <a:pt x="1132953" y="800483"/>
                  </a:lnTo>
                  <a:lnTo>
                    <a:pt x="1132967" y="925271"/>
                  </a:lnTo>
                  <a:lnTo>
                    <a:pt x="1132967" y="964968"/>
                  </a:lnTo>
                  <a:lnTo>
                    <a:pt x="1132967" y="1006126"/>
                  </a:lnTo>
                  <a:lnTo>
                    <a:pt x="1132967" y="3380028"/>
                  </a:lnTo>
                  <a:lnTo>
                    <a:pt x="1132953" y="3504811"/>
                  </a:lnTo>
                  <a:lnTo>
                    <a:pt x="1132856" y="3612996"/>
                  </a:lnTo>
                  <a:lnTo>
                    <a:pt x="1132595" y="3705904"/>
                  </a:lnTo>
                  <a:lnTo>
                    <a:pt x="1132086" y="3784858"/>
                  </a:lnTo>
                  <a:lnTo>
                    <a:pt x="1131247" y="3851178"/>
                  </a:lnTo>
                  <a:lnTo>
                    <a:pt x="1129994" y="3906186"/>
                  </a:lnTo>
                  <a:lnTo>
                    <a:pt x="1128247" y="3951203"/>
                  </a:lnTo>
                  <a:lnTo>
                    <a:pt x="1122936" y="4016548"/>
                  </a:lnTo>
                  <a:lnTo>
                    <a:pt x="1114652" y="4057783"/>
                  </a:lnTo>
                  <a:lnTo>
                    <a:pt x="1095209" y="4097553"/>
                  </a:lnTo>
                  <a:lnTo>
                    <a:pt x="1068461" y="4133363"/>
                  </a:lnTo>
                  <a:lnTo>
                    <a:pt x="1035368" y="4170981"/>
                  </a:lnTo>
                  <a:lnTo>
                    <a:pt x="998652" y="4207685"/>
                  </a:lnTo>
                  <a:lnTo>
                    <a:pt x="961034" y="4240758"/>
                  </a:lnTo>
                  <a:lnTo>
                    <a:pt x="925233" y="4267479"/>
                  </a:lnTo>
                  <a:lnTo>
                    <a:pt x="885112" y="4289315"/>
                  </a:lnTo>
                  <a:lnTo>
                    <a:pt x="844991" y="4300528"/>
                  </a:lnTo>
                  <a:lnTo>
                    <a:pt x="797788" y="4304659"/>
                  </a:lnTo>
                  <a:lnTo>
                    <a:pt x="736422" y="4305249"/>
                  </a:lnTo>
                  <a:lnTo>
                    <a:pt x="692817" y="4305249"/>
                  </a:lnTo>
                  <a:lnTo>
                    <a:pt x="644260" y="4305249"/>
                  </a:lnTo>
                  <a:lnTo>
                    <a:pt x="396544" y="4305249"/>
                  </a:lnTo>
                  <a:lnTo>
                    <a:pt x="335169" y="4304659"/>
                  </a:lnTo>
                  <a:lnTo>
                    <a:pt x="287958" y="4300528"/>
                  </a:lnTo>
                  <a:lnTo>
                    <a:pt x="247831" y="4289315"/>
                  </a:lnTo>
                  <a:lnTo>
                    <a:pt x="207708" y="4267479"/>
                  </a:lnTo>
                  <a:lnTo>
                    <a:pt x="171897" y="4240758"/>
                  </a:lnTo>
                  <a:lnTo>
                    <a:pt x="134279" y="4207685"/>
                  </a:lnTo>
                  <a:lnTo>
                    <a:pt x="97570" y="4170981"/>
                  </a:lnTo>
                  <a:lnTo>
                    <a:pt x="64490" y="4133363"/>
                  </a:lnTo>
                  <a:lnTo>
                    <a:pt x="37757" y="4097553"/>
                  </a:lnTo>
                  <a:lnTo>
                    <a:pt x="18314" y="4057783"/>
                  </a:lnTo>
                  <a:lnTo>
                    <a:pt x="10030" y="4016548"/>
                  </a:lnTo>
                  <a:lnTo>
                    <a:pt x="4719" y="3951203"/>
                  </a:lnTo>
                  <a:lnTo>
                    <a:pt x="2972" y="3906186"/>
                  </a:lnTo>
                  <a:lnTo>
                    <a:pt x="1719" y="3851178"/>
                  </a:lnTo>
                  <a:lnTo>
                    <a:pt x="880" y="3784858"/>
                  </a:lnTo>
                  <a:lnTo>
                    <a:pt x="371" y="3705904"/>
                  </a:lnTo>
                  <a:lnTo>
                    <a:pt x="110" y="3612996"/>
                  </a:lnTo>
                  <a:lnTo>
                    <a:pt x="13" y="3504811"/>
                  </a:lnTo>
                  <a:lnTo>
                    <a:pt x="0" y="3380028"/>
                  </a:lnTo>
                  <a:lnTo>
                    <a:pt x="0" y="3340331"/>
                  </a:lnTo>
                  <a:lnTo>
                    <a:pt x="0" y="3299172"/>
                  </a:lnTo>
                  <a:lnTo>
                    <a:pt x="0" y="964968"/>
                  </a:lnTo>
                  <a:lnTo>
                    <a:pt x="0" y="925271"/>
                  </a:lnTo>
                </a:path>
              </a:pathLst>
            </a:custGeom>
            <a:ln w="14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43840" y="2686634"/>
            <a:ext cx="323850" cy="15836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350" spc="-10" dirty="0">
                <a:latin typeface="Times New Roman"/>
                <a:cs typeface="Times New Roman"/>
              </a:rPr>
              <a:t>Environment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3094" y="1514683"/>
            <a:ext cx="644525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-10" dirty="0">
                <a:latin typeface="Times New Roman"/>
                <a:cs typeface="Times New Roman"/>
              </a:rPr>
              <a:t>Sensors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4952" y="1600377"/>
            <a:ext cx="1432560" cy="3744595"/>
            <a:chOff x="6504952" y="1600377"/>
            <a:chExt cx="1432560" cy="3744595"/>
          </a:xfrm>
        </p:grpSpPr>
        <p:sp>
          <p:nvSpPr>
            <p:cNvPr id="13" name="object 13"/>
            <p:cNvSpPr/>
            <p:nvPr/>
          </p:nvSpPr>
          <p:spPr>
            <a:xfrm>
              <a:off x="6557886" y="1654416"/>
              <a:ext cx="1246505" cy="0"/>
            </a:xfrm>
            <a:custGeom>
              <a:avLst/>
              <a:gdLst/>
              <a:ahLst/>
              <a:cxnLst/>
              <a:rect l="l" t="t" r="r" b="b"/>
              <a:pathLst>
                <a:path w="1246504">
                  <a:moveTo>
                    <a:pt x="1246263" y="0"/>
                  </a:moveTo>
                  <a:lnTo>
                    <a:pt x="0" y="0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4952" y="1600377"/>
              <a:ext cx="194945" cy="108585"/>
            </a:xfrm>
            <a:custGeom>
              <a:avLst/>
              <a:gdLst/>
              <a:ahLst/>
              <a:cxnLst/>
              <a:rect l="l" t="t" r="r" b="b"/>
              <a:pathLst>
                <a:path w="194945" h="108585">
                  <a:moveTo>
                    <a:pt x="194551" y="0"/>
                  </a:moveTo>
                  <a:lnTo>
                    <a:pt x="0" y="54025"/>
                  </a:lnTo>
                  <a:lnTo>
                    <a:pt x="194551" y="108076"/>
                  </a:lnTo>
                  <a:lnTo>
                    <a:pt x="194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57886" y="1619008"/>
              <a:ext cx="127635" cy="71120"/>
            </a:xfrm>
            <a:custGeom>
              <a:avLst/>
              <a:gdLst/>
              <a:ahLst/>
              <a:cxnLst/>
              <a:rect l="l" t="t" r="r" b="b"/>
              <a:pathLst>
                <a:path w="127634" h="71119">
                  <a:moveTo>
                    <a:pt x="127431" y="70815"/>
                  </a:moveTo>
                  <a:lnTo>
                    <a:pt x="0" y="35394"/>
                  </a:lnTo>
                  <a:lnTo>
                    <a:pt x="127431" y="0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38023" y="5290896"/>
              <a:ext cx="1246505" cy="0"/>
            </a:xfrm>
            <a:custGeom>
              <a:avLst/>
              <a:gdLst/>
              <a:ahLst/>
              <a:cxnLst/>
              <a:rect l="l" t="t" r="r" b="b"/>
              <a:pathLst>
                <a:path w="1246504">
                  <a:moveTo>
                    <a:pt x="0" y="0"/>
                  </a:moveTo>
                  <a:lnTo>
                    <a:pt x="1246263" y="0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42669" y="5236870"/>
              <a:ext cx="194945" cy="108585"/>
            </a:xfrm>
            <a:custGeom>
              <a:avLst/>
              <a:gdLst/>
              <a:ahLst/>
              <a:cxnLst/>
              <a:rect l="l" t="t" r="r" b="b"/>
              <a:pathLst>
                <a:path w="194945" h="108585">
                  <a:moveTo>
                    <a:pt x="0" y="0"/>
                  </a:moveTo>
                  <a:lnTo>
                    <a:pt x="0" y="108089"/>
                  </a:lnTo>
                  <a:lnTo>
                    <a:pt x="194551" y="54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6829" y="5255513"/>
              <a:ext cx="127635" cy="71120"/>
            </a:xfrm>
            <a:custGeom>
              <a:avLst/>
              <a:gdLst/>
              <a:ahLst/>
              <a:cxnLst/>
              <a:rect l="l" t="t" r="r" b="b"/>
              <a:pathLst>
                <a:path w="127634" h="71120">
                  <a:moveTo>
                    <a:pt x="0" y="0"/>
                  </a:moveTo>
                  <a:lnTo>
                    <a:pt x="127457" y="35382"/>
                  </a:lnTo>
                  <a:lnTo>
                    <a:pt x="0" y="70802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91696" y="3625678"/>
            <a:ext cx="2026285" cy="455930"/>
          </a:xfrm>
          <a:prstGeom prst="rect">
            <a:avLst/>
          </a:prstGeom>
          <a:solidFill>
            <a:srgbClr val="FFFFFF"/>
          </a:solidFill>
          <a:ln w="1416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22909" marR="217170" indent="-257175">
              <a:lnSpc>
                <a:spcPts val="1560"/>
              </a:lnSpc>
              <a:spcBef>
                <a:spcPts val="265"/>
              </a:spcBef>
            </a:pPr>
            <a:r>
              <a:rPr sz="1550" dirty="0">
                <a:latin typeface="Times New Roman"/>
                <a:cs typeface="Times New Roman"/>
              </a:rPr>
              <a:t>How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happy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will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be </a:t>
            </a:r>
            <a:r>
              <a:rPr sz="1550" dirty="0">
                <a:latin typeface="Times New Roman"/>
                <a:cs typeface="Times New Roman"/>
              </a:rPr>
              <a:t>in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such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state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82728" y="1847545"/>
            <a:ext cx="2167890" cy="412750"/>
            <a:chOff x="3082728" y="1847545"/>
            <a:chExt cx="2167890" cy="412750"/>
          </a:xfrm>
        </p:grpSpPr>
        <p:sp>
          <p:nvSpPr>
            <p:cNvPr id="21" name="object 21"/>
            <p:cNvSpPr/>
            <p:nvPr/>
          </p:nvSpPr>
          <p:spPr>
            <a:xfrm>
              <a:off x="3952062" y="2005304"/>
              <a:ext cx="1246505" cy="226695"/>
            </a:xfrm>
            <a:custGeom>
              <a:avLst/>
              <a:gdLst/>
              <a:ahLst/>
              <a:cxnLst/>
              <a:rect l="l" t="t" r="r" b="b"/>
              <a:pathLst>
                <a:path w="1246504" h="226694">
                  <a:moveTo>
                    <a:pt x="0" y="0"/>
                  </a:moveTo>
                  <a:lnTo>
                    <a:pt x="1246263" y="226606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49329" y="2153411"/>
              <a:ext cx="201295" cy="106680"/>
            </a:xfrm>
            <a:custGeom>
              <a:avLst/>
              <a:gdLst/>
              <a:ahLst/>
              <a:cxnLst/>
              <a:rect l="l" t="t" r="r" b="b"/>
              <a:pathLst>
                <a:path w="201295" h="106680">
                  <a:moveTo>
                    <a:pt x="19316" y="0"/>
                  </a:moveTo>
                  <a:lnTo>
                    <a:pt x="0" y="106337"/>
                  </a:lnTo>
                  <a:lnTo>
                    <a:pt x="201041" y="87960"/>
                  </a:lnTo>
                  <a:lnTo>
                    <a:pt x="193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66588" y="2174265"/>
              <a:ext cx="132080" cy="69850"/>
            </a:xfrm>
            <a:custGeom>
              <a:avLst/>
              <a:gdLst/>
              <a:ahLst/>
              <a:cxnLst/>
              <a:rect l="l" t="t" r="r" b="b"/>
              <a:pathLst>
                <a:path w="132079" h="69850">
                  <a:moveTo>
                    <a:pt x="12674" y="0"/>
                  </a:moveTo>
                  <a:lnTo>
                    <a:pt x="131737" y="57645"/>
                  </a:lnTo>
                  <a:lnTo>
                    <a:pt x="0" y="69672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0030" y="1854847"/>
              <a:ext cx="897255" cy="340360"/>
            </a:xfrm>
            <a:custGeom>
              <a:avLst/>
              <a:gdLst/>
              <a:ahLst/>
              <a:cxnLst/>
              <a:rect l="l" t="t" r="r" b="b"/>
              <a:pathLst>
                <a:path w="897254" h="340360">
                  <a:moveTo>
                    <a:pt x="618407" y="0"/>
                  </a:moveTo>
                  <a:lnTo>
                    <a:pt x="217445" y="295"/>
                  </a:lnTo>
                  <a:lnTo>
                    <a:pt x="172307" y="2360"/>
                  </a:lnTo>
                  <a:lnTo>
                    <a:pt x="108578" y="18884"/>
                  </a:lnTo>
                  <a:lnTo>
                    <a:pt x="54289" y="59020"/>
                  </a:lnTo>
                  <a:lnTo>
                    <a:pt x="14154" y="113309"/>
                  </a:lnTo>
                  <a:lnTo>
                    <a:pt x="0" y="169951"/>
                  </a:lnTo>
                  <a:lnTo>
                    <a:pt x="3538" y="198273"/>
                  </a:lnTo>
                  <a:lnTo>
                    <a:pt x="31569" y="254629"/>
                  </a:lnTo>
                  <a:lnTo>
                    <a:pt x="80548" y="303604"/>
                  </a:lnTo>
                  <a:lnTo>
                    <a:pt x="137789" y="331935"/>
                  </a:lnTo>
                  <a:lnTo>
                    <a:pt x="217445" y="339607"/>
                  </a:lnTo>
                  <a:lnTo>
                    <a:pt x="278517" y="339902"/>
                  </a:lnTo>
                  <a:lnTo>
                    <a:pt x="679486" y="339607"/>
                  </a:lnTo>
                  <a:lnTo>
                    <a:pt x="724627" y="337542"/>
                  </a:lnTo>
                  <a:lnTo>
                    <a:pt x="788346" y="321017"/>
                  </a:lnTo>
                  <a:lnTo>
                    <a:pt x="842640" y="280887"/>
                  </a:lnTo>
                  <a:lnTo>
                    <a:pt x="882770" y="226593"/>
                  </a:lnTo>
                  <a:lnTo>
                    <a:pt x="896924" y="169951"/>
                  </a:lnTo>
                  <a:lnTo>
                    <a:pt x="893386" y="141629"/>
                  </a:lnTo>
                  <a:lnTo>
                    <a:pt x="865361" y="85278"/>
                  </a:lnTo>
                  <a:lnTo>
                    <a:pt x="816378" y="36299"/>
                  </a:lnTo>
                  <a:lnTo>
                    <a:pt x="759142" y="7967"/>
                  </a:lnTo>
                  <a:lnTo>
                    <a:pt x="679486" y="295"/>
                  </a:lnTo>
                  <a:lnTo>
                    <a:pt x="618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90031" y="1854847"/>
              <a:ext cx="897255" cy="340360"/>
            </a:xfrm>
            <a:custGeom>
              <a:avLst/>
              <a:gdLst/>
              <a:ahLst/>
              <a:cxnLst/>
              <a:rect l="l" t="t" r="r" b="b"/>
              <a:pathLst>
                <a:path w="897254" h="340360">
                  <a:moveTo>
                    <a:pt x="14154" y="226593"/>
                  </a:moveTo>
                  <a:lnTo>
                    <a:pt x="3538" y="198273"/>
                  </a:lnTo>
                  <a:lnTo>
                    <a:pt x="0" y="169951"/>
                  </a:lnTo>
                  <a:lnTo>
                    <a:pt x="3538" y="141629"/>
                  </a:lnTo>
                  <a:lnTo>
                    <a:pt x="31569" y="85278"/>
                  </a:lnTo>
                  <a:lnTo>
                    <a:pt x="80548" y="36299"/>
                  </a:lnTo>
                  <a:lnTo>
                    <a:pt x="137789" y="7967"/>
                  </a:lnTo>
                  <a:lnTo>
                    <a:pt x="217445" y="295"/>
                  </a:lnTo>
                  <a:lnTo>
                    <a:pt x="278517" y="0"/>
                  </a:lnTo>
                  <a:lnTo>
                    <a:pt x="322118" y="0"/>
                  </a:lnTo>
                  <a:lnTo>
                    <a:pt x="370675" y="0"/>
                  </a:lnTo>
                  <a:lnTo>
                    <a:pt x="618407" y="0"/>
                  </a:lnTo>
                  <a:lnTo>
                    <a:pt x="679486" y="295"/>
                  </a:lnTo>
                  <a:lnTo>
                    <a:pt x="724627" y="2360"/>
                  </a:lnTo>
                  <a:lnTo>
                    <a:pt x="788346" y="18884"/>
                  </a:lnTo>
                  <a:lnTo>
                    <a:pt x="842640" y="59020"/>
                  </a:lnTo>
                  <a:lnTo>
                    <a:pt x="882770" y="113309"/>
                  </a:lnTo>
                  <a:lnTo>
                    <a:pt x="896924" y="169951"/>
                  </a:lnTo>
                  <a:lnTo>
                    <a:pt x="893386" y="198273"/>
                  </a:lnTo>
                  <a:lnTo>
                    <a:pt x="865361" y="254629"/>
                  </a:lnTo>
                  <a:lnTo>
                    <a:pt x="816378" y="303604"/>
                  </a:lnTo>
                  <a:lnTo>
                    <a:pt x="759142" y="331935"/>
                  </a:lnTo>
                  <a:lnTo>
                    <a:pt x="679486" y="339607"/>
                  </a:lnTo>
                  <a:lnTo>
                    <a:pt x="618407" y="339902"/>
                  </a:lnTo>
                  <a:lnTo>
                    <a:pt x="574810" y="339902"/>
                  </a:lnTo>
                  <a:lnTo>
                    <a:pt x="526256" y="339902"/>
                  </a:lnTo>
                  <a:lnTo>
                    <a:pt x="278517" y="339902"/>
                  </a:lnTo>
                  <a:lnTo>
                    <a:pt x="217445" y="339607"/>
                  </a:lnTo>
                  <a:lnTo>
                    <a:pt x="172307" y="337542"/>
                  </a:lnTo>
                  <a:lnTo>
                    <a:pt x="108578" y="321017"/>
                  </a:lnTo>
                  <a:lnTo>
                    <a:pt x="54289" y="280887"/>
                  </a:lnTo>
                  <a:lnTo>
                    <a:pt x="31569" y="254629"/>
                  </a:lnTo>
                  <a:lnTo>
                    <a:pt x="14154" y="226593"/>
                  </a:lnTo>
                </a:path>
              </a:pathLst>
            </a:custGeom>
            <a:ln w="14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326955" y="1882157"/>
            <a:ext cx="423545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-10" dirty="0">
                <a:latin typeface="Times New Roman"/>
                <a:cs typeface="Times New Roman"/>
              </a:rPr>
              <a:t>State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11231" y="2289276"/>
            <a:ext cx="2840355" cy="773430"/>
            <a:chOff x="2411231" y="2289276"/>
            <a:chExt cx="2840355" cy="773430"/>
          </a:xfrm>
        </p:grpSpPr>
        <p:sp>
          <p:nvSpPr>
            <p:cNvPr id="28" name="object 28"/>
            <p:cNvSpPr/>
            <p:nvPr/>
          </p:nvSpPr>
          <p:spPr>
            <a:xfrm>
              <a:off x="4518546" y="2458504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5">
                  <a:moveTo>
                    <a:pt x="0" y="0"/>
                  </a:moveTo>
                  <a:lnTo>
                    <a:pt x="679780" y="0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56708" y="2404452"/>
              <a:ext cx="194945" cy="108585"/>
            </a:xfrm>
            <a:custGeom>
              <a:avLst/>
              <a:gdLst/>
              <a:ahLst/>
              <a:cxnLst/>
              <a:rect l="l" t="t" r="r" b="b"/>
              <a:pathLst>
                <a:path w="194945" h="108585">
                  <a:moveTo>
                    <a:pt x="0" y="0"/>
                  </a:moveTo>
                  <a:lnTo>
                    <a:pt x="0" y="108077"/>
                  </a:lnTo>
                  <a:lnTo>
                    <a:pt x="194525" y="5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18545" y="2423083"/>
              <a:ext cx="680085" cy="601980"/>
            </a:xfrm>
            <a:custGeom>
              <a:avLst/>
              <a:gdLst/>
              <a:ahLst/>
              <a:cxnLst/>
              <a:rect l="l" t="t" r="r" b="b"/>
              <a:pathLst>
                <a:path w="680085" h="601980">
                  <a:moveTo>
                    <a:pt x="552310" y="0"/>
                  </a:moveTo>
                  <a:lnTo>
                    <a:pt x="679780" y="35420"/>
                  </a:lnTo>
                  <a:lnTo>
                    <a:pt x="552310" y="70815"/>
                  </a:lnTo>
                </a:path>
                <a:path w="680085" h="601980">
                  <a:moveTo>
                    <a:pt x="0" y="35420"/>
                  </a:moveTo>
                  <a:lnTo>
                    <a:pt x="566483" y="601891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46675" y="2886621"/>
              <a:ext cx="175895" cy="175895"/>
            </a:xfrm>
            <a:custGeom>
              <a:avLst/>
              <a:gdLst/>
              <a:ahLst/>
              <a:cxnLst/>
              <a:rect l="l" t="t" r="r" b="b"/>
              <a:pathLst>
                <a:path w="175895" h="175894">
                  <a:moveTo>
                    <a:pt x="76415" y="0"/>
                  </a:moveTo>
                  <a:lnTo>
                    <a:pt x="0" y="76428"/>
                  </a:lnTo>
                  <a:lnTo>
                    <a:pt x="175767" y="175768"/>
                  </a:lnTo>
                  <a:lnTo>
                    <a:pt x="76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69852" y="290981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69">
                  <a:moveTo>
                    <a:pt x="50063" y="0"/>
                  </a:moveTo>
                  <a:lnTo>
                    <a:pt x="115176" y="115163"/>
                  </a:lnTo>
                  <a:lnTo>
                    <a:pt x="0" y="50076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18534" y="2296615"/>
              <a:ext cx="2256790" cy="340360"/>
            </a:xfrm>
            <a:custGeom>
              <a:avLst/>
              <a:gdLst/>
              <a:ahLst/>
              <a:cxnLst/>
              <a:rect l="l" t="t" r="r" b="b"/>
              <a:pathLst>
                <a:path w="2256790" h="340360">
                  <a:moveTo>
                    <a:pt x="1859028" y="0"/>
                  </a:moveTo>
                  <a:lnTo>
                    <a:pt x="397450" y="0"/>
                  </a:lnTo>
                  <a:lnTo>
                    <a:pt x="313029" y="257"/>
                  </a:lnTo>
                  <a:lnTo>
                    <a:pt x="248525" y="957"/>
                  </a:lnTo>
                  <a:lnTo>
                    <a:pt x="200618" y="2320"/>
                  </a:lnTo>
                  <a:lnTo>
                    <a:pt x="141319" y="7919"/>
                  </a:lnTo>
                  <a:lnTo>
                    <a:pt x="80550" y="36233"/>
                  </a:lnTo>
                  <a:lnTo>
                    <a:pt x="31572" y="85220"/>
                  </a:lnTo>
                  <a:lnTo>
                    <a:pt x="3540" y="141561"/>
                  </a:lnTo>
                  <a:lnTo>
                    <a:pt x="0" y="169885"/>
                  </a:lnTo>
                  <a:lnTo>
                    <a:pt x="3540" y="198214"/>
                  </a:lnTo>
                  <a:lnTo>
                    <a:pt x="31572" y="254570"/>
                  </a:lnTo>
                  <a:lnTo>
                    <a:pt x="80550" y="303546"/>
                  </a:lnTo>
                  <a:lnTo>
                    <a:pt x="123287" y="327176"/>
                  </a:lnTo>
                  <a:lnTo>
                    <a:pt x="165989" y="335217"/>
                  </a:lnTo>
                  <a:lnTo>
                    <a:pt x="248525" y="338831"/>
                  </a:lnTo>
                  <a:lnTo>
                    <a:pt x="313029" y="339532"/>
                  </a:lnTo>
                  <a:lnTo>
                    <a:pt x="397450" y="339790"/>
                  </a:lnTo>
                  <a:lnTo>
                    <a:pt x="1859028" y="339790"/>
                  </a:lnTo>
                  <a:lnTo>
                    <a:pt x="1943449" y="339532"/>
                  </a:lnTo>
                  <a:lnTo>
                    <a:pt x="2007954" y="338831"/>
                  </a:lnTo>
                  <a:lnTo>
                    <a:pt x="2055861" y="337467"/>
                  </a:lnTo>
                  <a:lnTo>
                    <a:pt x="2115164" y="331860"/>
                  </a:lnTo>
                  <a:lnTo>
                    <a:pt x="2175939" y="303546"/>
                  </a:lnTo>
                  <a:lnTo>
                    <a:pt x="2224913" y="254570"/>
                  </a:lnTo>
                  <a:lnTo>
                    <a:pt x="2252943" y="198214"/>
                  </a:lnTo>
                  <a:lnTo>
                    <a:pt x="2256482" y="169885"/>
                  </a:lnTo>
                  <a:lnTo>
                    <a:pt x="2252943" y="141561"/>
                  </a:lnTo>
                  <a:lnTo>
                    <a:pt x="2224913" y="85220"/>
                  </a:lnTo>
                  <a:lnTo>
                    <a:pt x="2175939" y="36233"/>
                  </a:lnTo>
                  <a:lnTo>
                    <a:pt x="2133199" y="12597"/>
                  </a:lnTo>
                  <a:lnTo>
                    <a:pt x="2090492" y="4567"/>
                  </a:lnTo>
                  <a:lnTo>
                    <a:pt x="2007954" y="957"/>
                  </a:lnTo>
                  <a:lnTo>
                    <a:pt x="1943449" y="257"/>
                  </a:lnTo>
                  <a:lnTo>
                    <a:pt x="18590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18534" y="2296579"/>
              <a:ext cx="2256790" cy="340360"/>
            </a:xfrm>
            <a:custGeom>
              <a:avLst/>
              <a:gdLst/>
              <a:ahLst/>
              <a:cxnLst/>
              <a:rect l="l" t="t" r="r" b="b"/>
              <a:pathLst>
                <a:path w="2256790" h="340360">
                  <a:moveTo>
                    <a:pt x="108575" y="320979"/>
                  </a:moveTo>
                  <a:lnTo>
                    <a:pt x="54292" y="280866"/>
                  </a:lnTo>
                  <a:lnTo>
                    <a:pt x="14163" y="226580"/>
                  </a:lnTo>
                  <a:lnTo>
                    <a:pt x="0" y="169922"/>
                  </a:lnTo>
                  <a:lnTo>
                    <a:pt x="3540" y="141598"/>
                  </a:lnTo>
                  <a:lnTo>
                    <a:pt x="31572" y="85257"/>
                  </a:lnTo>
                  <a:lnTo>
                    <a:pt x="80550" y="36270"/>
                  </a:lnTo>
                  <a:lnTo>
                    <a:pt x="123287" y="12634"/>
                  </a:lnTo>
                  <a:lnTo>
                    <a:pt x="165989" y="4604"/>
                  </a:lnTo>
                  <a:lnTo>
                    <a:pt x="248525" y="994"/>
                  </a:lnTo>
                  <a:lnTo>
                    <a:pt x="313029" y="294"/>
                  </a:lnTo>
                  <a:lnTo>
                    <a:pt x="397450" y="36"/>
                  </a:lnTo>
                  <a:lnTo>
                    <a:pt x="505107" y="0"/>
                  </a:lnTo>
                  <a:lnTo>
                    <a:pt x="544951" y="0"/>
                  </a:lnTo>
                  <a:lnTo>
                    <a:pt x="587297" y="0"/>
                  </a:lnTo>
                  <a:lnTo>
                    <a:pt x="1751371" y="0"/>
                  </a:lnTo>
                  <a:lnTo>
                    <a:pt x="1859028" y="36"/>
                  </a:lnTo>
                  <a:lnTo>
                    <a:pt x="1943449" y="294"/>
                  </a:lnTo>
                  <a:lnTo>
                    <a:pt x="2007954" y="994"/>
                  </a:lnTo>
                  <a:lnTo>
                    <a:pt x="2055861" y="2357"/>
                  </a:lnTo>
                  <a:lnTo>
                    <a:pt x="2115164" y="7956"/>
                  </a:lnTo>
                  <a:lnTo>
                    <a:pt x="2175939" y="36270"/>
                  </a:lnTo>
                  <a:lnTo>
                    <a:pt x="2224913" y="85257"/>
                  </a:lnTo>
                  <a:lnTo>
                    <a:pt x="2252943" y="141598"/>
                  </a:lnTo>
                  <a:lnTo>
                    <a:pt x="2256482" y="169922"/>
                  </a:lnTo>
                  <a:lnTo>
                    <a:pt x="2252943" y="198251"/>
                  </a:lnTo>
                  <a:lnTo>
                    <a:pt x="2224913" y="254607"/>
                  </a:lnTo>
                  <a:lnTo>
                    <a:pt x="2175939" y="303583"/>
                  </a:lnTo>
                  <a:lnTo>
                    <a:pt x="2133199" y="327213"/>
                  </a:lnTo>
                  <a:lnTo>
                    <a:pt x="2090492" y="335254"/>
                  </a:lnTo>
                  <a:lnTo>
                    <a:pt x="2007954" y="338868"/>
                  </a:lnTo>
                  <a:lnTo>
                    <a:pt x="1943449" y="339569"/>
                  </a:lnTo>
                  <a:lnTo>
                    <a:pt x="1859028" y="339827"/>
                  </a:lnTo>
                  <a:lnTo>
                    <a:pt x="1751371" y="339864"/>
                  </a:lnTo>
                  <a:lnTo>
                    <a:pt x="1711527" y="339864"/>
                  </a:lnTo>
                  <a:lnTo>
                    <a:pt x="1669181" y="339864"/>
                  </a:lnTo>
                  <a:lnTo>
                    <a:pt x="505107" y="339864"/>
                  </a:lnTo>
                  <a:lnTo>
                    <a:pt x="397450" y="339827"/>
                  </a:lnTo>
                  <a:lnTo>
                    <a:pt x="313029" y="339569"/>
                  </a:lnTo>
                  <a:lnTo>
                    <a:pt x="248525" y="338868"/>
                  </a:lnTo>
                  <a:lnTo>
                    <a:pt x="200618" y="337504"/>
                  </a:lnTo>
                  <a:lnTo>
                    <a:pt x="141319" y="331897"/>
                  </a:lnTo>
                  <a:lnTo>
                    <a:pt x="123287" y="327213"/>
                  </a:lnTo>
                  <a:lnTo>
                    <a:pt x="108575" y="320979"/>
                  </a:lnTo>
                </a:path>
              </a:pathLst>
            </a:custGeom>
            <a:ln w="14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8884" y="2323863"/>
            <a:ext cx="1876425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dirty="0">
                <a:latin typeface="Times New Roman"/>
                <a:cs typeface="Times New Roman"/>
              </a:rPr>
              <a:t>How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world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evolves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524528" y="2541041"/>
            <a:ext cx="2717165" cy="782955"/>
            <a:chOff x="2524528" y="2541041"/>
            <a:chExt cx="2717165" cy="782955"/>
          </a:xfrm>
        </p:grpSpPr>
        <p:sp>
          <p:nvSpPr>
            <p:cNvPr id="37" name="object 37"/>
            <p:cNvSpPr/>
            <p:nvPr/>
          </p:nvSpPr>
          <p:spPr>
            <a:xfrm>
              <a:off x="4518545" y="3138271"/>
              <a:ext cx="567055" cy="0"/>
            </a:xfrm>
            <a:custGeom>
              <a:avLst/>
              <a:gdLst/>
              <a:ahLst/>
              <a:cxnLst/>
              <a:rect l="l" t="t" r="r" b="b"/>
              <a:pathLst>
                <a:path w="567054">
                  <a:moveTo>
                    <a:pt x="0" y="0"/>
                  </a:moveTo>
                  <a:lnTo>
                    <a:pt x="566483" y="0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43411" y="3084245"/>
              <a:ext cx="194945" cy="108585"/>
            </a:xfrm>
            <a:custGeom>
              <a:avLst/>
              <a:gdLst/>
              <a:ahLst/>
              <a:cxnLst/>
              <a:rect l="l" t="t" r="r" b="b"/>
              <a:pathLst>
                <a:path w="194945" h="108585">
                  <a:moveTo>
                    <a:pt x="0" y="0"/>
                  </a:moveTo>
                  <a:lnTo>
                    <a:pt x="0" y="108077"/>
                  </a:lnTo>
                  <a:lnTo>
                    <a:pt x="194513" y="54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05236" y="2571800"/>
              <a:ext cx="793115" cy="601980"/>
            </a:xfrm>
            <a:custGeom>
              <a:avLst/>
              <a:gdLst/>
              <a:ahLst/>
              <a:cxnLst/>
              <a:rect l="l" t="t" r="r" b="b"/>
              <a:pathLst>
                <a:path w="793114" h="601980">
                  <a:moveTo>
                    <a:pt x="552323" y="531063"/>
                  </a:moveTo>
                  <a:lnTo>
                    <a:pt x="679792" y="566470"/>
                  </a:lnTo>
                  <a:lnTo>
                    <a:pt x="552323" y="601865"/>
                  </a:lnTo>
                </a:path>
                <a:path w="793114" h="601980">
                  <a:moveTo>
                    <a:pt x="0" y="566470"/>
                  </a:moveTo>
                  <a:lnTo>
                    <a:pt x="793089" y="0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51666" y="2541041"/>
              <a:ext cx="189865" cy="157480"/>
            </a:xfrm>
            <a:custGeom>
              <a:avLst/>
              <a:gdLst/>
              <a:ahLst/>
              <a:cxnLst/>
              <a:rect l="l" t="t" r="r" b="b"/>
              <a:pathLst>
                <a:path w="189864" h="157480">
                  <a:moveTo>
                    <a:pt x="189712" y="0"/>
                  </a:moveTo>
                  <a:lnTo>
                    <a:pt x="0" y="69087"/>
                  </a:lnTo>
                  <a:lnTo>
                    <a:pt x="62826" y="157048"/>
                  </a:lnTo>
                  <a:lnTo>
                    <a:pt x="1897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74030" y="2571800"/>
              <a:ext cx="124460" cy="103505"/>
            </a:xfrm>
            <a:custGeom>
              <a:avLst/>
              <a:gdLst/>
              <a:ahLst/>
              <a:cxnLst/>
              <a:rect l="l" t="t" r="r" b="b"/>
              <a:pathLst>
                <a:path w="124460" h="103505">
                  <a:moveTo>
                    <a:pt x="0" y="45275"/>
                  </a:moveTo>
                  <a:lnTo>
                    <a:pt x="124294" y="0"/>
                  </a:lnTo>
                  <a:lnTo>
                    <a:pt x="41148" y="102882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31830" y="2976388"/>
              <a:ext cx="2030095" cy="340360"/>
            </a:xfrm>
            <a:custGeom>
              <a:avLst/>
              <a:gdLst/>
              <a:ahLst/>
              <a:cxnLst/>
              <a:rect l="l" t="t" r="r" b="b"/>
              <a:pathLst>
                <a:path w="2030095" h="340360">
                  <a:moveTo>
                    <a:pt x="1669624" y="0"/>
                  </a:moveTo>
                  <a:lnTo>
                    <a:pt x="360272" y="0"/>
                  </a:lnTo>
                  <a:lnTo>
                    <a:pt x="278960" y="385"/>
                  </a:lnTo>
                  <a:lnTo>
                    <a:pt x="219119" y="1431"/>
                  </a:lnTo>
                  <a:lnTo>
                    <a:pt x="176455" y="3468"/>
                  </a:lnTo>
                  <a:lnTo>
                    <a:pt x="125477" y="11837"/>
                  </a:lnTo>
                  <a:lnTo>
                    <a:pt x="80538" y="36239"/>
                  </a:lnTo>
                  <a:lnTo>
                    <a:pt x="31564" y="85216"/>
                  </a:lnTo>
                  <a:lnTo>
                    <a:pt x="3540" y="141567"/>
                  </a:lnTo>
                  <a:lnTo>
                    <a:pt x="0" y="169889"/>
                  </a:lnTo>
                  <a:lnTo>
                    <a:pt x="3540" y="198212"/>
                  </a:lnTo>
                  <a:lnTo>
                    <a:pt x="31564" y="254568"/>
                  </a:lnTo>
                  <a:lnTo>
                    <a:pt x="80538" y="303542"/>
                  </a:lnTo>
                  <a:lnTo>
                    <a:pt x="125477" y="327947"/>
                  </a:lnTo>
                  <a:lnTo>
                    <a:pt x="176455" y="336321"/>
                  </a:lnTo>
                  <a:lnTo>
                    <a:pt x="219119" y="338360"/>
                  </a:lnTo>
                  <a:lnTo>
                    <a:pt x="278960" y="339406"/>
                  </a:lnTo>
                  <a:lnTo>
                    <a:pt x="360272" y="339792"/>
                  </a:lnTo>
                  <a:lnTo>
                    <a:pt x="1669624" y="339792"/>
                  </a:lnTo>
                  <a:lnTo>
                    <a:pt x="1750935" y="339406"/>
                  </a:lnTo>
                  <a:lnTo>
                    <a:pt x="1810773" y="338360"/>
                  </a:lnTo>
                  <a:lnTo>
                    <a:pt x="1853435" y="336321"/>
                  </a:lnTo>
                  <a:lnTo>
                    <a:pt x="1904408" y="327947"/>
                  </a:lnTo>
                  <a:lnTo>
                    <a:pt x="1949347" y="303542"/>
                  </a:lnTo>
                  <a:lnTo>
                    <a:pt x="1998326" y="254568"/>
                  </a:lnTo>
                  <a:lnTo>
                    <a:pt x="2026357" y="198212"/>
                  </a:lnTo>
                  <a:lnTo>
                    <a:pt x="2029898" y="169889"/>
                  </a:lnTo>
                  <a:lnTo>
                    <a:pt x="2026357" y="141567"/>
                  </a:lnTo>
                  <a:lnTo>
                    <a:pt x="1998326" y="85216"/>
                  </a:lnTo>
                  <a:lnTo>
                    <a:pt x="1949347" y="36239"/>
                  </a:lnTo>
                  <a:lnTo>
                    <a:pt x="1904408" y="11837"/>
                  </a:lnTo>
                  <a:lnTo>
                    <a:pt x="1853435" y="3468"/>
                  </a:lnTo>
                  <a:lnTo>
                    <a:pt x="1810773" y="1431"/>
                  </a:lnTo>
                  <a:lnTo>
                    <a:pt x="1750935" y="385"/>
                  </a:lnTo>
                  <a:lnTo>
                    <a:pt x="1669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31830" y="2976334"/>
              <a:ext cx="2030095" cy="340360"/>
            </a:xfrm>
            <a:custGeom>
              <a:avLst/>
              <a:gdLst/>
              <a:ahLst/>
              <a:cxnLst/>
              <a:rect l="l" t="t" r="r" b="b"/>
              <a:pathLst>
                <a:path w="2030095" h="340360">
                  <a:moveTo>
                    <a:pt x="108575" y="321005"/>
                  </a:moveTo>
                  <a:lnTo>
                    <a:pt x="54278" y="280881"/>
                  </a:lnTo>
                  <a:lnTo>
                    <a:pt x="14163" y="226593"/>
                  </a:lnTo>
                  <a:lnTo>
                    <a:pt x="0" y="169945"/>
                  </a:lnTo>
                  <a:lnTo>
                    <a:pt x="3540" y="141622"/>
                  </a:lnTo>
                  <a:lnTo>
                    <a:pt x="31564" y="85271"/>
                  </a:lnTo>
                  <a:lnTo>
                    <a:pt x="80538" y="36294"/>
                  </a:lnTo>
                  <a:lnTo>
                    <a:pt x="125477" y="11892"/>
                  </a:lnTo>
                  <a:lnTo>
                    <a:pt x="176455" y="3523"/>
                  </a:lnTo>
                  <a:lnTo>
                    <a:pt x="219119" y="1486"/>
                  </a:lnTo>
                  <a:lnTo>
                    <a:pt x="278960" y="440"/>
                  </a:lnTo>
                  <a:lnTo>
                    <a:pt x="360272" y="55"/>
                  </a:lnTo>
                  <a:lnTo>
                    <a:pt x="467350" y="0"/>
                  </a:lnTo>
                  <a:lnTo>
                    <a:pt x="507449" y="0"/>
                  </a:lnTo>
                  <a:lnTo>
                    <a:pt x="550314" y="0"/>
                  </a:lnTo>
                  <a:lnTo>
                    <a:pt x="1562547" y="0"/>
                  </a:lnTo>
                  <a:lnTo>
                    <a:pt x="1669624" y="55"/>
                  </a:lnTo>
                  <a:lnTo>
                    <a:pt x="1750935" y="440"/>
                  </a:lnTo>
                  <a:lnTo>
                    <a:pt x="1810773" y="1486"/>
                  </a:lnTo>
                  <a:lnTo>
                    <a:pt x="1853435" y="3523"/>
                  </a:lnTo>
                  <a:lnTo>
                    <a:pt x="1904408" y="11892"/>
                  </a:lnTo>
                  <a:lnTo>
                    <a:pt x="1949347" y="36294"/>
                  </a:lnTo>
                  <a:lnTo>
                    <a:pt x="1998326" y="85271"/>
                  </a:lnTo>
                  <a:lnTo>
                    <a:pt x="2026357" y="141622"/>
                  </a:lnTo>
                  <a:lnTo>
                    <a:pt x="2029898" y="169945"/>
                  </a:lnTo>
                  <a:lnTo>
                    <a:pt x="2026357" y="198268"/>
                  </a:lnTo>
                  <a:lnTo>
                    <a:pt x="1998326" y="254623"/>
                  </a:lnTo>
                  <a:lnTo>
                    <a:pt x="1949347" y="303597"/>
                  </a:lnTo>
                  <a:lnTo>
                    <a:pt x="1904408" y="328002"/>
                  </a:lnTo>
                  <a:lnTo>
                    <a:pt x="1853435" y="336376"/>
                  </a:lnTo>
                  <a:lnTo>
                    <a:pt x="1810773" y="338415"/>
                  </a:lnTo>
                  <a:lnTo>
                    <a:pt x="1750935" y="339462"/>
                  </a:lnTo>
                  <a:lnTo>
                    <a:pt x="1669624" y="339847"/>
                  </a:lnTo>
                  <a:lnTo>
                    <a:pt x="1562547" y="339902"/>
                  </a:lnTo>
                  <a:lnTo>
                    <a:pt x="1522449" y="339902"/>
                  </a:lnTo>
                  <a:lnTo>
                    <a:pt x="1479584" y="339902"/>
                  </a:lnTo>
                  <a:lnTo>
                    <a:pt x="467350" y="339902"/>
                  </a:lnTo>
                  <a:lnTo>
                    <a:pt x="360272" y="339847"/>
                  </a:lnTo>
                  <a:lnTo>
                    <a:pt x="278960" y="339462"/>
                  </a:lnTo>
                  <a:lnTo>
                    <a:pt x="219119" y="338415"/>
                  </a:lnTo>
                  <a:lnTo>
                    <a:pt x="176455" y="336376"/>
                  </a:lnTo>
                  <a:lnTo>
                    <a:pt x="125477" y="328002"/>
                  </a:lnTo>
                  <a:lnTo>
                    <a:pt x="108575" y="321005"/>
                  </a:lnTo>
                </a:path>
              </a:pathLst>
            </a:custGeom>
            <a:ln w="14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735948" y="3003643"/>
            <a:ext cx="1622425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dirty="0">
                <a:latin typeface="Times New Roman"/>
                <a:cs typeface="Times New Roman"/>
              </a:rPr>
              <a:t>What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my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actions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do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091021" y="3648824"/>
            <a:ext cx="1983739" cy="354965"/>
            <a:chOff x="3091021" y="3648824"/>
            <a:chExt cx="1983739" cy="354965"/>
          </a:xfrm>
        </p:grpSpPr>
        <p:sp>
          <p:nvSpPr>
            <p:cNvPr id="46" name="object 46"/>
            <p:cNvSpPr/>
            <p:nvPr/>
          </p:nvSpPr>
          <p:spPr>
            <a:xfrm>
              <a:off x="4001782" y="3818064"/>
              <a:ext cx="1019810" cy="0"/>
            </a:xfrm>
            <a:custGeom>
              <a:avLst/>
              <a:gdLst/>
              <a:ahLst/>
              <a:cxnLst/>
              <a:rect l="l" t="t" r="r" b="b"/>
              <a:pathLst>
                <a:path w="1019810">
                  <a:moveTo>
                    <a:pt x="0" y="0"/>
                  </a:moveTo>
                  <a:lnTo>
                    <a:pt x="1019670" y="0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79822" y="3763987"/>
              <a:ext cx="194945" cy="108585"/>
            </a:xfrm>
            <a:custGeom>
              <a:avLst/>
              <a:gdLst/>
              <a:ahLst/>
              <a:cxnLst/>
              <a:rect l="l" t="t" r="r" b="b"/>
              <a:pathLst>
                <a:path w="194945" h="108585">
                  <a:moveTo>
                    <a:pt x="0" y="0"/>
                  </a:moveTo>
                  <a:lnTo>
                    <a:pt x="0" y="108089"/>
                  </a:lnTo>
                  <a:lnTo>
                    <a:pt x="194538" y="54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93995" y="3782644"/>
              <a:ext cx="127635" cy="71120"/>
            </a:xfrm>
            <a:custGeom>
              <a:avLst/>
              <a:gdLst/>
              <a:ahLst/>
              <a:cxnLst/>
              <a:rect l="l" t="t" r="r" b="b"/>
              <a:pathLst>
                <a:path w="127635" h="71120">
                  <a:moveTo>
                    <a:pt x="0" y="0"/>
                  </a:moveTo>
                  <a:lnTo>
                    <a:pt x="127457" y="35420"/>
                  </a:lnTo>
                  <a:lnTo>
                    <a:pt x="0" y="70789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98323" y="3656126"/>
              <a:ext cx="897255" cy="340360"/>
            </a:xfrm>
            <a:custGeom>
              <a:avLst/>
              <a:gdLst/>
              <a:ahLst/>
              <a:cxnLst/>
              <a:rect l="l" t="t" r="r" b="b"/>
              <a:pathLst>
                <a:path w="897254" h="340360">
                  <a:moveTo>
                    <a:pt x="618407" y="0"/>
                  </a:moveTo>
                  <a:lnTo>
                    <a:pt x="217444" y="294"/>
                  </a:lnTo>
                  <a:lnTo>
                    <a:pt x="172302" y="2357"/>
                  </a:lnTo>
                  <a:lnTo>
                    <a:pt x="108578" y="18859"/>
                  </a:lnTo>
                  <a:lnTo>
                    <a:pt x="54284" y="59007"/>
                  </a:lnTo>
                  <a:lnTo>
                    <a:pt x="14154" y="113309"/>
                  </a:lnTo>
                  <a:lnTo>
                    <a:pt x="0" y="169926"/>
                  </a:lnTo>
                  <a:lnTo>
                    <a:pt x="3538" y="198252"/>
                  </a:lnTo>
                  <a:lnTo>
                    <a:pt x="31563" y="254607"/>
                  </a:lnTo>
                  <a:lnTo>
                    <a:pt x="80546" y="303593"/>
                  </a:lnTo>
                  <a:lnTo>
                    <a:pt x="137783" y="331915"/>
                  </a:lnTo>
                  <a:lnTo>
                    <a:pt x="217444" y="339582"/>
                  </a:lnTo>
                  <a:lnTo>
                    <a:pt x="278517" y="339877"/>
                  </a:lnTo>
                  <a:lnTo>
                    <a:pt x="679487" y="339582"/>
                  </a:lnTo>
                  <a:lnTo>
                    <a:pt x="724631" y="337518"/>
                  </a:lnTo>
                  <a:lnTo>
                    <a:pt x="788346" y="321005"/>
                  </a:lnTo>
                  <a:lnTo>
                    <a:pt x="842640" y="280870"/>
                  </a:lnTo>
                  <a:lnTo>
                    <a:pt x="882770" y="226580"/>
                  </a:lnTo>
                  <a:lnTo>
                    <a:pt x="896924" y="169926"/>
                  </a:lnTo>
                  <a:lnTo>
                    <a:pt x="893386" y="141609"/>
                  </a:lnTo>
                  <a:lnTo>
                    <a:pt x="865361" y="85271"/>
                  </a:lnTo>
                  <a:lnTo>
                    <a:pt x="816378" y="36281"/>
                  </a:lnTo>
                  <a:lnTo>
                    <a:pt x="759148" y="7956"/>
                  </a:lnTo>
                  <a:lnTo>
                    <a:pt x="679487" y="294"/>
                  </a:lnTo>
                  <a:lnTo>
                    <a:pt x="618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98323" y="3656126"/>
              <a:ext cx="897255" cy="340360"/>
            </a:xfrm>
            <a:custGeom>
              <a:avLst/>
              <a:gdLst/>
              <a:ahLst/>
              <a:cxnLst/>
              <a:rect l="l" t="t" r="r" b="b"/>
              <a:pathLst>
                <a:path w="897254" h="340360">
                  <a:moveTo>
                    <a:pt x="14154" y="226580"/>
                  </a:moveTo>
                  <a:lnTo>
                    <a:pt x="3538" y="198252"/>
                  </a:lnTo>
                  <a:lnTo>
                    <a:pt x="0" y="169926"/>
                  </a:lnTo>
                  <a:lnTo>
                    <a:pt x="3538" y="141609"/>
                  </a:lnTo>
                  <a:lnTo>
                    <a:pt x="31563" y="85271"/>
                  </a:lnTo>
                  <a:lnTo>
                    <a:pt x="80546" y="36281"/>
                  </a:lnTo>
                  <a:lnTo>
                    <a:pt x="137783" y="7956"/>
                  </a:lnTo>
                  <a:lnTo>
                    <a:pt x="217444" y="294"/>
                  </a:lnTo>
                  <a:lnTo>
                    <a:pt x="278517" y="0"/>
                  </a:lnTo>
                  <a:lnTo>
                    <a:pt x="322118" y="0"/>
                  </a:lnTo>
                  <a:lnTo>
                    <a:pt x="370675" y="0"/>
                  </a:lnTo>
                  <a:lnTo>
                    <a:pt x="618407" y="0"/>
                  </a:lnTo>
                  <a:lnTo>
                    <a:pt x="679487" y="294"/>
                  </a:lnTo>
                  <a:lnTo>
                    <a:pt x="724631" y="2357"/>
                  </a:lnTo>
                  <a:lnTo>
                    <a:pt x="788346" y="18859"/>
                  </a:lnTo>
                  <a:lnTo>
                    <a:pt x="842640" y="59007"/>
                  </a:lnTo>
                  <a:lnTo>
                    <a:pt x="882770" y="113309"/>
                  </a:lnTo>
                  <a:lnTo>
                    <a:pt x="896924" y="169926"/>
                  </a:lnTo>
                  <a:lnTo>
                    <a:pt x="893386" y="198252"/>
                  </a:lnTo>
                  <a:lnTo>
                    <a:pt x="865361" y="254607"/>
                  </a:lnTo>
                  <a:lnTo>
                    <a:pt x="816378" y="303593"/>
                  </a:lnTo>
                  <a:lnTo>
                    <a:pt x="759148" y="331915"/>
                  </a:lnTo>
                  <a:lnTo>
                    <a:pt x="679487" y="339582"/>
                  </a:lnTo>
                  <a:lnTo>
                    <a:pt x="618407" y="339877"/>
                  </a:lnTo>
                  <a:lnTo>
                    <a:pt x="574810" y="339877"/>
                  </a:lnTo>
                  <a:lnTo>
                    <a:pt x="526256" y="339877"/>
                  </a:lnTo>
                  <a:lnTo>
                    <a:pt x="278517" y="339877"/>
                  </a:lnTo>
                  <a:lnTo>
                    <a:pt x="217444" y="339582"/>
                  </a:lnTo>
                  <a:lnTo>
                    <a:pt x="172302" y="337518"/>
                  </a:lnTo>
                  <a:lnTo>
                    <a:pt x="108578" y="321005"/>
                  </a:lnTo>
                  <a:lnTo>
                    <a:pt x="54284" y="280870"/>
                  </a:lnTo>
                  <a:lnTo>
                    <a:pt x="31563" y="254607"/>
                  </a:lnTo>
                  <a:lnTo>
                    <a:pt x="14154" y="226580"/>
                  </a:lnTo>
                </a:path>
              </a:pathLst>
            </a:custGeom>
            <a:ln w="14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274402" y="3683436"/>
            <a:ext cx="545465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-10" dirty="0">
                <a:latin typeface="Times New Roman"/>
                <a:cs typeface="Times New Roman"/>
              </a:rPr>
              <a:t>Utility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034532" y="1768043"/>
            <a:ext cx="108585" cy="3347085"/>
            <a:chOff x="6034532" y="1768043"/>
            <a:chExt cx="108585" cy="3347085"/>
          </a:xfrm>
        </p:grpSpPr>
        <p:sp>
          <p:nvSpPr>
            <p:cNvPr id="53" name="object 53"/>
            <p:cNvSpPr/>
            <p:nvPr/>
          </p:nvSpPr>
          <p:spPr>
            <a:xfrm>
              <a:off x="6088557" y="1782330"/>
              <a:ext cx="0" cy="328295"/>
            </a:xfrm>
            <a:custGeom>
              <a:avLst/>
              <a:gdLst/>
              <a:ahLst/>
              <a:cxnLst/>
              <a:rect l="l" t="t" r="r" b="b"/>
              <a:pathLst>
                <a:path h="328294">
                  <a:moveTo>
                    <a:pt x="0" y="0"/>
                  </a:moveTo>
                  <a:lnTo>
                    <a:pt x="0" y="328256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34532" y="1968969"/>
              <a:ext cx="108585" cy="194945"/>
            </a:xfrm>
            <a:custGeom>
              <a:avLst/>
              <a:gdLst/>
              <a:ahLst/>
              <a:cxnLst/>
              <a:rect l="l" t="t" r="r" b="b"/>
              <a:pathLst>
                <a:path w="108585" h="194944">
                  <a:moveTo>
                    <a:pt x="108089" y="0"/>
                  </a:moveTo>
                  <a:lnTo>
                    <a:pt x="0" y="0"/>
                  </a:lnTo>
                  <a:lnTo>
                    <a:pt x="54025" y="194538"/>
                  </a:lnTo>
                  <a:lnTo>
                    <a:pt x="108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53162" y="1983142"/>
              <a:ext cx="71120" cy="127635"/>
            </a:xfrm>
            <a:custGeom>
              <a:avLst/>
              <a:gdLst/>
              <a:ahLst/>
              <a:cxnLst/>
              <a:rect l="l" t="t" r="r" b="b"/>
              <a:pathLst>
                <a:path w="71120" h="127635">
                  <a:moveTo>
                    <a:pt x="70815" y="0"/>
                  </a:moveTo>
                  <a:lnTo>
                    <a:pt x="35394" y="127444"/>
                  </a:lnTo>
                  <a:lnTo>
                    <a:pt x="0" y="0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88557" y="4832489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h="229870">
                  <a:moveTo>
                    <a:pt x="0" y="0"/>
                  </a:moveTo>
                  <a:lnTo>
                    <a:pt x="0" y="229260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34532" y="4920107"/>
              <a:ext cx="108585" cy="194945"/>
            </a:xfrm>
            <a:custGeom>
              <a:avLst/>
              <a:gdLst/>
              <a:ahLst/>
              <a:cxnLst/>
              <a:rect l="l" t="t" r="r" b="b"/>
              <a:pathLst>
                <a:path w="108585" h="194945">
                  <a:moveTo>
                    <a:pt x="108089" y="0"/>
                  </a:moveTo>
                  <a:lnTo>
                    <a:pt x="0" y="0"/>
                  </a:lnTo>
                  <a:lnTo>
                    <a:pt x="54025" y="194551"/>
                  </a:lnTo>
                  <a:lnTo>
                    <a:pt x="108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53162" y="4934292"/>
              <a:ext cx="71120" cy="127635"/>
            </a:xfrm>
            <a:custGeom>
              <a:avLst/>
              <a:gdLst/>
              <a:ahLst/>
              <a:cxnLst/>
              <a:rect l="l" t="t" r="r" b="b"/>
              <a:pathLst>
                <a:path w="71120" h="127635">
                  <a:moveTo>
                    <a:pt x="70815" y="0"/>
                  </a:moveTo>
                  <a:lnTo>
                    <a:pt x="35394" y="127457"/>
                  </a:lnTo>
                  <a:lnTo>
                    <a:pt x="0" y="0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4532" y="2632176"/>
              <a:ext cx="108089" cy="26489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4532" y="3340899"/>
              <a:ext cx="108089" cy="27174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088583" y="407140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4">
                  <a:moveTo>
                    <a:pt x="0" y="0"/>
                  </a:moveTo>
                  <a:lnTo>
                    <a:pt x="0" y="255485"/>
                  </a:lnTo>
                </a:path>
              </a:pathLst>
            </a:custGeom>
            <a:ln w="32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034532" y="4185246"/>
              <a:ext cx="108585" cy="194945"/>
            </a:xfrm>
            <a:custGeom>
              <a:avLst/>
              <a:gdLst/>
              <a:ahLst/>
              <a:cxnLst/>
              <a:rect l="l" t="t" r="r" b="b"/>
              <a:pathLst>
                <a:path w="108585" h="194945">
                  <a:moveTo>
                    <a:pt x="108089" y="0"/>
                  </a:moveTo>
                  <a:lnTo>
                    <a:pt x="0" y="0"/>
                  </a:lnTo>
                  <a:lnTo>
                    <a:pt x="54051" y="194525"/>
                  </a:lnTo>
                  <a:lnTo>
                    <a:pt x="108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53162" y="4199407"/>
              <a:ext cx="71120" cy="127635"/>
            </a:xfrm>
            <a:custGeom>
              <a:avLst/>
              <a:gdLst/>
              <a:ahLst/>
              <a:cxnLst/>
              <a:rect l="l" t="t" r="r" b="b"/>
              <a:pathLst>
                <a:path w="71120" h="127635">
                  <a:moveTo>
                    <a:pt x="70815" y="0"/>
                  </a:moveTo>
                  <a:lnTo>
                    <a:pt x="35420" y="127482"/>
                  </a:lnTo>
                  <a:lnTo>
                    <a:pt x="0" y="0"/>
                  </a:lnTo>
                </a:path>
              </a:pathLst>
            </a:custGeom>
            <a:ln w="28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692152" y="5118028"/>
            <a:ext cx="79883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-10" dirty="0">
                <a:latin typeface="Times New Roman"/>
                <a:cs typeface="Times New Roman"/>
              </a:rPr>
              <a:t>Actuators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522179" y="1422880"/>
            <a:ext cx="2165350" cy="803910"/>
            <a:chOff x="3522179" y="1422880"/>
            <a:chExt cx="2165350" cy="803910"/>
          </a:xfrm>
        </p:grpSpPr>
        <p:sp>
          <p:nvSpPr>
            <p:cNvPr id="66" name="object 66"/>
            <p:cNvSpPr/>
            <p:nvPr/>
          </p:nvSpPr>
          <p:spPr>
            <a:xfrm>
              <a:off x="3542068" y="1437043"/>
              <a:ext cx="2131060" cy="775970"/>
            </a:xfrm>
            <a:custGeom>
              <a:avLst/>
              <a:gdLst/>
              <a:ahLst/>
              <a:cxnLst/>
              <a:rect l="l" t="t" r="r" b="b"/>
              <a:pathLst>
                <a:path w="2131060" h="775969">
                  <a:moveTo>
                    <a:pt x="2130818" y="775550"/>
                  </a:moveTo>
                  <a:lnTo>
                    <a:pt x="2130206" y="774510"/>
                  </a:lnTo>
                  <a:lnTo>
                    <a:pt x="2125919" y="767227"/>
                  </a:lnTo>
                  <a:lnTo>
                    <a:pt x="2114284" y="747459"/>
                  </a:lnTo>
                  <a:lnTo>
                    <a:pt x="2091626" y="708964"/>
                  </a:lnTo>
                  <a:lnTo>
                    <a:pt x="2054237" y="647866"/>
                  </a:lnTo>
                  <a:lnTo>
                    <a:pt x="2028769" y="610439"/>
                  </a:lnTo>
                  <a:lnTo>
                    <a:pt x="1998113" y="569753"/>
                  </a:lnTo>
                  <a:lnTo>
                    <a:pt x="1961764" y="526803"/>
                  </a:lnTo>
                  <a:lnTo>
                    <a:pt x="1919219" y="482582"/>
                  </a:lnTo>
                  <a:lnTo>
                    <a:pt x="1869973" y="438086"/>
                  </a:lnTo>
                  <a:lnTo>
                    <a:pt x="1813521" y="394309"/>
                  </a:lnTo>
                  <a:lnTo>
                    <a:pt x="1777881" y="369971"/>
                  </a:lnTo>
                  <a:lnTo>
                    <a:pt x="1739897" y="346213"/>
                  </a:lnTo>
                  <a:lnTo>
                    <a:pt x="1699741" y="323054"/>
                  </a:lnTo>
                  <a:lnTo>
                    <a:pt x="1657590" y="300515"/>
                  </a:lnTo>
                  <a:lnTo>
                    <a:pt x="1613617" y="278615"/>
                  </a:lnTo>
                  <a:lnTo>
                    <a:pt x="1567996" y="257374"/>
                  </a:lnTo>
                  <a:lnTo>
                    <a:pt x="1520902" y="236813"/>
                  </a:lnTo>
                  <a:lnTo>
                    <a:pt x="1472509" y="216951"/>
                  </a:lnTo>
                  <a:lnTo>
                    <a:pt x="1422991" y="197809"/>
                  </a:lnTo>
                  <a:lnTo>
                    <a:pt x="1372523" y="179406"/>
                  </a:lnTo>
                  <a:lnTo>
                    <a:pt x="1321278" y="161763"/>
                  </a:lnTo>
                  <a:lnTo>
                    <a:pt x="1269431" y="144899"/>
                  </a:lnTo>
                  <a:lnTo>
                    <a:pt x="1217156" y="128834"/>
                  </a:lnTo>
                  <a:lnTo>
                    <a:pt x="1164628" y="113588"/>
                  </a:lnTo>
                  <a:lnTo>
                    <a:pt x="1107970" y="98113"/>
                  </a:lnTo>
                  <a:lnTo>
                    <a:pt x="1051427" y="83643"/>
                  </a:lnTo>
                  <a:lnTo>
                    <a:pt x="995204" y="70209"/>
                  </a:lnTo>
                  <a:lnTo>
                    <a:pt x="939510" y="57845"/>
                  </a:lnTo>
                  <a:lnTo>
                    <a:pt x="884551" y="46582"/>
                  </a:lnTo>
                  <a:lnTo>
                    <a:pt x="830533" y="36453"/>
                  </a:lnTo>
                  <a:lnTo>
                    <a:pt x="777663" y="27490"/>
                  </a:lnTo>
                  <a:lnTo>
                    <a:pt x="726148" y="19725"/>
                  </a:lnTo>
                  <a:lnTo>
                    <a:pt x="676195" y="13191"/>
                  </a:lnTo>
                  <a:lnTo>
                    <a:pt x="628011" y="7918"/>
                  </a:lnTo>
                  <a:lnTo>
                    <a:pt x="581802" y="3941"/>
                  </a:lnTo>
                  <a:lnTo>
                    <a:pt x="537775" y="1291"/>
                  </a:lnTo>
                  <a:lnTo>
                    <a:pt x="496138" y="0"/>
                  </a:lnTo>
                  <a:lnTo>
                    <a:pt x="425512" y="1250"/>
                  </a:lnTo>
                  <a:lnTo>
                    <a:pt x="363110" y="7138"/>
                  </a:lnTo>
                  <a:lnTo>
                    <a:pt x="308199" y="17504"/>
                  </a:lnTo>
                  <a:lnTo>
                    <a:pt x="260048" y="32186"/>
                  </a:lnTo>
                  <a:lnTo>
                    <a:pt x="217926" y="51025"/>
                  </a:lnTo>
                  <a:lnTo>
                    <a:pt x="181102" y="73861"/>
                  </a:lnTo>
                  <a:lnTo>
                    <a:pt x="148844" y="100533"/>
                  </a:lnTo>
                  <a:lnTo>
                    <a:pt x="110204" y="143468"/>
                  </a:lnTo>
                  <a:lnTo>
                    <a:pt x="78523" y="189847"/>
                  </a:lnTo>
                  <a:lnTo>
                    <a:pt x="53236" y="235910"/>
                  </a:lnTo>
                  <a:lnTo>
                    <a:pt x="33777" y="277894"/>
                  </a:lnTo>
                  <a:lnTo>
                    <a:pt x="8261" y="339968"/>
                  </a:lnTo>
                  <a:lnTo>
                    <a:pt x="2447" y="354310"/>
                  </a:lnTo>
                  <a:lnTo>
                    <a:pt x="305" y="359594"/>
                  </a:lnTo>
                  <a:lnTo>
                    <a:pt x="0" y="360349"/>
                  </a:lnTo>
                </a:path>
              </a:pathLst>
            </a:custGeom>
            <a:ln w="283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522179" y="1645856"/>
              <a:ext cx="123189" cy="200660"/>
            </a:xfrm>
            <a:custGeom>
              <a:avLst/>
              <a:gdLst/>
              <a:ahLst/>
              <a:cxnLst/>
              <a:rect l="l" t="t" r="r" b="b"/>
              <a:pathLst>
                <a:path w="123189" h="200660">
                  <a:moveTo>
                    <a:pt x="23012" y="0"/>
                  </a:moveTo>
                  <a:lnTo>
                    <a:pt x="0" y="200583"/>
                  </a:lnTo>
                  <a:lnTo>
                    <a:pt x="123177" y="40614"/>
                  </a:lnTo>
                  <a:lnTo>
                    <a:pt x="23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542067" y="1665986"/>
              <a:ext cx="81280" cy="131445"/>
            </a:xfrm>
            <a:custGeom>
              <a:avLst/>
              <a:gdLst/>
              <a:ahLst/>
              <a:cxnLst/>
              <a:rect l="l" t="t" r="r" b="b"/>
              <a:pathLst>
                <a:path w="81279" h="131444">
                  <a:moveTo>
                    <a:pt x="80695" y="26593"/>
                  </a:moveTo>
                  <a:lnTo>
                    <a:pt x="0" y="131406"/>
                  </a:lnTo>
                  <a:lnTo>
                    <a:pt x="15074" y="0"/>
                  </a:lnTo>
                </a:path>
              </a:pathLst>
            </a:custGeom>
            <a:ln w="283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326684" y="4376587"/>
            <a:ext cx="1556385" cy="455930"/>
          </a:xfrm>
          <a:prstGeom prst="rect">
            <a:avLst/>
          </a:prstGeom>
          <a:solidFill>
            <a:srgbClr val="FFFFFF"/>
          </a:solidFill>
          <a:ln w="1416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94310" marR="182245" indent="43815">
              <a:lnSpc>
                <a:spcPts val="1560"/>
              </a:lnSpc>
              <a:spcBef>
                <a:spcPts val="265"/>
              </a:spcBef>
            </a:pPr>
            <a:r>
              <a:rPr sz="1550" dirty="0">
                <a:latin typeface="Times New Roman"/>
                <a:cs typeface="Times New Roman"/>
              </a:rPr>
              <a:t>What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action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I </a:t>
            </a:r>
            <a:r>
              <a:rPr sz="1550" dirty="0">
                <a:latin typeface="Times New Roman"/>
                <a:cs typeface="Times New Roman"/>
              </a:rPr>
              <a:t>should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do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now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r>
              <a:rPr spc="-25" dirty="0"/>
              <a:t>26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5149151" y="2889244"/>
            <a:ext cx="1911350" cy="469900"/>
          </a:xfrm>
          <a:prstGeom prst="rect">
            <a:avLst/>
          </a:prstGeom>
          <a:solidFill>
            <a:srgbClr val="FFFFFF"/>
          </a:solidFill>
          <a:ln w="1416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35915" marR="201930" indent="-171450">
              <a:lnSpc>
                <a:spcPts val="1560"/>
              </a:lnSpc>
              <a:spcBef>
                <a:spcPts val="320"/>
              </a:spcBef>
            </a:pPr>
            <a:r>
              <a:rPr sz="1550" dirty="0">
                <a:latin typeface="Times New Roman"/>
                <a:cs typeface="Times New Roman"/>
              </a:rPr>
              <a:t>What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it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will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be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like </a:t>
            </a:r>
            <a:r>
              <a:rPr sz="1550" dirty="0">
                <a:latin typeface="Times New Roman"/>
                <a:cs typeface="Times New Roman"/>
              </a:rPr>
              <a:t>if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do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action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i="1" spc="-50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67439" y="2159742"/>
            <a:ext cx="1675130" cy="469900"/>
          </a:xfrm>
          <a:prstGeom prst="rect">
            <a:avLst/>
          </a:prstGeom>
          <a:solidFill>
            <a:srgbClr val="FFFFFF"/>
          </a:solidFill>
          <a:ln w="1416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98780" marR="212090" indent="-182245">
              <a:lnSpc>
                <a:spcPts val="1560"/>
              </a:lnSpc>
              <a:spcBef>
                <a:spcPts val="320"/>
              </a:spcBef>
            </a:pPr>
            <a:r>
              <a:rPr sz="1550" dirty="0">
                <a:latin typeface="Times New Roman"/>
                <a:cs typeface="Times New Roman"/>
              </a:rPr>
              <a:t>What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world </a:t>
            </a:r>
            <a:r>
              <a:rPr sz="1550" dirty="0">
                <a:latin typeface="Times New Roman"/>
                <a:cs typeface="Times New Roman"/>
              </a:rPr>
              <a:t>is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like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now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r>
              <a:rPr spc="-25" dirty="0"/>
              <a:t>27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14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80" y="1393664"/>
            <a:ext cx="7749540" cy="4546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solidFill>
                  <a:srgbClr val="00007F"/>
                </a:solidFill>
                <a:latin typeface="Tahoma"/>
                <a:cs typeface="Tahoma"/>
              </a:rPr>
              <a:t>Agents</a:t>
            </a:r>
            <a:r>
              <a:rPr sz="2050" spc="-5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interact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with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35" dirty="0">
                <a:solidFill>
                  <a:srgbClr val="00007F"/>
                </a:solidFill>
                <a:latin typeface="Tahoma"/>
                <a:cs typeface="Tahoma"/>
              </a:rPr>
              <a:t>environments</a:t>
            </a:r>
            <a:r>
              <a:rPr sz="2050" spc="-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through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0" dirty="0">
                <a:solidFill>
                  <a:srgbClr val="00007F"/>
                </a:solidFill>
                <a:latin typeface="Tahoma"/>
                <a:cs typeface="Tahoma"/>
              </a:rPr>
              <a:t>actuators</a:t>
            </a:r>
            <a:r>
              <a:rPr sz="2050" spc="-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and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" dirty="0">
                <a:solidFill>
                  <a:srgbClr val="00007F"/>
                </a:solidFill>
                <a:latin typeface="Tahoma"/>
                <a:cs typeface="Tahoma"/>
              </a:rPr>
              <a:t>sensors</a:t>
            </a:r>
            <a:endParaRPr sz="2050">
              <a:latin typeface="Tahoma"/>
              <a:cs typeface="Tahoma"/>
            </a:endParaRPr>
          </a:p>
          <a:p>
            <a:pPr marL="12700" marR="478790">
              <a:lnSpc>
                <a:spcPct val="163400"/>
              </a:lnSpc>
            </a:pPr>
            <a:r>
              <a:rPr sz="2050" spc="-45" dirty="0">
                <a:latin typeface="Tahoma"/>
                <a:cs typeface="Tahoma"/>
              </a:rPr>
              <a:t>The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140" dirty="0">
                <a:solidFill>
                  <a:srgbClr val="00007F"/>
                </a:solidFill>
                <a:latin typeface="Tahoma"/>
                <a:cs typeface="Tahoma"/>
              </a:rPr>
              <a:t>agent</a:t>
            </a:r>
            <a:r>
              <a:rPr sz="2050" spc="-2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90" dirty="0">
                <a:solidFill>
                  <a:srgbClr val="00007F"/>
                </a:solidFill>
                <a:latin typeface="Tahoma"/>
                <a:cs typeface="Tahoma"/>
              </a:rPr>
              <a:t>function</a:t>
            </a:r>
            <a:r>
              <a:rPr sz="2050" spc="-7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describes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what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the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agent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does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all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circumstances </a:t>
            </a:r>
            <a:r>
              <a:rPr sz="2050" spc="-45" dirty="0">
                <a:latin typeface="Tahoma"/>
                <a:cs typeface="Tahoma"/>
              </a:rPr>
              <a:t>The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45" dirty="0">
                <a:solidFill>
                  <a:srgbClr val="00007F"/>
                </a:solidFill>
                <a:latin typeface="Tahoma"/>
                <a:cs typeface="Tahoma"/>
              </a:rPr>
              <a:t>performance</a:t>
            </a:r>
            <a:r>
              <a:rPr sz="20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170" dirty="0">
                <a:solidFill>
                  <a:srgbClr val="00007F"/>
                </a:solidFill>
                <a:latin typeface="Tahoma"/>
                <a:cs typeface="Tahoma"/>
              </a:rPr>
              <a:t>measure</a:t>
            </a:r>
            <a:r>
              <a:rPr sz="2050" spc="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evaluates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the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environment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sequence</a:t>
            </a:r>
            <a:endParaRPr sz="2050">
              <a:latin typeface="Tahoma"/>
              <a:cs typeface="Tahoma"/>
            </a:endParaRPr>
          </a:p>
          <a:p>
            <a:pPr marL="12700" marR="1635760" indent="-635">
              <a:lnSpc>
                <a:spcPct val="163400"/>
              </a:lnSpc>
            </a:pP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007F"/>
                </a:solidFill>
                <a:latin typeface="Tahoma"/>
                <a:cs typeface="Tahoma"/>
              </a:rPr>
              <a:t>perfectly</a:t>
            </a:r>
            <a:r>
              <a:rPr sz="2050" spc="2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00007F"/>
                </a:solidFill>
                <a:latin typeface="Tahoma"/>
                <a:cs typeface="Tahoma"/>
              </a:rPr>
              <a:t>rational</a:t>
            </a:r>
            <a:r>
              <a:rPr sz="2050" spc="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agent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maximizes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expected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performance </a:t>
            </a:r>
            <a:r>
              <a:rPr sz="2050" spc="-80" dirty="0">
                <a:solidFill>
                  <a:srgbClr val="00007F"/>
                </a:solidFill>
                <a:latin typeface="Tahoma"/>
                <a:cs typeface="Tahoma"/>
              </a:rPr>
              <a:t>Agent</a:t>
            </a:r>
            <a:r>
              <a:rPr sz="2050" spc="-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155" dirty="0">
                <a:solidFill>
                  <a:srgbClr val="00007F"/>
                </a:solidFill>
                <a:latin typeface="Tahoma"/>
                <a:cs typeface="Tahoma"/>
              </a:rPr>
              <a:t>programs</a:t>
            </a:r>
            <a:r>
              <a:rPr sz="205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implement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(some)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agent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functions</a:t>
            </a:r>
            <a:endParaRPr sz="2050">
              <a:latin typeface="Tahoma"/>
              <a:cs typeface="Tahoma"/>
            </a:endParaRPr>
          </a:p>
          <a:p>
            <a:pPr marL="12700" marR="2049145">
              <a:lnSpc>
                <a:spcPct val="163400"/>
              </a:lnSpc>
            </a:pPr>
            <a:r>
              <a:rPr sz="2050" dirty="0">
                <a:solidFill>
                  <a:srgbClr val="00007F"/>
                </a:solidFill>
                <a:latin typeface="Tahoma"/>
                <a:cs typeface="Tahoma"/>
              </a:rPr>
              <a:t>PEAS</a:t>
            </a:r>
            <a:r>
              <a:rPr sz="2050" spc="-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descriptions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define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task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environments </a:t>
            </a:r>
            <a:r>
              <a:rPr sz="2050" spc="-120" dirty="0">
                <a:latin typeface="Tahoma"/>
                <a:cs typeface="Tahoma"/>
              </a:rPr>
              <a:t>Environments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are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categorized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along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several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dimensions: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-114" dirty="0">
                <a:solidFill>
                  <a:srgbClr val="00007F"/>
                </a:solidFill>
                <a:latin typeface="Tahoma"/>
                <a:cs typeface="Tahoma"/>
              </a:rPr>
              <a:t>observable</a:t>
            </a:r>
            <a:r>
              <a:rPr sz="2050" spc="-114" dirty="0">
                <a:latin typeface="Tahoma"/>
                <a:cs typeface="Tahoma"/>
              </a:rPr>
              <a:t>?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00007F"/>
                </a:solidFill>
                <a:latin typeface="Tahoma"/>
                <a:cs typeface="Tahoma"/>
              </a:rPr>
              <a:t>deterministic</a:t>
            </a:r>
            <a:r>
              <a:rPr sz="2050" spc="-85" dirty="0">
                <a:latin typeface="Tahoma"/>
                <a:cs typeface="Tahoma"/>
              </a:rPr>
              <a:t>?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00007F"/>
                </a:solidFill>
                <a:latin typeface="Tahoma"/>
                <a:cs typeface="Tahoma"/>
              </a:rPr>
              <a:t>episodic</a:t>
            </a:r>
            <a:r>
              <a:rPr sz="2050" spc="-80" dirty="0">
                <a:latin typeface="Tahoma"/>
                <a:cs typeface="Tahoma"/>
              </a:rPr>
              <a:t>?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35" dirty="0">
                <a:solidFill>
                  <a:srgbClr val="00007F"/>
                </a:solidFill>
                <a:latin typeface="Tahoma"/>
                <a:cs typeface="Tahoma"/>
              </a:rPr>
              <a:t>static</a:t>
            </a:r>
            <a:r>
              <a:rPr sz="2050" spc="-35" dirty="0">
                <a:latin typeface="Tahoma"/>
                <a:cs typeface="Tahoma"/>
              </a:rPr>
              <a:t>?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00007F"/>
                </a:solidFill>
                <a:latin typeface="Tahoma"/>
                <a:cs typeface="Tahoma"/>
              </a:rPr>
              <a:t>discrete</a:t>
            </a:r>
            <a:r>
              <a:rPr sz="2050" spc="-85" dirty="0">
                <a:latin typeface="Tahoma"/>
                <a:cs typeface="Tahoma"/>
              </a:rPr>
              <a:t>?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00007F"/>
                </a:solidFill>
                <a:latin typeface="Tahoma"/>
                <a:cs typeface="Tahoma"/>
              </a:rPr>
              <a:t>single-</a:t>
            </a:r>
            <a:r>
              <a:rPr sz="2050" spc="-65" dirty="0">
                <a:solidFill>
                  <a:srgbClr val="00007F"/>
                </a:solidFill>
                <a:latin typeface="Tahoma"/>
                <a:cs typeface="Tahoma"/>
              </a:rPr>
              <a:t>agent</a:t>
            </a:r>
            <a:r>
              <a:rPr sz="2050" spc="-65" dirty="0">
                <a:latin typeface="Tahoma"/>
                <a:cs typeface="Tahoma"/>
              </a:rPr>
              <a:t>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25" dirty="0">
                <a:latin typeface="Tahoma"/>
                <a:cs typeface="Tahoma"/>
              </a:rPr>
              <a:t>Several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basic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agent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architectures</a:t>
            </a:r>
            <a:r>
              <a:rPr sz="2050" spc="-10" dirty="0">
                <a:latin typeface="Tahoma"/>
                <a:cs typeface="Tahoma"/>
              </a:rPr>
              <a:t> exist: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spc="-114" dirty="0">
                <a:solidFill>
                  <a:srgbClr val="00007F"/>
                </a:solidFill>
                <a:latin typeface="Tahoma"/>
                <a:cs typeface="Tahoma"/>
              </a:rPr>
              <a:t>reflex</a:t>
            </a:r>
            <a:r>
              <a:rPr sz="2050" spc="-114" dirty="0">
                <a:latin typeface="Tahoma"/>
                <a:cs typeface="Tahoma"/>
              </a:rPr>
              <a:t>,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14" dirty="0">
                <a:solidFill>
                  <a:srgbClr val="00007F"/>
                </a:solidFill>
                <a:latin typeface="Tahoma"/>
                <a:cs typeface="Tahoma"/>
              </a:rPr>
              <a:t>reflex</a:t>
            </a:r>
            <a:r>
              <a:rPr sz="2050" spc="-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65" dirty="0">
                <a:solidFill>
                  <a:srgbClr val="00007F"/>
                </a:solidFill>
                <a:latin typeface="Tahoma"/>
                <a:cs typeface="Tahoma"/>
              </a:rPr>
              <a:t>with</a:t>
            </a:r>
            <a:r>
              <a:rPr sz="2050" spc="-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007F"/>
                </a:solidFill>
                <a:latin typeface="Tahoma"/>
                <a:cs typeface="Tahoma"/>
              </a:rPr>
              <a:t>state</a:t>
            </a:r>
            <a:r>
              <a:rPr sz="2050" spc="-95" dirty="0">
                <a:latin typeface="Tahoma"/>
                <a:cs typeface="Tahoma"/>
              </a:rPr>
              <a:t>,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00007F"/>
                </a:solidFill>
                <a:latin typeface="Tahoma"/>
                <a:cs typeface="Tahoma"/>
              </a:rPr>
              <a:t>goal-</a:t>
            </a:r>
            <a:r>
              <a:rPr sz="2050" spc="-155" dirty="0">
                <a:solidFill>
                  <a:srgbClr val="00007F"/>
                </a:solidFill>
                <a:latin typeface="Tahoma"/>
                <a:cs typeface="Tahoma"/>
              </a:rPr>
              <a:t>based</a:t>
            </a:r>
            <a:r>
              <a:rPr sz="2050" spc="-155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5" dirty="0">
                <a:solidFill>
                  <a:srgbClr val="00007F"/>
                </a:solidFill>
                <a:latin typeface="Tahoma"/>
                <a:cs typeface="Tahoma"/>
              </a:rPr>
              <a:t>utility-</a:t>
            </a:r>
            <a:r>
              <a:rPr sz="2050" spc="-10" dirty="0">
                <a:solidFill>
                  <a:srgbClr val="00007F"/>
                </a:solidFill>
                <a:latin typeface="Tahoma"/>
                <a:cs typeface="Tahoma"/>
              </a:rPr>
              <a:t>based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20" dirty="0"/>
              <a:t>Agents</a:t>
            </a:r>
            <a:r>
              <a:rPr spc="350" dirty="0"/>
              <a:t> </a:t>
            </a:r>
            <a:r>
              <a:rPr spc="105" dirty="0"/>
              <a:t>and</a:t>
            </a:r>
            <a:r>
              <a:rPr spc="340" dirty="0"/>
              <a:t> </a:t>
            </a:r>
            <a:r>
              <a:rPr spc="100" dirty="0"/>
              <a:t>environments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19006" y="1306004"/>
            <a:ext cx="3119120" cy="3192780"/>
            <a:chOff x="2519006" y="1306004"/>
            <a:chExt cx="3119120" cy="3192780"/>
          </a:xfrm>
        </p:grpSpPr>
        <p:sp>
          <p:nvSpPr>
            <p:cNvPr id="4" name="object 4"/>
            <p:cNvSpPr/>
            <p:nvPr/>
          </p:nvSpPr>
          <p:spPr>
            <a:xfrm>
              <a:off x="2524404" y="1311503"/>
              <a:ext cx="3108325" cy="3181350"/>
            </a:xfrm>
            <a:custGeom>
              <a:avLst/>
              <a:gdLst/>
              <a:ahLst/>
              <a:cxnLst/>
              <a:rect l="l" t="t" r="r" b="b"/>
              <a:pathLst>
                <a:path w="3108325" h="3181350">
                  <a:moveTo>
                    <a:pt x="2531769" y="0"/>
                  </a:moveTo>
                  <a:lnTo>
                    <a:pt x="485711" y="241"/>
                  </a:lnTo>
                  <a:lnTo>
                    <a:pt x="410190" y="711"/>
                  </a:lnTo>
                  <a:lnTo>
                    <a:pt x="348234" y="1486"/>
                  </a:lnTo>
                  <a:lnTo>
                    <a:pt x="298283" y="2642"/>
                  </a:lnTo>
                  <a:lnTo>
                    <a:pt x="258772" y="4256"/>
                  </a:lnTo>
                  <a:lnTo>
                    <a:pt x="204827" y="9160"/>
                  </a:lnTo>
                  <a:lnTo>
                    <a:pt x="163162" y="21853"/>
                  </a:lnTo>
                  <a:lnTo>
                    <a:pt x="120134" y="53315"/>
                  </a:lnTo>
                  <a:lnTo>
                    <a:pt x="85467" y="85367"/>
                  </a:lnTo>
                  <a:lnTo>
                    <a:pt x="53415" y="120036"/>
                  </a:lnTo>
                  <a:lnTo>
                    <a:pt x="27901" y="153390"/>
                  </a:lnTo>
                  <a:lnTo>
                    <a:pt x="10733" y="193584"/>
                  </a:lnTo>
                  <a:lnTo>
                    <a:pt x="4528" y="243760"/>
                  </a:lnTo>
                  <a:lnTo>
                    <a:pt x="2620" y="281899"/>
                  </a:lnTo>
                  <a:lnTo>
                    <a:pt x="1341" y="331424"/>
                  </a:lnTo>
                  <a:lnTo>
                    <a:pt x="566" y="394346"/>
                  </a:lnTo>
                  <a:lnTo>
                    <a:pt x="167" y="472679"/>
                  </a:lnTo>
                  <a:lnTo>
                    <a:pt x="0" y="683628"/>
                  </a:lnTo>
                  <a:lnTo>
                    <a:pt x="167" y="2708497"/>
                  </a:lnTo>
                  <a:lnTo>
                    <a:pt x="566" y="2786826"/>
                  </a:lnTo>
                  <a:lnTo>
                    <a:pt x="1341" y="2849745"/>
                  </a:lnTo>
                  <a:lnTo>
                    <a:pt x="2620" y="2899266"/>
                  </a:lnTo>
                  <a:lnTo>
                    <a:pt x="4528" y="2937404"/>
                  </a:lnTo>
                  <a:lnTo>
                    <a:pt x="10733" y="2987581"/>
                  </a:lnTo>
                  <a:lnTo>
                    <a:pt x="27901" y="3027794"/>
                  </a:lnTo>
                  <a:lnTo>
                    <a:pt x="53415" y="3061149"/>
                  </a:lnTo>
                  <a:lnTo>
                    <a:pt x="85467" y="3095809"/>
                  </a:lnTo>
                  <a:lnTo>
                    <a:pt x="120134" y="3127849"/>
                  </a:lnTo>
                  <a:lnTo>
                    <a:pt x="153492" y="3153346"/>
                  </a:lnTo>
                  <a:lnTo>
                    <a:pt x="204827" y="3171998"/>
                  </a:lnTo>
                  <a:lnTo>
                    <a:pt x="258772" y="3176902"/>
                  </a:lnTo>
                  <a:lnTo>
                    <a:pt x="298283" y="3178516"/>
                  </a:lnTo>
                  <a:lnTo>
                    <a:pt x="348234" y="3179672"/>
                  </a:lnTo>
                  <a:lnTo>
                    <a:pt x="410190" y="3180447"/>
                  </a:lnTo>
                  <a:lnTo>
                    <a:pt x="485711" y="3180917"/>
                  </a:lnTo>
                  <a:lnTo>
                    <a:pt x="576361" y="3181159"/>
                  </a:lnTo>
                  <a:lnTo>
                    <a:pt x="2622419" y="3180917"/>
                  </a:lnTo>
                  <a:lnTo>
                    <a:pt x="2697941" y="3180447"/>
                  </a:lnTo>
                  <a:lnTo>
                    <a:pt x="2759899" y="3179672"/>
                  </a:lnTo>
                  <a:lnTo>
                    <a:pt x="2809853" y="3178516"/>
                  </a:lnTo>
                  <a:lnTo>
                    <a:pt x="2849366" y="3176902"/>
                  </a:lnTo>
                  <a:lnTo>
                    <a:pt x="2903318" y="3171998"/>
                  </a:lnTo>
                  <a:lnTo>
                    <a:pt x="2944994" y="3159305"/>
                  </a:lnTo>
                  <a:lnTo>
                    <a:pt x="2988017" y="3127849"/>
                  </a:lnTo>
                  <a:lnTo>
                    <a:pt x="3022679" y="3095809"/>
                  </a:lnTo>
                  <a:lnTo>
                    <a:pt x="3054726" y="3061149"/>
                  </a:lnTo>
                  <a:lnTo>
                    <a:pt x="3080232" y="3027794"/>
                  </a:lnTo>
                  <a:lnTo>
                    <a:pt x="3097409" y="2987581"/>
                  </a:lnTo>
                  <a:lnTo>
                    <a:pt x="3103617" y="2937404"/>
                  </a:lnTo>
                  <a:lnTo>
                    <a:pt x="3105525" y="2899266"/>
                  </a:lnTo>
                  <a:lnTo>
                    <a:pt x="3106804" y="2849745"/>
                  </a:lnTo>
                  <a:lnTo>
                    <a:pt x="3107580" y="2786826"/>
                  </a:lnTo>
                  <a:lnTo>
                    <a:pt x="3107979" y="2708497"/>
                  </a:lnTo>
                  <a:lnTo>
                    <a:pt x="3108126" y="2612744"/>
                  </a:lnTo>
                  <a:lnTo>
                    <a:pt x="3107979" y="472679"/>
                  </a:lnTo>
                  <a:lnTo>
                    <a:pt x="3107580" y="394346"/>
                  </a:lnTo>
                  <a:lnTo>
                    <a:pt x="3106804" y="331424"/>
                  </a:lnTo>
                  <a:lnTo>
                    <a:pt x="3105525" y="281899"/>
                  </a:lnTo>
                  <a:lnTo>
                    <a:pt x="3103617" y="243760"/>
                  </a:lnTo>
                  <a:lnTo>
                    <a:pt x="3097409" y="193584"/>
                  </a:lnTo>
                  <a:lnTo>
                    <a:pt x="3080232" y="153390"/>
                  </a:lnTo>
                  <a:lnTo>
                    <a:pt x="3054726" y="120036"/>
                  </a:lnTo>
                  <a:lnTo>
                    <a:pt x="3022679" y="85367"/>
                  </a:lnTo>
                  <a:lnTo>
                    <a:pt x="2988017" y="53315"/>
                  </a:lnTo>
                  <a:lnTo>
                    <a:pt x="2954667" y="27812"/>
                  </a:lnTo>
                  <a:lnTo>
                    <a:pt x="2903318" y="9160"/>
                  </a:lnTo>
                  <a:lnTo>
                    <a:pt x="2849366" y="4256"/>
                  </a:lnTo>
                  <a:lnTo>
                    <a:pt x="2809853" y="2642"/>
                  </a:lnTo>
                  <a:lnTo>
                    <a:pt x="2759899" y="1486"/>
                  </a:lnTo>
                  <a:lnTo>
                    <a:pt x="2697941" y="711"/>
                  </a:lnTo>
                  <a:lnTo>
                    <a:pt x="2622419" y="241"/>
                  </a:lnTo>
                  <a:lnTo>
                    <a:pt x="25317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4404" y="1311401"/>
              <a:ext cx="3108325" cy="3181985"/>
            </a:xfrm>
            <a:custGeom>
              <a:avLst/>
              <a:gdLst/>
              <a:ahLst/>
              <a:cxnLst/>
              <a:rect l="l" t="t" r="r" b="b"/>
              <a:pathLst>
                <a:path w="3108325" h="3181985">
                  <a:moveTo>
                    <a:pt x="0" y="683729"/>
                  </a:moveTo>
                  <a:lnTo>
                    <a:pt x="20" y="568537"/>
                  </a:lnTo>
                  <a:lnTo>
                    <a:pt x="167" y="472781"/>
                  </a:lnTo>
                  <a:lnTo>
                    <a:pt x="566" y="394448"/>
                  </a:lnTo>
                  <a:lnTo>
                    <a:pt x="1341" y="331526"/>
                  </a:lnTo>
                  <a:lnTo>
                    <a:pt x="2620" y="282001"/>
                  </a:lnTo>
                  <a:lnTo>
                    <a:pt x="4528" y="243861"/>
                  </a:lnTo>
                  <a:lnTo>
                    <a:pt x="10733" y="193686"/>
                  </a:lnTo>
                  <a:lnTo>
                    <a:pt x="27901" y="153492"/>
                  </a:lnTo>
                  <a:lnTo>
                    <a:pt x="53415" y="120138"/>
                  </a:lnTo>
                  <a:lnTo>
                    <a:pt x="85467" y="85469"/>
                  </a:lnTo>
                  <a:lnTo>
                    <a:pt x="120134" y="53417"/>
                  </a:lnTo>
                  <a:lnTo>
                    <a:pt x="153492" y="27914"/>
                  </a:lnTo>
                  <a:lnTo>
                    <a:pt x="204827" y="9262"/>
                  </a:lnTo>
                  <a:lnTo>
                    <a:pt x="258772" y="4358"/>
                  </a:lnTo>
                  <a:lnTo>
                    <a:pt x="298283" y="2744"/>
                  </a:lnTo>
                  <a:lnTo>
                    <a:pt x="348234" y="1588"/>
                  </a:lnTo>
                  <a:lnTo>
                    <a:pt x="410190" y="813"/>
                  </a:lnTo>
                  <a:lnTo>
                    <a:pt x="485711" y="343"/>
                  </a:lnTo>
                  <a:lnTo>
                    <a:pt x="576361" y="101"/>
                  </a:lnTo>
                  <a:lnTo>
                    <a:pt x="683701" y="12"/>
                  </a:lnTo>
                  <a:lnTo>
                    <a:pt x="809294" y="0"/>
                  </a:lnTo>
                  <a:lnTo>
                    <a:pt x="868983" y="0"/>
                  </a:lnTo>
                  <a:lnTo>
                    <a:pt x="926888" y="0"/>
                  </a:lnTo>
                  <a:lnTo>
                    <a:pt x="2298839" y="0"/>
                  </a:lnTo>
                  <a:lnTo>
                    <a:pt x="2424430" y="12"/>
                  </a:lnTo>
                  <a:lnTo>
                    <a:pt x="2531769" y="101"/>
                  </a:lnTo>
                  <a:lnTo>
                    <a:pt x="2622419" y="343"/>
                  </a:lnTo>
                  <a:lnTo>
                    <a:pt x="2697941" y="813"/>
                  </a:lnTo>
                  <a:lnTo>
                    <a:pt x="2759899" y="1588"/>
                  </a:lnTo>
                  <a:lnTo>
                    <a:pt x="2809853" y="2744"/>
                  </a:lnTo>
                  <a:lnTo>
                    <a:pt x="2849366" y="4358"/>
                  </a:lnTo>
                  <a:lnTo>
                    <a:pt x="2903318" y="9262"/>
                  </a:lnTo>
                  <a:lnTo>
                    <a:pt x="2944994" y="21955"/>
                  </a:lnTo>
                  <a:lnTo>
                    <a:pt x="2988017" y="53417"/>
                  </a:lnTo>
                  <a:lnTo>
                    <a:pt x="3022679" y="85469"/>
                  </a:lnTo>
                  <a:lnTo>
                    <a:pt x="3054726" y="120138"/>
                  </a:lnTo>
                  <a:lnTo>
                    <a:pt x="3080232" y="153492"/>
                  </a:lnTo>
                  <a:lnTo>
                    <a:pt x="3097409" y="193686"/>
                  </a:lnTo>
                  <a:lnTo>
                    <a:pt x="3103617" y="243861"/>
                  </a:lnTo>
                  <a:lnTo>
                    <a:pt x="3105525" y="282001"/>
                  </a:lnTo>
                  <a:lnTo>
                    <a:pt x="3106804" y="331526"/>
                  </a:lnTo>
                  <a:lnTo>
                    <a:pt x="3107580" y="394448"/>
                  </a:lnTo>
                  <a:lnTo>
                    <a:pt x="3107979" y="472781"/>
                  </a:lnTo>
                  <a:lnTo>
                    <a:pt x="3108126" y="568537"/>
                  </a:lnTo>
                  <a:lnTo>
                    <a:pt x="3108147" y="683729"/>
                  </a:lnTo>
                  <a:lnTo>
                    <a:pt x="3108147" y="723082"/>
                  </a:lnTo>
                  <a:lnTo>
                    <a:pt x="3108147" y="764326"/>
                  </a:lnTo>
                  <a:lnTo>
                    <a:pt x="3108147" y="2497658"/>
                  </a:lnTo>
                  <a:lnTo>
                    <a:pt x="3108126" y="2612846"/>
                  </a:lnTo>
                  <a:lnTo>
                    <a:pt x="3107979" y="2708598"/>
                  </a:lnTo>
                  <a:lnTo>
                    <a:pt x="3107580" y="2786927"/>
                  </a:lnTo>
                  <a:lnTo>
                    <a:pt x="3106804" y="2849846"/>
                  </a:lnTo>
                  <a:lnTo>
                    <a:pt x="3105525" y="2899368"/>
                  </a:lnTo>
                  <a:lnTo>
                    <a:pt x="3103617" y="2937506"/>
                  </a:lnTo>
                  <a:lnTo>
                    <a:pt x="3097409" y="2987683"/>
                  </a:lnTo>
                  <a:lnTo>
                    <a:pt x="3080232" y="3027895"/>
                  </a:lnTo>
                  <a:lnTo>
                    <a:pt x="3054726" y="3061250"/>
                  </a:lnTo>
                  <a:lnTo>
                    <a:pt x="3022679" y="3095910"/>
                  </a:lnTo>
                  <a:lnTo>
                    <a:pt x="2988017" y="3127951"/>
                  </a:lnTo>
                  <a:lnTo>
                    <a:pt x="2954667" y="3153448"/>
                  </a:lnTo>
                  <a:lnTo>
                    <a:pt x="2903318" y="3172100"/>
                  </a:lnTo>
                  <a:lnTo>
                    <a:pt x="2849366" y="3177004"/>
                  </a:lnTo>
                  <a:lnTo>
                    <a:pt x="2809853" y="3178618"/>
                  </a:lnTo>
                  <a:lnTo>
                    <a:pt x="2759899" y="3179774"/>
                  </a:lnTo>
                  <a:lnTo>
                    <a:pt x="2697941" y="3180549"/>
                  </a:lnTo>
                  <a:lnTo>
                    <a:pt x="2622419" y="3181019"/>
                  </a:lnTo>
                  <a:lnTo>
                    <a:pt x="2531769" y="3181261"/>
                  </a:lnTo>
                  <a:lnTo>
                    <a:pt x="2424430" y="3181350"/>
                  </a:lnTo>
                  <a:lnTo>
                    <a:pt x="2298839" y="3181362"/>
                  </a:lnTo>
                  <a:lnTo>
                    <a:pt x="2239152" y="3181362"/>
                  </a:lnTo>
                  <a:lnTo>
                    <a:pt x="2181248" y="3181362"/>
                  </a:lnTo>
                  <a:lnTo>
                    <a:pt x="809294" y="3181362"/>
                  </a:lnTo>
                  <a:lnTo>
                    <a:pt x="683701" y="3181350"/>
                  </a:lnTo>
                  <a:lnTo>
                    <a:pt x="576361" y="3181261"/>
                  </a:lnTo>
                  <a:lnTo>
                    <a:pt x="485711" y="3181019"/>
                  </a:lnTo>
                  <a:lnTo>
                    <a:pt x="410190" y="3180549"/>
                  </a:lnTo>
                  <a:lnTo>
                    <a:pt x="348234" y="3179774"/>
                  </a:lnTo>
                  <a:lnTo>
                    <a:pt x="298283" y="3178618"/>
                  </a:lnTo>
                  <a:lnTo>
                    <a:pt x="258772" y="3177004"/>
                  </a:lnTo>
                  <a:lnTo>
                    <a:pt x="204827" y="3172100"/>
                  </a:lnTo>
                  <a:lnTo>
                    <a:pt x="163162" y="3159407"/>
                  </a:lnTo>
                  <a:lnTo>
                    <a:pt x="120134" y="3127951"/>
                  </a:lnTo>
                  <a:lnTo>
                    <a:pt x="85467" y="3095910"/>
                  </a:lnTo>
                  <a:lnTo>
                    <a:pt x="53415" y="3061250"/>
                  </a:lnTo>
                  <a:lnTo>
                    <a:pt x="27901" y="3027895"/>
                  </a:lnTo>
                  <a:lnTo>
                    <a:pt x="10733" y="2987683"/>
                  </a:lnTo>
                  <a:lnTo>
                    <a:pt x="4528" y="2937506"/>
                  </a:lnTo>
                  <a:lnTo>
                    <a:pt x="2620" y="2899368"/>
                  </a:lnTo>
                  <a:lnTo>
                    <a:pt x="1341" y="2849846"/>
                  </a:lnTo>
                  <a:lnTo>
                    <a:pt x="566" y="2786927"/>
                  </a:lnTo>
                  <a:lnTo>
                    <a:pt x="167" y="2708598"/>
                  </a:lnTo>
                  <a:lnTo>
                    <a:pt x="20" y="2612846"/>
                  </a:lnTo>
                  <a:lnTo>
                    <a:pt x="0" y="2497658"/>
                  </a:lnTo>
                  <a:lnTo>
                    <a:pt x="0" y="2458303"/>
                  </a:lnTo>
                  <a:lnTo>
                    <a:pt x="0" y="2417057"/>
                  </a:lnTo>
                  <a:lnTo>
                    <a:pt x="0" y="723082"/>
                  </a:lnTo>
                  <a:lnTo>
                    <a:pt x="0" y="683729"/>
                  </a:lnTo>
                </a:path>
              </a:pathLst>
            </a:custGeom>
            <a:ln w="10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01683" y="1385639"/>
            <a:ext cx="56451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-10" dirty="0">
                <a:latin typeface="Times New Roman"/>
                <a:cs typeface="Times New Roman"/>
              </a:rPr>
              <a:t>Agent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1074" y="1460100"/>
            <a:ext cx="483234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Times New Roman"/>
                <a:cs typeface="Times New Roman"/>
              </a:rPr>
              <a:t>Sensors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73144" y="1694370"/>
            <a:ext cx="78740" cy="2425700"/>
            <a:chOff x="4073144" y="1694370"/>
            <a:chExt cx="78740" cy="2425700"/>
          </a:xfrm>
        </p:grpSpPr>
        <p:sp>
          <p:nvSpPr>
            <p:cNvPr id="9" name="object 9"/>
            <p:cNvSpPr/>
            <p:nvPr/>
          </p:nvSpPr>
          <p:spPr>
            <a:xfrm>
              <a:off x="4112412" y="3376625"/>
              <a:ext cx="0" cy="695960"/>
            </a:xfrm>
            <a:custGeom>
              <a:avLst/>
              <a:gdLst/>
              <a:ahLst/>
              <a:cxnLst/>
              <a:rect l="l" t="t" r="r" b="b"/>
              <a:pathLst>
                <a:path h="695960">
                  <a:moveTo>
                    <a:pt x="0" y="0"/>
                  </a:moveTo>
                  <a:lnTo>
                    <a:pt x="0" y="695642"/>
                  </a:lnTo>
                </a:path>
              </a:pathLst>
            </a:custGeom>
            <a:ln w="20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73144" y="3946690"/>
              <a:ext cx="78740" cy="173355"/>
            </a:xfrm>
            <a:custGeom>
              <a:avLst/>
              <a:gdLst/>
              <a:ahLst/>
              <a:cxnLst/>
              <a:rect l="l" t="t" r="r" b="b"/>
              <a:pathLst>
                <a:path w="78739" h="173354">
                  <a:moveTo>
                    <a:pt x="78536" y="0"/>
                  </a:moveTo>
                  <a:lnTo>
                    <a:pt x="0" y="0"/>
                  </a:lnTo>
                  <a:lnTo>
                    <a:pt x="39242" y="172783"/>
                  </a:lnTo>
                  <a:lnTo>
                    <a:pt x="78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86237" y="1704847"/>
              <a:ext cx="52705" cy="2367915"/>
            </a:xfrm>
            <a:custGeom>
              <a:avLst/>
              <a:gdLst/>
              <a:ahLst/>
              <a:cxnLst/>
              <a:rect l="l" t="t" r="r" b="b"/>
              <a:pathLst>
                <a:path w="52704" h="2367915">
                  <a:moveTo>
                    <a:pt x="52349" y="2252294"/>
                  </a:moveTo>
                  <a:lnTo>
                    <a:pt x="26149" y="2367419"/>
                  </a:lnTo>
                  <a:lnTo>
                    <a:pt x="0" y="2252294"/>
                  </a:lnTo>
                </a:path>
                <a:path w="52704" h="2367915">
                  <a:moveTo>
                    <a:pt x="26174" y="0"/>
                  </a:moveTo>
                  <a:lnTo>
                    <a:pt x="26174" y="695642"/>
                  </a:lnTo>
                </a:path>
              </a:pathLst>
            </a:custGeom>
            <a:ln w="20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3144" y="2274912"/>
              <a:ext cx="78740" cy="173355"/>
            </a:xfrm>
            <a:custGeom>
              <a:avLst/>
              <a:gdLst/>
              <a:ahLst/>
              <a:cxnLst/>
              <a:rect l="l" t="t" r="r" b="b"/>
              <a:pathLst>
                <a:path w="78739" h="173355">
                  <a:moveTo>
                    <a:pt x="78536" y="0"/>
                  </a:moveTo>
                  <a:lnTo>
                    <a:pt x="0" y="0"/>
                  </a:lnTo>
                  <a:lnTo>
                    <a:pt x="39242" y="172783"/>
                  </a:lnTo>
                  <a:lnTo>
                    <a:pt x="78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86237" y="2285377"/>
              <a:ext cx="52705" cy="115570"/>
            </a:xfrm>
            <a:custGeom>
              <a:avLst/>
              <a:gdLst/>
              <a:ahLst/>
              <a:cxnLst/>
              <a:rect l="l" t="t" r="r" b="b"/>
              <a:pathLst>
                <a:path w="52704" h="115569">
                  <a:moveTo>
                    <a:pt x="52349" y="0"/>
                  </a:moveTo>
                  <a:lnTo>
                    <a:pt x="26149" y="115112"/>
                  </a:lnTo>
                  <a:lnTo>
                    <a:pt x="0" y="0"/>
                  </a:lnTo>
                </a:path>
              </a:pathLst>
            </a:custGeom>
            <a:ln w="20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14914" y="4101145"/>
            <a:ext cx="5956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latin typeface="Times New Roman"/>
                <a:cs typeface="Times New Roman"/>
              </a:rPr>
              <a:t>Actuators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05015" y="1306004"/>
            <a:ext cx="848360" cy="3192780"/>
            <a:chOff x="6705015" y="1306004"/>
            <a:chExt cx="848360" cy="3192780"/>
          </a:xfrm>
        </p:grpSpPr>
        <p:sp>
          <p:nvSpPr>
            <p:cNvPr id="16" name="object 16"/>
            <p:cNvSpPr/>
            <p:nvPr/>
          </p:nvSpPr>
          <p:spPr>
            <a:xfrm>
              <a:off x="6710413" y="1311401"/>
              <a:ext cx="837565" cy="3181985"/>
            </a:xfrm>
            <a:custGeom>
              <a:avLst/>
              <a:gdLst/>
              <a:ahLst/>
              <a:cxnLst/>
              <a:rect l="l" t="t" r="r" b="b"/>
              <a:pathLst>
                <a:path w="837565" h="3181985">
                  <a:moveTo>
                    <a:pt x="544182" y="0"/>
                  </a:moveTo>
                  <a:lnTo>
                    <a:pt x="293014" y="0"/>
                  </a:lnTo>
                  <a:lnTo>
                    <a:pt x="247667" y="436"/>
                  </a:lnTo>
                  <a:lnTo>
                    <a:pt x="183125" y="11776"/>
                  </a:lnTo>
                  <a:lnTo>
                    <a:pt x="120111" y="53415"/>
                  </a:lnTo>
                  <a:lnTo>
                    <a:pt x="85450" y="85464"/>
                  </a:lnTo>
                  <a:lnTo>
                    <a:pt x="53406" y="120133"/>
                  </a:lnTo>
                  <a:lnTo>
                    <a:pt x="27901" y="153492"/>
                  </a:lnTo>
                  <a:lnTo>
                    <a:pt x="10733" y="193678"/>
                  </a:lnTo>
                  <a:lnTo>
                    <a:pt x="4528" y="243851"/>
                  </a:lnTo>
                  <a:lnTo>
                    <a:pt x="2620" y="281989"/>
                  </a:lnTo>
                  <a:lnTo>
                    <a:pt x="1341" y="331514"/>
                  </a:lnTo>
                  <a:lnTo>
                    <a:pt x="566" y="394436"/>
                  </a:lnTo>
                  <a:lnTo>
                    <a:pt x="167" y="472768"/>
                  </a:lnTo>
                  <a:lnTo>
                    <a:pt x="0" y="683717"/>
                  </a:lnTo>
                  <a:lnTo>
                    <a:pt x="167" y="2708614"/>
                  </a:lnTo>
                  <a:lnTo>
                    <a:pt x="566" y="2786941"/>
                  </a:lnTo>
                  <a:lnTo>
                    <a:pt x="1341" y="2849859"/>
                  </a:lnTo>
                  <a:lnTo>
                    <a:pt x="2620" y="2899381"/>
                  </a:lnTo>
                  <a:lnTo>
                    <a:pt x="4528" y="2937519"/>
                  </a:lnTo>
                  <a:lnTo>
                    <a:pt x="10733" y="2987694"/>
                  </a:lnTo>
                  <a:lnTo>
                    <a:pt x="27901" y="3027895"/>
                  </a:lnTo>
                  <a:lnTo>
                    <a:pt x="53406" y="3061256"/>
                  </a:lnTo>
                  <a:lnTo>
                    <a:pt x="85450" y="3095915"/>
                  </a:lnTo>
                  <a:lnTo>
                    <a:pt x="120111" y="3127953"/>
                  </a:lnTo>
                  <a:lnTo>
                    <a:pt x="153466" y="3153448"/>
                  </a:lnTo>
                  <a:lnTo>
                    <a:pt x="212782" y="3177873"/>
                  </a:lnTo>
                  <a:lnTo>
                    <a:pt x="293014" y="3181362"/>
                  </a:lnTo>
                  <a:lnTo>
                    <a:pt x="544182" y="3181362"/>
                  </a:lnTo>
                  <a:lnTo>
                    <a:pt x="589526" y="3180926"/>
                  </a:lnTo>
                  <a:lnTo>
                    <a:pt x="654054" y="3169586"/>
                  </a:lnTo>
                  <a:lnTo>
                    <a:pt x="717054" y="3127953"/>
                  </a:lnTo>
                  <a:lnTo>
                    <a:pt x="751720" y="3095915"/>
                  </a:lnTo>
                  <a:lnTo>
                    <a:pt x="783779" y="3061256"/>
                  </a:lnTo>
                  <a:lnTo>
                    <a:pt x="809307" y="3027895"/>
                  </a:lnTo>
                  <a:lnTo>
                    <a:pt x="826468" y="2987694"/>
                  </a:lnTo>
                  <a:lnTo>
                    <a:pt x="832670" y="2937519"/>
                  </a:lnTo>
                  <a:lnTo>
                    <a:pt x="834577" y="2899381"/>
                  </a:lnTo>
                  <a:lnTo>
                    <a:pt x="835855" y="2849859"/>
                  </a:lnTo>
                  <a:lnTo>
                    <a:pt x="836630" y="2786941"/>
                  </a:lnTo>
                  <a:lnTo>
                    <a:pt x="837029" y="2708614"/>
                  </a:lnTo>
                  <a:lnTo>
                    <a:pt x="837175" y="2612866"/>
                  </a:lnTo>
                  <a:lnTo>
                    <a:pt x="837029" y="472768"/>
                  </a:lnTo>
                  <a:lnTo>
                    <a:pt x="836630" y="394436"/>
                  </a:lnTo>
                  <a:lnTo>
                    <a:pt x="835855" y="331514"/>
                  </a:lnTo>
                  <a:lnTo>
                    <a:pt x="834577" y="281989"/>
                  </a:lnTo>
                  <a:lnTo>
                    <a:pt x="832670" y="243851"/>
                  </a:lnTo>
                  <a:lnTo>
                    <a:pt x="826468" y="193678"/>
                  </a:lnTo>
                  <a:lnTo>
                    <a:pt x="809307" y="153492"/>
                  </a:lnTo>
                  <a:lnTo>
                    <a:pt x="783779" y="120133"/>
                  </a:lnTo>
                  <a:lnTo>
                    <a:pt x="751720" y="85464"/>
                  </a:lnTo>
                  <a:lnTo>
                    <a:pt x="717054" y="53415"/>
                  </a:lnTo>
                  <a:lnTo>
                    <a:pt x="683704" y="27914"/>
                  </a:lnTo>
                  <a:lnTo>
                    <a:pt x="624406" y="3489"/>
                  </a:lnTo>
                  <a:lnTo>
                    <a:pt x="54418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10413" y="1311401"/>
              <a:ext cx="837565" cy="3181985"/>
            </a:xfrm>
            <a:custGeom>
              <a:avLst/>
              <a:gdLst/>
              <a:ahLst/>
              <a:cxnLst/>
              <a:rect l="l" t="t" r="r" b="b"/>
              <a:pathLst>
                <a:path w="837565" h="3181985">
                  <a:moveTo>
                    <a:pt x="0" y="683717"/>
                  </a:moveTo>
                  <a:lnTo>
                    <a:pt x="20" y="568525"/>
                  </a:lnTo>
                  <a:lnTo>
                    <a:pt x="167" y="472768"/>
                  </a:lnTo>
                  <a:lnTo>
                    <a:pt x="566" y="394436"/>
                  </a:lnTo>
                  <a:lnTo>
                    <a:pt x="1341" y="331514"/>
                  </a:lnTo>
                  <a:lnTo>
                    <a:pt x="2620" y="281989"/>
                  </a:lnTo>
                  <a:lnTo>
                    <a:pt x="4528" y="243851"/>
                  </a:lnTo>
                  <a:lnTo>
                    <a:pt x="10733" y="193678"/>
                  </a:lnTo>
                  <a:lnTo>
                    <a:pt x="27901" y="153492"/>
                  </a:lnTo>
                  <a:lnTo>
                    <a:pt x="53406" y="120133"/>
                  </a:lnTo>
                  <a:lnTo>
                    <a:pt x="85450" y="85464"/>
                  </a:lnTo>
                  <a:lnTo>
                    <a:pt x="120111" y="53415"/>
                  </a:lnTo>
                  <a:lnTo>
                    <a:pt x="153466" y="27914"/>
                  </a:lnTo>
                  <a:lnTo>
                    <a:pt x="212782" y="3489"/>
                  </a:lnTo>
                  <a:lnTo>
                    <a:pt x="293014" y="0"/>
                  </a:lnTo>
                  <a:lnTo>
                    <a:pt x="339225" y="0"/>
                  </a:lnTo>
                  <a:lnTo>
                    <a:pt x="391467" y="0"/>
                  </a:lnTo>
                  <a:lnTo>
                    <a:pt x="445720" y="0"/>
                  </a:lnTo>
                  <a:lnTo>
                    <a:pt x="497964" y="0"/>
                  </a:lnTo>
                  <a:lnTo>
                    <a:pt x="544182" y="0"/>
                  </a:lnTo>
                  <a:lnTo>
                    <a:pt x="589526" y="436"/>
                  </a:lnTo>
                  <a:lnTo>
                    <a:pt x="654054" y="11776"/>
                  </a:lnTo>
                  <a:lnTo>
                    <a:pt x="717054" y="53415"/>
                  </a:lnTo>
                  <a:lnTo>
                    <a:pt x="751720" y="85464"/>
                  </a:lnTo>
                  <a:lnTo>
                    <a:pt x="783779" y="120133"/>
                  </a:lnTo>
                  <a:lnTo>
                    <a:pt x="809307" y="153492"/>
                  </a:lnTo>
                  <a:lnTo>
                    <a:pt x="826468" y="193678"/>
                  </a:lnTo>
                  <a:lnTo>
                    <a:pt x="832670" y="243851"/>
                  </a:lnTo>
                  <a:lnTo>
                    <a:pt x="834577" y="281989"/>
                  </a:lnTo>
                  <a:lnTo>
                    <a:pt x="835855" y="331514"/>
                  </a:lnTo>
                  <a:lnTo>
                    <a:pt x="836630" y="394436"/>
                  </a:lnTo>
                  <a:lnTo>
                    <a:pt x="837029" y="472768"/>
                  </a:lnTo>
                  <a:lnTo>
                    <a:pt x="837175" y="568525"/>
                  </a:lnTo>
                  <a:lnTo>
                    <a:pt x="837196" y="683717"/>
                  </a:lnTo>
                  <a:lnTo>
                    <a:pt x="837196" y="723070"/>
                  </a:lnTo>
                  <a:lnTo>
                    <a:pt x="837196" y="764316"/>
                  </a:lnTo>
                  <a:lnTo>
                    <a:pt x="837196" y="2497683"/>
                  </a:lnTo>
                  <a:lnTo>
                    <a:pt x="837175" y="2612866"/>
                  </a:lnTo>
                  <a:lnTo>
                    <a:pt x="837029" y="2708614"/>
                  </a:lnTo>
                  <a:lnTo>
                    <a:pt x="836630" y="2786941"/>
                  </a:lnTo>
                  <a:lnTo>
                    <a:pt x="835855" y="2849859"/>
                  </a:lnTo>
                  <a:lnTo>
                    <a:pt x="834577" y="2899381"/>
                  </a:lnTo>
                  <a:lnTo>
                    <a:pt x="832670" y="2937519"/>
                  </a:lnTo>
                  <a:lnTo>
                    <a:pt x="826468" y="2987694"/>
                  </a:lnTo>
                  <a:lnTo>
                    <a:pt x="809307" y="3027895"/>
                  </a:lnTo>
                  <a:lnTo>
                    <a:pt x="783779" y="3061256"/>
                  </a:lnTo>
                  <a:lnTo>
                    <a:pt x="751720" y="3095915"/>
                  </a:lnTo>
                  <a:lnTo>
                    <a:pt x="717054" y="3127953"/>
                  </a:lnTo>
                  <a:lnTo>
                    <a:pt x="683704" y="3153448"/>
                  </a:lnTo>
                  <a:lnTo>
                    <a:pt x="624406" y="3177873"/>
                  </a:lnTo>
                  <a:lnTo>
                    <a:pt x="544182" y="3181362"/>
                  </a:lnTo>
                  <a:lnTo>
                    <a:pt x="497964" y="3181362"/>
                  </a:lnTo>
                  <a:lnTo>
                    <a:pt x="445720" y="3181362"/>
                  </a:lnTo>
                  <a:lnTo>
                    <a:pt x="391467" y="3181362"/>
                  </a:lnTo>
                  <a:lnTo>
                    <a:pt x="339225" y="3181362"/>
                  </a:lnTo>
                  <a:lnTo>
                    <a:pt x="293014" y="3181362"/>
                  </a:lnTo>
                  <a:lnTo>
                    <a:pt x="247667" y="3180926"/>
                  </a:lnTo>
                  <a:lnTo>
                    <a:pt x="183125" y="3169586"/>
                  </a:lnTo>
                  <a:lnTo>
                    <a:pt x="120111" y="3127953"/>
                  </a:lnTo>
                  <a:lnTo>
                    <a:pt x="85450" y="3095915"/>
                  </a:lnTo>
                  <a:lnTo>
                    <a:pt x="53406" y="3061256"/>
                  </a:lnTo>
                  <a:lnTo>
                    <a:pt x="27901" y="3027895"/>
                  </a:lnTo>
                  <a:lnTo>
                    <a:pt x="10733" y="2987694"/>
                  </a:lnTo>
                  <a:lnTo>
                    <a:pt x="4528" y="2937519"/>
                  </a:lnTo>
                  <a:lnTo>
                    <a:pt x="2620" y="2899381"/>
                  </a:lnTo>
                  <a:lnTo>
                    <a:pt x="1341" y="2849859"/>
                  </a:lnTo>
                  <a:lnTo>
                    <a:pt x="566" y="2786941"/>
                  </a:lnTo>
                  <a:lnTo>
                    <a:pt x="167" y="2708614"/>
                  </a:lnTo>
                  <a:lnTo>
                    <a:pt x="20" y="2612866"/>
                  </a:lnTo>
                  <a:lnTo>
                    <a:pt x="0" y="2497683"/>
                  </a:lnTo>
                  <a:lnTo>
                    <a:pt x="0" y="2458328"/>
                  </a:lnTo>
                  <a:lnTo>
                    <a:pt x="0" y="2417082"/>
                  </a:lnTo>
                  <a:lnTo>
                    <a:pt x="0" y="723070"/>
                  </a:lnTo>
                  <a:lnTo>
                    <a:pt x="0" y="683717"/>
                  </a:lnTo>
                </a:path>
              </a:pathLst>
            </a:custGeom>
            <a:ln w="10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88065" y="2338616"/>
            <a:ext cx="246379" cy="11766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700" spc="-10" dirty="0">
                <a:latin typeface="Times New Roman"/>
                <a:cs typeface="Times New Roman"/>
              </a:rPr>
              <a:t>Environment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7194" y="1588714"/>
            <a:ext cx="52387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Times New Roman"/>
                <a:cs typeface="Times New Roman"/>
              </a:rPr>
              <a:t>Percepts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17539" y="4001452"/>
            <a:ext cx="483234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Times New Roman"/>
                <a:cs typeface="Times New Roman"/>
              </a:rPr>
              <a:t>Actions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03280" y="1551901"/>
            <a:ext cx="2541905" cy="2719705"/>
            <a:chOff x="4403280" y="1551901"/>
            <a:chExt cx="2541905" cy="2719705"/>
          </a:xfrm>
        </p:grpSpPr>
        <p:sp>
          <p:nvSpPr>
            <p:cNvPr id="22" name="object 22"/>
            <p:cNvSpPr/>
            <p:nvPr/>
          </p:nvSpPr>
          <p:spPr>
            <a:xfrm>
              <a:off x="4450486" y="1591182"/>
              <a:ext cx="2427605" cy="0"/>
            </a:xfrm>
            <a:custGeom>
              <a:avLst/>
              <a:gdLst/>
              <a:ahLst/>
              <a:cxnLst/>
              <a:rect l="l" t="t" r="r" b="b"/>
              <a:pathLst>
                <a:path w="2427604">
                  <a:moveTo>
                    <a:pt x="2427363" y="0"/>
                  </a:moveTo>
                  <a:lnTo>
                    <a:pt x="0" y="0"/>
                  </a:lnTo>
                </a:path>
              </a:pathLst>
            </a:custGeom>
            <a:ln w="20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03280" y="1551901"/>
              <a:ext cx="173355" cy="78740"/>
            </a:xfrm>
            <a:custGeom>
              <a:avLst/>
              <a:gdLst/>
              <a:ahLst/>
              <a:cxnLst/>
              <a:rect l="l" t="t" r="r" b="b"/>
              <a:pathLst>
                <a:path w="173354" h="78739">
                  <a:moveTo>
                    <a:pt x="172796" y="0"/>
                  </a:moveTo>
                  <a:lnTo>
                    <a:pt x="0" y="39268"/>
                  </a:lnTo>
                  <a:lnTo>
                    <a:pt x="172796" y="78549"/>
                  </a:lnTo>
                  <a:lnTo>
                    <a:pt x="1727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0486" y="1565008"/>
              <a:ext cx="2447290" cy="2667000"/>
            </a:xfrm>
            <a:custGeom>
              <a:avLst/>
              <a:gdLst/>
              <a:ahLst/>
              <a:cxnLst/>
              <a:rect l="l" t="t" r="r" b="b"/>
              <a:pathLst>
                <a:path w="2447290" h="2667000">
                  <a:moveTo>
                    <a:pt x="115112" y="52324"/>
                  </a:moveTo>
                  <a:lnTo>
                    <a:pt x="0" y="26162"/>
                  </a:lnTo>
                  <a:lnTo>
                    <a:pt x="115112" y="0"/>
                  </a:lnTo>
                </a:path>
                <a:path w="2447290" h="2667000">
                  <a:moveTo>
                    <a:pt x="19799" y="2666720"/>
                  </a:moveTo>
                  <a:lnTo>
                    <a:pt x="2447163" y="2666720"/>
                  </a:lnTo>
                </a:path>
              </a:pathLst>
            </a:custGeom>
            <a:ln w="20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72046" y="4192473"/>
              <a:ext cx="173355" cy="78740"/>
            </a:xfrm>
            <a:custGeom>
              <a:avLst/>
              <a:gdLst/>
              <a:ahLst/>
              <a:cxnLst/>
              <a:rect l="l" t="t" r="r" b="b"/>
              <a:pathLst>
                <a:path w="173354" h="78739">
                  <a:moveTo>
                    <a:pt x="0" y="0"/>
                  </a:moveTo>
                  <a:lnTo>
                    <a:pt x="0" y="78536"/>
                  </a:lnTo>
                  <a:lnTo>
                    <a:pt x="172796" y="39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82523" y="4205605"/>
              <a:ext cx="115570" cy="52705"/>
            </a:xfrm>
            <a:custGeom>
              <a:avLst/>
              <a:gdLst/>
              <a:ahLst/>
              <a:cxnLst/>
              <a:rect l="l" t="t" r="r" b="b"/>
              <a:pathLst>
                <a:path w="115570" h="52704">
                  <a:moveTo>
                    <a:pt x="0" y="0"/>
                  </a:moveTo>
                  <a:lnTo>
                    <a:pt x="115125" y="26123"/>
                  </a:lnTo>
                  <a:lnTo>
                    <a:pt x="0" y="52311"/>
                  </a:lnTo>
                </a:path>
              </a:pathLst>
            </a:custGeom>
            <a:ln w="20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46478" y="2445722"/>
            <a:ext cx="926465" cy="926465"/>
          </a:xfrm>
          <a:prstGeom prst="rect">
            <a:avLst/>
          </a:prstGeom>
          <a:solidFill>
            <a:srgbClr val="FFFFFF"/>
          </a:solidFill>
          <a:ln w="10464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3450" spc="-50" dirty="0">
                <a:latin typeface="Times New Roman"/>
                <a:cs typeface="Times New Roman"/>
              </a:rPr>
              <a:t>?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8" name="object 28"/>
          <p:cNvSpPr txBox="1"/>
          <p:nvPr/>
        </p:nvSpPr>
        <p:spPr>
          <a:xfrm>
            <a:off x="1092188" y="4744940"/>
            <a:ext cx="6910705" cy="1871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solidFill>
                  <a:srgbClr val="00007F"/>
                </a:solidFill>
                <a:latin typeface="Tahoma"/>
                <a:cs typeface="Tahoma"/>
              </a:rPr>
              <a:t>Agents</a:t>
            </a:r>
            <a:r>
              <a:rPr sz="2050" spc="-4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include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humans,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robots,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softbots,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thermostats,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etc.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-45" dirty="0">
                <a:latin typeface="Tahoma"/>
                <a:cs typeface="Tahoma"/>
              </a:rPr>
              <a:t>The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40" dirty="0">
                <a:solidFill>
                  <a:srgbClr val="00007F"/>
                </a:solidFill>
                <a:latin typeface="Tahoma"/>
                <a:cs typeface="Tahoma"/>
              </a:rPr>
              <a:t>agent</a:t>
            </a:r>
            <a:r>
              <a:rPr sz="2050" spc="-2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90" dirty="0">
                <a:solidFill>
                  <a:srgbClr val="00007F"/>
                </a:solidFill>
                <a:latin typeface="Tahoma"/>
                <a:cs typeface="Tahoma"/>
              </a:rPr>
              <a:t>function</a:t>
            </a:r>
            <a:r>
              <a:rPr sz="2050" spc="-2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maps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from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percept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histories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actions:</a:t>
            </a:r>
            <a:endParaRPr sz="2050">
              <a:latin typeface="Tahoma"/>
              <a:cs typeface="Tahoma"/>
            </a:endParaRPr>
          </a:p>
          <a:p>
            <a:pPr marL="367665">
              <a:lnSpc>
                <a:spcPct val="100000"/>
              </a:lnSpc>
              <a:spcBef>
                <a:spcPts val="1560"/>
              </a:spcBef>
            </a:pPr>
            <a:r>
              <a:rPr sz="2050" i="1" spc="365" dirty="0">
                <a:solidFill>
                  <a:srgbClr val="990099"/>
                </a:solidFill>
                <a:latin typeface="Calibri"/>
                <a:cs typeface="Calibri"/>
              </a:rPr>
              <a:t>f</a:t>
            </a:r>
            <a:r>
              <a:rPr sz="2050" i="1" spc="3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990099"/>
                </a:solidFill>
                <a:latin typeface="Arial MT"/>
                <a:cs typeface="Arial MT"/>
              </a:rPr>
              <a:t>:</a:t>
            </a:r>
            <a:r>
              <a:rPr sz="2050" spc="5" dirty="0">
                <a:solidFill>
                  <a:srgbClr val="990099"/>
                </a:solidFill>
                <a:latin typeface="Arial MT"/>
                <a:cs typeface="Arial MT"/>
              </a:rPr>
              <a:t> </a:t>
            </a:r>
            <a:r>
              <a:rPr sz="2050" i="1" dirty="0">
                <a:solidFill>
                  <a:srgbClr val="990099"/>
                </a:solidFill>
                <a:latin typeface="Cambria"/>
                <a:cs typeface="Cambria"/>
              </a:rPr>
              <a:t>P</a:t>
            </a:r>
            <a:r>
              <a:rPr sz="2100" baseline="33730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r>
              <a:rPr sz="2100" spc="254" baseline="337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340" dirty="0">
                <a:solidFill>
                  <a:srgbClr val="990099"/>
                </a:solidFill>
                <a:latin typeface="Cambria"/>
                <a:cs typeface="Cambria"/>
              </a:rPr>
              <a:t>→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i="1" spc="390" dirty="0">
                <a:solidFill>
                  <a:srgbClr val="990099"/>
                </a:solidFill>
                <a:latin typeface="Cambria"/>
                <a:cs typeface="Cambria"/>
              </a:rPr>
              <a:t>A</a:t>
            </a:r>
            <a:endParaRPr sz="205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-45" dirty="0">
                <a:latin typeface="Tahoma"/>
                <a:cs typeface="Tahoma"/>
              </a:rPr>
              <a:t>The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40" dirty="0">
                <a:solidFill>
                  <a:srgbClr val="00007F"/>
                </a:solidFill>
                <a:latin typeface="Tahoma"/>
                <a:cs typeface="Tahoma"/>
              </a:rPr>
              <a:t>agent</a:t>
            </a:r>
            <a:r>
              <a:rPr sz="2050" spc="-1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150" dirty="0">
                <a:solidFill>
                  <a:srgbClr val="00007F"/>
                </a:solidFill>
                <a:latin typeface="Tahoma"/>
                <a:cs typeface="Tahoma"/>
              </a:rPr>
              <a:t>program</a:t>
            </a:r>
            <a:r>
              <a:rPr sz="2050" spc="-1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runs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on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the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physical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10" dirty="0">
                <a:solidFill>
                  <a:srgbClr val="00007F"/>
                </a:solidFill>
                <a:latin typeface="Tahoma"/>
                <a:cs typeface="Tahoma"/>
              </a:rPr>
              <a:t>architecture</a:t>
            </a:r>
            <a:r>
              <a:rPr sz="2050" spc="-2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produce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i="1" spc="315" dirty="0">
                <a:solidFill>
                  <a:srgbClr val="990099"/>
                </a:solidFill>
                <a:latin typeface="Calibri"/>
                <a:cs typeface="Calibri"/>
              </a:rPr>
              <a:t>f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Vacuum-</a:t>
            </a:r>
            <a:r>
              <a:rPr spc="120" dirty="0"/>
              <a:t>cleaner</a:t>
            </a:r>
            <a:r>
              <a:rPr spc="380" dirty="0"/>
              <a:t> </a:t>
            </a:r>
            <a:r>
              <a:rPr spc="-10" dirty="0"/>
              <a:t>world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35705" y="1565082"/>
            <a:ext cx="5008880" cy="2526665"/>
            <a:chOff x="2535705" y="1565082"/>
            <a:chExt cx="5008880" cy="2526665"/>
          </a:xfrm>
        </p:grpSpPr>
        <p:sp>
          <p:nvSpPr>
            <p:cNvPr id="4" name="object 4"/>
            <p:cNvSpPr/>
            <p:nvPr/>
          </p:nvSpPr>
          <p:spPr>
            <a:xfrm>
              <a:off x="2557868" y="1587245"/>
              <a:ext cx="4965065" cy="2482850"/>
            </a:xfrm>
            <a:custGeom>
              <a:avLst/>
              <a:gdLst/>
              <a:ahLst/>
              <a:cxnLst/>
              <a:rect l="l" t="t" r="r" b="b"/>
              <a:pathLst>
                <a:path w="4965065" h="2482850">
                  <a:moveTo>
                    <a:pt x="4964518" y="2482253"/>
                  </a:moveTo>
                  <a:lnTo>
                    <a:pt x="4964518" y="0"/>
                  </a:lnTo>
                  <a:lnTo>
                    <a:pt x="0" y="0"/>
                  </a:lnTo>
                  <a:lnTo>
                    <a:pt x="0" y="2482253"/>
                  </a:lnTo>
                  <a:lnTo>
                    <a:pt x="4964518" y="2482253"/>
                  </a:lnTo>
                  <a:close/>
                </a:path>
              </a:pathLst>
            </a:custGeom>
            <a:ln w="44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0121" y="1587245"/>
              <a:ext cx="0" cy="2482850"/>
            </a:xfrm>
            <a:custGeom>
              <a:avLst/>
              <a:gdLst/>
              <a:ahLst/>
              <a:cxnLst/>
              <a:rect l="l" t="t" r="r" b="b"/>
              <a:pathLst>
                <a:path h="2482850">
                  <a:moveTo>
                    <a:pt x="0" y="0"/>
                  </a:moveTo>
                  <a:lnTo>
                    <a:pt x="0" y="2482253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3059" y="3182447"/>
              <a:ext cx="212090" cy="277495"/>
            </a:xfrm>
            <a:custGeom>
              <a:avLst/>
              <a:gdLst/>
              <a:ahLst/>
              <a:cxnLst/>
              <a:rect l="l" t="t" r="r" b="b"/>
              <a:pathLst>
                <a:path w="212089" h="277495">
                  <a:moveTo>
                    <a:pt x="129784" y="0"/>
                  </a:moveTo>
                  <a:lnTo>
                    <a:pt x="88176" y="13914"/>
                  </a:lnTo>
                  <a:lnTo>
                    <a:pt x="58689" y="42628"/>
                  </a:lnTo>
                  <a:lnTo>
                    <a:pt x="34281" y="82767"/>
                  </a:lnTo>
                  <a:lnTo>
                    <a:pt x="15800" y="128829"/>
                  </a:lnTo>
                  <a:lnTo>
                    <a:pt x="4091" y="175314"/>
                  </a:lnTo>
                  <a:lnTo>
                    <a:pt x="0" y="216720"/>
                  </a:lnTo>
                  <a:lnTo>
                    <a:pt x="6337" y="254608"/>
                  </a:lnTo>
                  <a:lnTo>
                    <a:pt x="24247" y="275138"/>
                  </a:lnTo>
                  <a:lnTo>
                    <a:pt x="52077" y="277483"/>
                  </a:lnTo>
                  <a:lnTo>
                    <a:pt x="88176" y="260814"/>
                  </a:lnTo>
                  <a:lnTo>
                    <a:pt x="121331" y="233935"/>
                  </a:lnTo>
                  <a:lnTo>
                    <a:pt x="154484" y="198171"/>
                  </a:lnTo>
                  <a:lnTo>
                    <a:pt x="183405" y="157330"/>
                  </a:lnTo>
                  <a:lnTo>
                    <a:pt x="203861" y="115220"/>
                  </a:lnTo>
                  <a:lnTo>
                    <a:pt x="211620" y="75648"/>
                  </a:lnTo>
                  <a:lnTo>
                    <a:pt x="199772" y="34998"/>
                  </a:lnTo>
                  <a:lnTo>
                    <a:pt x="169738" y="8405"/>
                  </a:lnTo>
                  <a:lnTo>
                    <a:pt x="1297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3059" y="3182447"/>
              <a:ext cx="212090" cy="277495"/>
            </a:xfrm>
            <a:custGeom>
              <a:avLst/>
              <a:gdLst/>
              <a:ahLst/>
              <a:cxnLst/>
              <a:rect l="l" t="t" r="r" b="b"/>
              <a:pathLst>
                <a:path w="212089" h="277495">
                  <a:moveTo>
                    <a:pt x="0" y="216720"/>
                  </a:moveTo>
                  <a:lnTo>
                    <a:pt x="4091" y="175314"/>
                  </a:lnTo>
                  <a:lnTo>
                    <a:pt x="15800" y="128829"/>
                  </a:lnTo>
                  <a:lnTo>
                    <a:pt x="34281" y="82767"/>
                  </a:lnTo>
                  <a:lnTo>
                    <a:pt x="58689" y="42628"/>
                  </a:lnTo>
                  <a:lnTo>
                    <a:pt x="88176" y="13914"/>
                  </a:lnTo>
                  <a:lnTo>
                    <a:pt x="129784" y="0"/>
                  </a:lnTo>
                  <a:lnTo>
                    <a:pt x="169738" y="8405"/>
                  </a:lnTo>
                  <a:lnTo>
                    <a:pt x="199772" y="34998"/>
                  </a:lnTo>
                  <a:lnTo>
                    <a:pt x="211620" y="75648"/>
                  </a:lnTo>
                  <a:lnTo>
                    <a:pt x="203861" y="115220"/>
                  </a:lnTo>
                  <a:lnTo>
                    <a:pt x="183405" y="157330"/>
                  </a:lnTo>
                  <a:lnTo>
                    <a:pt x="154484" y="198171"/>
                  </a:lnTo>
                  <a:lnTo>
                    <a:pt x="121331" y="233935"/>
                  </a:lnTo>
                  <a:lnTo>
                    <a:pt x="88176" y="260814"/>
                  </a:lnTo>
                  <a:lnTo>
                    <a:pt x="52077" y="277483"/>
                  </a:lnTo>
                  <a:lnTo>
                    <a:pt x="24247" y="275138"/>
                  </a:lnTo>
                  <a:lnTo>
                    <a:pt x="6337" y="254608"/>
                  </a:lnTo>
                  <a:lnTo>
                    <a:pt x="0" y="216720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19017" y="3306597"/>
              <a:ext cx="264795" cy="268605"/>
            </a:xfrm>
            <a:custGeom>
              <a:avLst/>
              <a:gdLst/>
              <a:ahLst/>
              <a:cxnLst/>
              <a:rect l="l" t="t" r="r" b="b"/>
              <a:pathLst>
                <a:path w="264795" h="268604">
                  <a:moveTo>
                    <a:pt x="119037" y="0"/>
                  </a:moveTo>
                  <a:lnTo>
                    <a:pt x="80417" y="3241"/>
                  </a:lnTo>
                  <a:lnTo>
                    <a:pt x="46029" y="24895"/>
                  </a:lnTo>
                  <a:lnTo>
                    <a:pt x="19048" y="59035"/>
                  </a:lnTo>
                  <a:lnTo>
                    <a:pt x="2646" y="99736"/>
                  </a:lnTo>
                  <a:lnTo>
                    <a:pt x="0" y="141071"/>
                  </a:lnTo>
                  <a:lnTo>
                    <a:pt x="18534" y="186398"/>
                  </a:lnTo>
                  <a:lnTo>
                    <a:pt x="55664" y="222634"/>
                  </a:lnTo>
                  <a:lnTo>
                    <a:pt x="103537" y="248949"/>
                  </a:lnTo>
                  <a:lnTo>
                    <a:pt x="154304" y="264515"/>
                  </a:lnTo>
                  <a:lnTo>
                    <a:pt x="200670" y="268376"/>
                  </a:lnTo>
                  <a:lnTo>
                    <a:pt x="237524" y="259008"/>
                  </a:lnTo>
                  <a:lnTo>
                    <a:pt x="260325" y="234760"/>
                  </a:lnTo>
                  <a:lnTo>
                    <a:pt x="264528" y="193979"/>
                  </a:lnTo>
                  <a:lnTo>
                    <a:pt x="252361" y="149681"/>
                  </a:lnTo>
                  <a:lnTo>
                    <a:pt x="228552" y="100938"/>
                  </a:lnTo>
                  <a:lnTo>
                    <a:pt x="196279" y="54947"/>
                  </a:lnTo>
                  <a:lnTo>
                    <a:pt x="158715" y="18902"/>
                  </a:lnTo>
                  <a:lnTo>
                    <a:pt x="11903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19016" y="3306597"/>
              <a:ext cx="264795" cy="268605"/>
            </a:xfrm>
            <a:custGeom>
              <a:avLst/>
              <a:gdLst/>
              <a:ahLst/>
              <a:cxnLst/>
              <a:rect l="l" t="t" r="r" b="b"/>
              <a:pathLst>
                <a:path w="264795" h="268604">
                  <a:moveTo>
                    <a:pt x="0" y="141071"/>
                  </a:moveTo>
                  <a:lnTo>
                    <a:pt x="2646" y="99736"/>
                  </a:lnTo>
                  <a:lnTo>
                    <a:pt x="19048" y="59035"/>
                  </a:lnTo>
                  <a:lnTo>
                    <a:pt x="46029" y="24895"/>
                  </a:lnTo>
                  <a:lnTo>
                    <a:pt x="80417" y="3241"/>
                  </a:lnTo>
                  <a:lnTo>
                    <a:pt x="119037" y="0"/>
                  </a:lnTo>
                  <a:lnTo>
                    <a:pt x="158715" y="18902"/>
                  </a:lnTo>
                  <a:lnTo>
                    <a:pt x="196279" y="54947"/>
                  </a:lnTo>
                  <a:lnTo>
                    <a:pt x="228552" y="100938"/>
                  </a:lnTo>
                  <a:lnTo>
                    <a:pt x="252361" y="149681"/>
                  </a:lnTo>
                  <a:lnTo>
                    <a:pt x="264528" y="193979"/>
                  </a:lnTo>
                  <a:lnTo>
                    <a:pt x="260325" y="234760"/>
                  </a:lnTo>
                  <a:lnTo>
                    <a:pt x="237524" y="259008"/>
                  </a:lnTo>
                  <a:lnTo>
                    <a:pt x="200670" y="268376"/>
                  </a:lnTo>
                  <a:lnTo>
                    <a:pt x="154305" y="264515"/>
                  </a:lnTo>
                  <a:lnTo>
                    <a:pt x="103537" y="248949"/>
                  </a:lnTo>
                  <a:lnTo>
                    <a:pt x="55664" y="222634"/>
                  </a:lnTo>
                  <a:lnTo>
                    <a:pt x="18534" y="186398"/>
                  </a:lnTo>
                  <a:lnTo>
                    <a:pt x="0" y="141071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9522" y="3058167"/>
              <a:ext cx="241170" cy="1882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72320" y="3205200"/>
              <a:ext cx="264795" cy="212090"/>
            </a:xfrm>
            <a:custGeom>
              <a:avLst/>
              <a:gdLst/>
              <a:ahLst/>
              <a:cxnLst/>
              <a:rect l="l" t="t" r="r" b="b"/>
              <a:pathLst>
                <a:path w="264795" h="212089">
                  <a:moveTo>
                    <a:pt x="132257" y="0"/>
                  </a:moveTo>
                  <a:lnTo>
                    <a:pt x="80779" y="8316"/>
                  </a:lnTo>
                  <a:lnTo>
                    <a:pt x="38739" y="30995"/>
                  </a:lnTo>
                  <a:lnTo>
                    <a:pt x="10394" y="64631"/>
                  </a:lnTo>
                  <a:lnTo>
                    <a:pt x="0" y="105816"/>
                  </a:lnTo>
                  <a:lnTo>
                    <a:pt x="10394" y="146999"/>
                  </a:lnTo>
                  <a:lnTo>
                    <a:pt x="38739" y="180630"/>
                  </a:lnTo>
                  <a:lnTo>
                    <a:pt x="80779" y="203305"/>
                  </a:lnTo>
                  <a:lnTo>
                    <a:pt x="132257" y="211620"/>
                  </a:lnTo>
                  <a:lnTo>
                    <a:pt x="183743" y="203305"/>
                  </a:lnTo>
                  <a:lnTo>
                    <a:pt x="225786" y="180630"/>
                  </a:lnTo>
                  <a:lnTo>
                    <a:pt x="254133" y="146999"/>
                  </a:lnTo>
                  <a:lnTo>
                    <a:pt x="264528" y="105816"/>
                  </a:lnTo>
                  <a:lnTo>
                    <a:pt x="254133" y="64631"/>
                  </a:lnTo>
                  <a:lnTo>
                    <a:pt x="225786" y="30995"/>
                  </a:lnTo>
                  <a:lnTo>
                    <a:pt x="183743" y="8316"/>
                  </a:lnTo>
                  <a:lnTo>
                    <a:pt x="13225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72320" y="3205200"/>
              <a:ext cx="264795" cy="212090"/>
            </a:xfrm>
            <a:custGeom>
              <a:avLst/>
              <a:gdLst/>
              <a:ahLst/>
              <a:cxnLst/>
              <a:rect l="l" t="t" r="r" b="b"/>
              <a:pathLst>
                <a:path w="264795" h="212089">
                  <a:moveTo>
                    <a:pt x="264528" y="105816"/>
                  </a:moveTo>
                  <a:lnTo>
                    <a:pt x="254133" y="64631"/>
                  </a:lnTo>
                  <a:lnTo>
                    <a:pt x="225786" y="30995"/>
                  </a:lnTo>
                  <a:lnTo>
                    <a:pt x="183743" y="8316"/>
                  </a:lnTo>
                  <a:lnTo>
                    <a:pt x="132257" y="0"/>
                  </a:lnTo>
                  <a:lnTo>
                    <a:pt x="80779" y="8316"/>
                  </a:lnTo>
                  <a:lnTo>
                    <a:pt x="38739" y="30995"/>
                  </a:lnTo>
                  <a:lnTo>
                    <a:pt x="10394" y="64631"/>
                  </a:lnTo>
                  <a:lnTo>
                    <a:pt x="0" y="105816"/>
                  </a:lnTo>
                  <a:lnTo>
                    <a:pt x="10394" y="146999"/>
                  </a:lnTo>
                  <a:lnTo>
                    <a:pt x="38739" y="180630"/>
                  </a:lnTo>
                  <a:lnTo>
                    <a:pt x="80779" y="203305"/>
                  </a:lnTo>
                  <a:lnTo>
                    <a:pt x="132257" y="211620"/>
                  </a:lnTo>
                  <a:lnTo>
                    <a:pt x="183743" y="203305"/>
                  </a:lnTo>
                  <a:lnTo>
                    <a:pt x="225786" y="180630"/>
                  </a:lnTo>
                  <a:lnTo>
                    <a:pt x="254133" y="146999"/>
                  </a:lnTo>
                  <a:lnTo>
                    <a:pt x="264528" y="105816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44" y="3481394"/>
              <a:ext cx="241170" cy="1353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4968" y="3428486"/>
              <a:ext cx="241170" cy="2411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3335" y="3005221"/>
              <a:ext cx="466930" cy="3204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64725" y="1848595"/>
              <a:ext cx="1548130" cy="764540"/>
            </a:xfrm>
            <a:custGeom>
              <a:avLst/>
              <a:gdLst/>
              <a:ahLst/>
              <a:cxnLst/>
              <a:rect l="l" t="t" r="r" b="b"/>
              <a:pathLst>
                <a:path w="1548129" h="764539">
                  <a:moveTo>
                    <a:pt x="0" y="764403"/>
                  </a:moveTo>
                  <a:lnTo>
                    <a:pt x="828890" y="764403"/>
                  </a:lnTo>
                  <a:lnTo>
                    <a:pt x="705434" y="601221"/>
                  </a:lnTo>
                  <a:lnTo>
                    <a:pt x="141084" y="601221"/>
                  </a:lnTo>
                  <a:lnTo>
                    <a:pt x="0" y="764403"/>
                  </a:lnTo>
                  <a:close/>
                </a:path>
                <a:path w="1548129" h="764539">
                  <a:moveTo>
                    <a:pt x="705332" y="600167"/>
                  </a:moveTo>
                  <a:lnTo>
                    <a:pt x="1155026" y="229822"/>
                  </a:lnTo>
                  <a:lnTo>
                    <a:pt x="1155026" y="335639"/>
                  </a:lnTo>
                  <a:lnTo>
                    <a:pt x="784694" y="679517"/>
                  </a:lnTo>
                  <a:lnTo>
                    <a:pt x="705332" y="600167"/>
                  </a:lnTo>
                  <a:close/>
                </a:path>
                <a:path w="1548129" h="764539">
                  <a:moveTo>
                    <a:pt x="1141806" y="639842"/>
                  </a:moveTo>
                  <a:lnTo>
                    <a:pt x="1140841" y="601915"/>
                  </a:lnTo>
                  <a:lnTo>
                    <a:pt x="1140967" y="556876"/>
                  </a:lnTo>
                  <a:lnTo>
                    <a:pt x="1142290" y="506432"/>
                  </a:lnTo>
                  <a:lnTo>
                    <a:pt x="1144921" y="452287"/>
                  </a:lnTo>
                  <a:lnTo>
                    <a:pt x="1148967" y="396146"/>
                  </a:lnTo>
                  <a:lnTo>
                    <a:pt x="1154538" y="339716"/>
                  </a:lnTo>
                  <a:lnTo>
                    <a:pt x="1161741" y="284702"/>
                  </a:lnTo>
                  <a:lnTo>
                    <a:pt x="1170686" y="232808"/>
                  </a:lnTo>
                  <a:lnTo>
                    <a:pt x="1181481" y="185741"/>
                  </a:lnTo>
                  <a:lnTo>
                    <a:pt x="1201217" y="126709"/>
                  </a:lnTo>
                  <a:lnTo>
                    <a:pt x="1224750" y="80906"/>
                  </a:lnTo>
                  <a:lnTo>
                    <a:pt x="1251467" y="46860"/>
                  </a:lnTo>
                  <a:lnTo>
                    <a:pt x="1312004" y="8158"/>
                  </a:lnTo>
                  <a:lnTo>
                    <a:pt x="1384494" y="0"/>
                  </a:lnTo>
                  <a:lnTo>
                    <a:pt x="1423540" y="10864"/>
                  </a:lnTo>
                  <a:lnTo>
                    <a:pt x="1459833" y="36118"/>
                  </a:lnTo>
                  <a:lnTo>
                    <a:pt x="1491469" y="78725"/>
                  </a:lnTo>
                  <a:lnTo>
                    <a:pt x="1516545" y="141646"/>
                  </a:lnTo>
                  <a:lnTo>
                    <a:pt x="1527031" y="186103"/>
                  </a:lnTo>
                  <a:lnTo>
                    <a:pt x="1535122" y="236039"/>
                  </a:lnTo>
                  <a:lnTo>
                    <a:pt x="1541036" y="289749"/>
                  </a:lnTo>
                  <a:lnTo>
                    <a:pt x="1544991" y="345527"/>
                  </a:lnTo>
                  <a:lnTo>
                    <a:pt x="1547205" y="401669"/>
                  </a:lnTo>
                  <a:lnTo>
                    <a:pt x="1547895" y="456467"/>
                  </a:lnTo>
                  <a:lnTo>
                    <a:pt x="1547279" y="508217"/>
                  </a:lnTo>
                  <a:lnTo>
                    <a:pt x="1545574" y="555212"/>
                  </a:lnTo>
                  <a:lnTo>
                    <a:pt x="1542999" y="595747"/>
                  </a:lnTo>
                  <a:lnTo>
                    <a:pt x="1534183" y="659470"/>
                  </a:lnTo>
                  <a:lnTo>
                    <a:pt x="1493400" y="704248"/>
                  </a:lnTo>
                  <a:lnTo>
                    <a:pt x="1454823" y="705971"/>
                  </a:lnTo>
                  <a:lnTo>
                    <a:pt x="1413204" y="706041"/>
                  </a:lnTo>
                  <a:lnTo>
                    <a:pt x="1365235" y="706535"/>
                  </a:lnTo>
                  <a:lnTo>
                    <a:pt x="1315150" y="707874"/>
                  </a:lnTo>
                  <a:lnTo>
                    <a:pt x="1267181" y="710483"/>
                  </a:lnTo>
                  <a:lnTo>
                    <a:pt x="1225562" y="714784"/>
                  </a:lnTo>
                  <a:lnTo>
                    <a:pt x="1187056" y="721057"/>
                  </a:lnTo>
                  <a:lnTo>
                    <a:pt x="1162191" y="718647"/>
                  </a:lnTo>
                  <a:lnTo>
                    <a:pt x="1148072" y="695570"/>
                  </a:lnTo>
                  <a:lnTo>
                    <a:pt x="1141806" y="639842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2069" y="2566270"/>
              <a:ext cx="489836" cy="24117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98216" y="2609672"/>
              <a:ext cx="1161415" cy="99695"/>
            </a:xfrm>
            <a:custGeom>
              <a:avLst/>
              <a:gdLst/>
              <a:ahLst/>
              <a:cxnLst/>
              <a:rect l="l" t="t" r="r" b="b"/>
              <a:pathLst>
                <a:path w="1161414" h="99694">
                  <a:moveTo>
                    <a:pt x="1026134" y="0"/>
                  </a:moveTo>
                  <a:lnTo>
                    <a:pt x="1161161" y="99199"/>
                  </a:lnTo>
                  <a:lnTo>
                    <a:pt x="0" y="99199"/>
                  </a:lnTo>
                  <a:lnTo>
                    <a:pt x="189026" y="0"/>
                  </a:lnTo>
                  <a:lnTo>
                    <a:pt x="1026134" y="0"/>
                  </a:lnTo>
                  <a:close/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31306" y="3182409"/>
              <a:ext cx="212090" cy="277495"/>
            </a:xfrm>
            <a:custGeom>
              <a:avLst/>
              <a:gdLst/>
              <a:ahLst/>
              <a:cxnLst/>
              <a:rect l="l" t="t" r="r" b="b"/>
              <a:pathLst>
                <a:path w="212089" h="277495">
                  <a:moveTo>
                    <a:pt x="129779" y="0"/>
                  </a:moveTo>
                  <a:lnTo>
                    <a:pt x="88176" y="13914"/>
                  </a:lnTo>
                  <a:lnTo>
                    <a:pt x="58689" y="42623"/>
                  </a:lnTo>
                  <a:lnTo>
                    <a:pt x="34281" y="82761"/>
                  </a:lnTo>
                  <a:lnTo>
                    <a:pt x="15800" y="128825"/>
                  </a:lnTo>
                  <a:lnTo>
                    <a:pt x="4091" y="175313"/>
                  </a:lnTo>
                  <a:lnTo>
                    <a:pt x="0" y="216720"/>
                  </a:lnTo>
                  <a:lnTo>
                    <a:pt x="6337" y="254608"/>
                  </a:lnTo>
                  <a:lnTo>
                    <a:pt x="24247" y="275137"/>
                  </a:lnTo>
                  <a:lnTo>
                    <a:pt x="52077" y="277478"/>
                  </a:lnTo>
                  <a:lnTo>
                    <a:pt x="88176" y="260802"/>
                  </a:lnTo>
                  <a:lnTo>
                    <a:pt x="121326" y="233927"/>
                  </a:lnTo>
                  <a:lnTo>
                    <a:pt x="154479" y="198164"/>
                  </a:lnTo>
                  <a:lnTo>
                    <a:pt x="183401" y="157321"/>
                  </a:lnTo>
                  <a:lnTo>
                    <a:pt x="203859" y="115209"/>
                  </a:lnTo>
                  <a:lnTo>
                    <a:pt x="211620" y="75636"/>
                  </a:lnTo>
                  <a:lnTo>
                    <a:pt x="199770" y="34993"/>
                  </a:lnTo>
                  <a:lnTo>
                    <a:pt x="169733" y="8404"/>
                  </a:lnTo>
                  <a:lnTo>
                    <a:pt x="1297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31306" y="3182408"/>
              <a:ext cx="212090" cy="277495"/>
            </a:xfrm>
            <a:custGeom>
              <a:avLst/>
              <a:gdLst/>
              <a:ahLst/>
              <a:cxnLst/>
              <a:rect l="l" t="t" r="r" b="b"/>
              <a:pathLst>
                <a:path w="212089" h="277495">
                  <a:moveTo>
                    <a:pt x="0" y="216720"/>
                  </a:moveTo>
                  <a:lnTo>
                    <a:pt x="4091" y="175313"/>
                  </a:lnTo>
                  <a:lnTo>
                    <a:pt x="15800" y="128825"/>
                  </a:lnTo>
                  <a:lnTo>
                    <a:pt x="34281" y="82761"/>
                  </a:lnTo>
                  <a:lnTo>
                    <a:pt x="58689" y="42623"/>
                  </a:lnTo>
                  <a:lnTo>
                    <a:pt x="88176" y="13914"/>
                  </a:lnTo>
                  <a:lnTo>
                    <a:pt x="129779" y="0"/>
                  </a:lnTo>
                  <a:lnTo>
                    <a:pt x="169733" y="8404"/>
                  </a:lnTo>
                  <a:lnTo>
                    <a:pt x="199770" y="34993"/>
                  </a:lnTo>
                  <a:lnTo>
                    <a:pt x="211620" y="75636"/>
                  </a:lnTo>
                  <a:lnTo>
                    <a:pt x="203859" y="115209"/>
                  </a:lnTo>
                  <a:lnTo>
                    <a:pt x="183401" y="157321"/>
                  </a:lnTo>
                  <a:lnTo>
                    <a:pt x="154479" y="198164"/>
                  </a:lnTo>
                  <a:lnTo>
                    <a:pt x="121326" y="233927"/>
                  </a:lnTo>
                  <a:lnTo>
                    <a:pt x="88176" y="260802"/>
                  </a:lnTo>
                  <a:lnTo>
                    <a:pt x="52077" y="277478"/>
                  </a:lnTo>
                  <a:lnTo>
                    <a:pt x="24247" y="275137"/>
                  </a:lnTo>
                  <a:lnTo>
                    <a:pt x="6337" y="254608"/>
                  </a:lnTo>
                  <a:lnTo>
                    <a:pt x="0" y="216720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07264" y="3306546"/>
              <a:ext cx="264795" cy="268605"/>
            </a:xfrm>
            <a:custGeom>
              <a:avLst/>
              <a:gdLst/>
              <a:ahLst/>
              <a:cxnLst/>
              <a:rect l="l" t="t" r="r" b="b"/>
              <a:pathLst>
                <a:path w="264795" h="268604">
                  <a:moveTo>
                    <a:pt x="119037" y="0"/>
                  </a:moveTo>
                  <a:lnTo>
                    <a:pt x="80417" y="3247"/>
                  </a:lnTo>
                  <a:lnTo>
                    <a:pt x="46029" y="24905"/>
                  </a:lnTo>
                  <a:lnTo>
                    <a:pt x="19048" y="59047"/>
                  </a:lnTo>
                  <a:lnTo>
                    <a:pt x="2646" y="99748"/>
                  </a:lnTo>
                  <a:lnTo>
                    <a:pt x="0" y="141084"/>
                  </a:lnTo>
                  <a:lnTo>
                    <a:pt x="18529" y="186409"/>
                  </a:lnTo>
                  <a:lnTo>
                    <a:pt x="55659" y="222642"/>
                  </a:lnTo>
                  <a:lnTo>
                    <a:pt x="103536" y="248956"/>
                  </a:lnTo>
                  <a:lnTo>
                    <a:pt x="154304" y="264528"/>
                  </a:lnTo>
                  <a:lnTo>
                    <a:pt x="200664" y="268383"/>
                  </a:lnTo>
                  <a:lnTo>
                    <a:pt x="237520" y="259016"/>
                  </a:lnTo>
                  <a:lnTo>
                    <a:pt x="260323" y="234771"/>
                  </a:lnTo>
                  <a:lnTo>
                    <a:pt x="264528" y="193992"/>
                  </a:lnTo>
                  <a:lnTo>
                    <a:pt x="252356" y="149689"/>
                  </a:lnTo>
                  <a:lnTo>
                    <a:pt x="228547" y="100945"/>
                  </a:lnTo>
                  <a:lnTo>
                    <a:pt x="196275" y="54953"/>
                  </a:lnTo>
                  <a:lnTo>
                    <a:pt x="158714" y="18907"/>
                  </a:lnTo>
                  <a:lnTo>
                    <a:pt x="11903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7264" y="3306546"/>
              <a:ext cx="264795" cy="268605"/>
            </a:xfrm>
            <a:custGeom>
              <a:avLst/>
              <a:gdLst/>
              <a:ahLst/>
              <a:cxnLst/>
              <a:rect l="l" t="t" r="r" b="b"/>
              <a:pathLst>
                <a:path w="264795" h="268604">
                  <a:moveTo>
                    <a:pt x="0" y="141084"/>
                  </a:moveTo>
                  <a:lnTo>
                    <a:pt x="2646" y="99748"/>
                  </a:lnTo>
                  <a:lnTo>
                    <a:pt x="19048" y="59047"/>
                  </a:lnTo>
                  <a:lnTo>
                    <a:pt x="46029" y="24905"/>
                  </a:lnTo>
                  <a:lnTo>
                    <a:pt x="80417" y="3247"/>
                  </a:lnTo>
                  <a:lnTo>
                    <a:pt x="119037" y="0"/>
                  </a:lnTo>
                  <a:lnTo>
                    <a:pt x="158714" y="18907"/>
                  </a:lnTo>
                  <a:lnTo>
                    <a:pt x="196275" y="54953"/>
                  </a:lnTo>
                  <a:lnTo>
                    <a:pt x="228547" y="100945"/>
                  </a:lnTo>
                  <a:lnTo>
                    <a:pt x="252356" y="149689"/>
                  </a:lnTo>
                  <a:lnTo>
                    <a:pt x="264528" y="193992"/>
                  </a:lnTo>
                  <a:lnTo>
                    <a:pt x="260323" y="234771"/>
                  </a:lnTo>
                  <a:lnTo>
                    <a:pt x="237520" y="259016"/>
                  </a:lnTo>
                  <a:lnTo>
                    <a:pt x="200664" y="268383"/>
                  </a:lnTo>
                  <a:lnTo>
                    <a:pt x="154305" y="264528"/>
                  </a:lnTo>
                  <a:lnTo>
                    <a:pt x="103536" y="248956"/>
                  </a:lnTo>
                  <a:lnTo>
                    <a:pt x="55659" y="222642"/>
                  </a:lnTo>
                  <a:lnTo>
                    <a:pt x="18529" y="186409"/>
                  </a:lnTo>
                  <a:lnTo>
                    <a:pt x="0" y="141084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7756" y="3058129"/>
              <a:ext cx="241170" cy="18826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960567" y="3205162"/>
              <a:ext cx="264795" cy="212090"/>
            </a:xfrm>
            <a:custGeom>
              <a:avLst/>
              <a:gdLst/>
              <a:ahLst/>
              <a:cxnLst/>
              <a:rect l="l" t="t" r="r" b="b"/>
              <a:pathLst>
                <a:path w="264795" h="212089">
                  <a:moveTo>
                    <a:pt x="132257" y="0"/>
                  </a:moveTo>
                  <a:lnTo>
                    <a:pt x="80774" y="8314"/>
                  </a:lnTo>
                  <a:lnTo>
                    <a:pt x="38735" y="30989"/>
                  </a:lnTo>
                  <a:lnTo>
                    <a:pt x="10392" y="64620"/>
                  </a:lnTo>
                  <a:lnTo>
                    <a:pt x="0" y="105803"/>
                  </a:lnTo>
                  <a:lnTo>
                    <a:pt x="10392" y="146994"/>
                  </a:lnTo>
                  <a:lnTo>
                    <a:pt x="38735" y="180628"/>
                  </a:lnTo>
                  <a:lnTo>
                    <a:pt x="80774" y="203305"/>
                  </a:lnTo>
                  <a:lnTo>
                    <a:pt x="132257" y="211620"/>
                  </a:lnTo>
                  <a:lnTo>
                    <a:pt x="183741" y="203305"/>
                  </a:lnTo>
                  <a:lnTo>
                    <a:pt x="225780" y="180628"/>
                  </a:lnTo>
                  <a:lnTo>
                    <a:pt x="254123" y="146994"/>
                  </a:lnTo>
                  <a:lnTo>
                    <a:pt x="264515" y="105803"/>
                  </a:lnTo>
                  <a:lnTo>
                    <a:pt x="254123" y="64620"/>
                  </a:lnTo>
                  <a:lnTo>
                    <a:pt x="225780" y="30989"/>
                  </a:lnTo>
                  <a:lnTo>
                    <a:pt x="183741" y="8314"/>
                  </a:lnTo>
                  <a:lnTo>
                    <a:pt x="13225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60567" y="3205162"/>
              <a:ext cx="264795" cy="212090"/>
            </a:xfrm>
            <a:custGeom>
              <a:avLst/>
              <a:gdLst/>
              <a:ahLst/>
              <a:cxnLst/>
              <a:rect l="l" t="t" r="r" b="b"/>
              <a:pathLst>
                <a:path w="264795" h="212089">
                  <a:moveTo>
                    <a:pt x="264515" y="105803"/>
                  </a:moveTo>
                  <a:lnTo>
                    <a:pt x="254123" y="64620"/>
                  </a:lnTo>
                  <a:lnTo>
                    <a:pt x="225780" y="30989"/>
                  </a:lnTo>
                  <a:lnTo>
                    <a:pt x="183741" y="8314"/>
                  </a:lnTo>
                  <a:lnTo>
                    <a:pt x="132257" y="0"/>
                  </a:lnTo>
                  <a:lnTo>
                    <a:pt x="80774" y="8314"/>
                  </a:lnTo>
                  <a:lnTo>
                    <a:pt x="38735" y="30989"/>
                  </a:lnTo>
                  <a:lnTo>
                    <a:pt x="10392" y="64620"/>
                  </a:lnTo>
                  <a:lnTo>
                    <a:pt x="0" y="105803"/>
                  </a:lnTo>
                  <a:lnTo>
                    <a:pt x="10392" y="146994"/>
                  </a:lnTo>
                  <a:lnTo>
                    <a:pt x="38735" y="180628"/>
                  </a:lnTo>
                  <a:lnTo>
                    <a:pt x="80774" y="203305"/>
                  </a:lnTo>
                  <a:lnTo>
                    <a:pt x="132257" y="211620"/>
                  </a:lnTo>
                  <a:lnTo>
                    <a:pt x="183741" y="203305"/>
                  </a:lnTo>
                  <a:lnTo>
                    <a:pt x="225780" y="180628"/>
                  </a:lnTo>
                  <a:lnTo>
                    <a:pt x="254123" y="146994"/>
                  </a:lnTo>
                  <a:lnTo>
                    <a:pt x="264515" y="105803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5791" y="3481343"/>
              <a:ext cx="241170" cy="1353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63202" y="3428448"/>
              <a:ext cx="241170" cy="24117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582" y="3005182"/>
              <a:ext cx="466924" cy="32042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647950" y="1541962"/>
            <a:ext cx="2755265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489200" algn="l"/>
              </a:tabLst>
            </a:pPr>
            <a:r>
              <a:rPr sz="3250" i="1" spc="-50" dirty="0">
                <a:latin typeface="Times New Roman"/>
                <a:cs typeface="Times New Roman"/>
              </a:rPr>
              <a:t>A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i="1" spc="-50" dirty="0">
                <a:latin typeface="Times New Roman"/>
                <a:cs typeface="Times New Roman"/>
              </a:rPr>
              <a:t>B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0" name="object 30"/>
          <p:cNvSpPr txBox="1"/>
          <p:nvPr/>
        </p:nvSpPr>
        <p:spPr>
          <a:xfrm>
            <a:off x="1130300" y="4365464"/>
            <a:ext cx="5066030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0" dirty="0">
                <a:latin typeface="Tahoma"/>
                <a:cs typeface="Tahoma"/>
              </a:rPr>
              <a:t>Percepts:</a:t>
            </a:r>
            <a:r>
              <a:rPr sz="2050" spc="10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location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and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contents,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95" dirty="0">
                <a:solidFill>
                  <a:srgbClr val="990099"/>
                </a:solidFill>
                <a:latin typeface="Arial MT"/>
                <a:cs typeface="Arial MT"/>
              </a:rPr>
              <a:t>[</a:t>
            </a:r>
            <a:r>
              <a:rPr sz="2050" i="1" spc="95" dirty="0">
                <a:solidFill>
                  <a:srgbClr val="990099"/>
                </a:solidFill>
                <a:latin typeface="Calibri"/>
                <a:cs typeface="Calibri"/>
              </a:rPr>
              <a:t>A,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165" dirty="0">
                <a:solidFill>
                  <a:srgbClr val="990099"/>
                </a:solidFill>
                <a:latin typeface="Calibri"/>
                <a:cs typeface="Calibri"/>
              </a:rPr>
              <a:t>Dirty</a:t>
            </a:r>
            <a:r>
              <a:rPr sz="2050" spc="165" dirty="0">
                <a:solidFill>
                  <a:srgbClr val="990099"/>
                </a:solidFill>
                <a:latin typeface="Arial MT"/>
                <a:cs typeface="Arial MT"/>
              </a:rPr>
              <a:t>]</a:t>
            </a: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55" dirty="0">
                <a:latin typeface="Tahoma"/>
                <a:cs typeface="Tahoma"/>
              </a:rPr>
              <a:t>Actions:</a:t>
            </a:r>
            <a:r>
              <a:rPr sz="2050" spc="165" dirty="0">
                <a:latin typeface="Tahoma"/>
                <a:cs typeface="Tahoma"/>
              </a:rPr>
              <a:t> </a:t>
            </a:r>
            <a:r>
              <a:rPr sz="2050" i="1" spc="195" dirty="0">
                <a:solidFill>
                  <a:srgbClr val="990099"/>
                </a:solidFill>
                <a:latin typeface="Calibri"/>
                <a:cs typeface="Calibri"/>
              </a:rPr>
              <a:t>Left</a:t>
            </a:r>
            <a:r>
              <a:rPr sz="2050" spc="195" dirty="0">
                <a:latin typeface="Tahoma"/>
                <a:cs typeface="Tahoma"/>
              </a:rPr>
              <a:t>,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i="1" spc="110" dirty="0">
                <a:solidFill>
                  <a:srgbClr val="990099"/>
                </a:solidFill>
                <a:latin typeface="Calibri"/>
                <a:cs typeface="Calibri"/>
              </a:rPr>
              <a:t>Right</a:t>
            </a:r>
            <a:r>
              <a:rPr sz="2050" spc="110" dirty="0">
                <a:latin typeface="Tahoma"/>
                <a:cs typeface="Tahoma"/>
              </a:rPr>
              <a:t>,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i="1" spc="125" dirty="0">
                <a:solidFill>
                  <a:srgbClr val="990099"/>
                </a:solidFill>
                <a:latin typeface="Calibri"/>
                <a:cs typeface="Calibri"/>
              </a:rPr>
              <a:t>Suck</a:t>
            </a:r>
            <a:r>
              <a:rPr sz="2050" spc="125" dirty="0">
                <a:latin typeface="Tahoma"/>
                <a:cs typeface="Tahoma"/>
              </a:rPr>
              <a:t>,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i="1" spc="135" dirty="0">
                <a:solidFill>
                  <a:srgbClr val="990099"/>
                </a:solidFill>
                <a:latin typeface="Calibri"/>
                <a:cs typeface="Calibri"/>
              </a:rPr>
              <a:t>NoOp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95" dirty="0"/>
              <a:t>A</a:t>
            </a:r>
            <a:r>
              <a:rPr spc="355" dirty="0"/>
              <a:t> </a:t>
            </a:r>
            <a:r>
              <a:rPr spc="90" dirty="0"/>
              <a:t>vacuum-</a:t>
            </a:r>
            <a:r>
              <a:rPr spc="120" dirty="0"/>
              <a:t>cleaner</a:t>
            </a:r>
            <a:r>
              <a:rPr spc="340" dirty="0"/>
              <a:t> </a:t>
            </a:r>
            <a:r>
              <a:rPr spc="100" dirty="0"/>
              <a:t>agent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9799" y="1489100"/>
          <a:ext cx="7772399" cy="256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 marL="988694">
                        <a:lnSpc>
                          <a:spcPts val="2175"/>
                        </a:lnSpc>
                      </a:pPr>
                      <a:r>
                        <a:rPr sz="2050" spc="-90" dirty="0">
                          <a:latin typeface="Tahoma"/>
                          <a:cs typeface="Tahoma"/>
                        </a:rPr>
                        <a:t>Percept</a:t>
                      </a:r>
                      <a:r>
                        <a:rPr sz="20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50" dirty="0">
                          <a:latin typeface="Tahoma"/>
                          <a:cs typeface="Tahoma"/>
                        </a:rPr>
                        <a:t>sequence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0630">
                        <a:lnSpc>
                          <a:spcPts val="2175"/>
                        </a:lnSpc>
                      </a:pPr>
                      <a:r>
                        <a:rPr sz="2050" spc="-10" dirty="0">
                          <a:latin typeface="Tahoma"/>
                          <a:cs typeface="Tahoma"/>
                        </a:rPr>
                        <a:t>Action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988694">
                        <a:lnSpc>
                          <a:spcPts val="2210"/>
                        </a:lnSpc>
                      </a:pPr>
                      <a:r>
                        <a:rPr sz="2050" spc="95" dirty="0">
                          <a:solidFill>
                            <a:srgbClr val="990099"/>
                          </a:solidFill>
                          <a:latin typeface="Arial MT"/>
                          <a:cs typeface="Arial MT"/>
                        </a:rPr>
                        <a:t>[</a:t>
                      </a:r>
                      <a:r>
                        <a:rPr sz="2050" i="1" spc="9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2050" i="1" spc="-110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i="1" spc="10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Clean</a:t>
                      </a:r>
                      <a:r>
                        <a:rPr sz="2050" spc="105" dirty="0">
                          <a:solidFill>
                            <a:srgbClr val="990099"/>
                          </a:solidFill>
                          <a:latin typeface="Arial MT"/>
                          <a:cs typeface="Arial MT"/>
                        </a:rPr>
                        <a:t>]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29360">
                        <a:lnSpc>
                          <a:spcPts val="2210"/>
                        </a:lnSpc>
                      </a:pPr>
                      <a:r>
                        <a:rPr sz="2050" i="1" spc="140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988694">
                        <a:lnSpc>
                          <a:spcPts val="2205"/>
                        </a:lnSpc>
                      </a:pPr>
                      <a:r>
                        <a:rPr sz="2050" spc="95" dirty="0">
                          <a:solidFill>
                            <a:srgbClr val="990099"/>
                          </a:solidFill>
                          <a:latin typeface="Arial MT"/>
                          <a:cs typeface="Arial MT"/>
                        </a:rPr>
                        <a:t>[</a:t>
                      </a:r>
                      <a:r>
                        <a:rPr sz="2050" i="1" spc="9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2050" i="1" spc="-110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i="1" spc="16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Dirty</a:t>
                      </a:r>
                      <a:r>
                        <a:rPr sz="2050" spc="165" dirty="0">
                          <a:solidFill>
                            <a:srgbClr val="990099"/>
                          </a:solidFill>
                          <a:latin typeface="Arial MT"/>
                          <a:cs typeface="Arial MT"/>
                        </a:rPr>
                        <a:t>]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9995">
                        <a:lnSpc>
                          <a:spcPts val="2205"/>
                        </a:lnSpc>
                      </a:pPr>
                      <a:r>
                        <a:rPr sz="2050" i="1" spc="14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Suck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988694">
                        <a:lnSpc>
                          <a:spcPts val="2205"/>
                        </a:lnSpc>
                      </a:pPr>
                      <a:r>
                        <a:rPr sz="2050" spc="165" dirty="0">
                          <a:solidFill>
                            <a:srgbClr val="990099"/>
                          </a:solidFill>
                          <a:latin typeface="Arial MT"/>
                          <a:cs typeface="Arial MT"/>
                        </a:rPr>
                        <a:t>[</a:t>
                      </a:r>
                      <a:r>
                        <a:rPr sz="2050" i="1" spc="16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2050" i="1" spc="-110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i="1" spc="10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Clean</a:t>
                      </a:r>
                      <a:r>
                        <a:rPr sz="2050" spc="105" dirty="0">
                          <a:solidFill>
                            <a:srgbClr val="990099"/>
                          </a:solidFill>
                          <a:latin typeface="Arial MT"/>
                          <a:cs typeface="Arial MT"/>
                        </a:rPr>
                        <a:t>]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9360">
                        <a:lnSpc>
                          <a:spcPts val="2205"/>
                        </a:lnSpc>
                      </a:pPr>
                      <a:r>
                        <a:rPr sz="2050" i="1" spc="24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988694">
                        <a:lnSpc>
                          <a:spcPts val="2200"/>
                        </a:lnSpc>
                      </a:pPr>
                      <a:r>
                        <a:rPr sz="2050" spc="165" dirty="0">
                          <a:solidFill>
                            <a:srgbClr val="990099"/>
                          </a:solidFill>
                          <a:latin typeface="Arial MT"/>
                          <a:cs typeface="Arial MT"/>
                        </a:rPr>
                        <a:t>[</a:t>
                      </a:r>
                      <a:r>
                        <a:rPr sz="2050" i="1" spc="16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2050" i="1" spc="-110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i="1" spc="16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Dirty</a:t>
                      </a:r>
                      <a:r>
                        <a:rPr sz="2050" spc="165" dirty="0">
                          <a:solidFill>
                            <a:srgbClr val="990099"/>
                          </a:solidFill>
                          <a:latin typeface="Arial MT"/>
                          <a:cs typeface="Arial MT"/>
                        </a:rPr>
                        <a:t>]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9995">
                        <a:lnSpc>
                          <a:spcPts val="2200"/>
                        </a:lnSpc>
                      </a:pPr>
                      <a:r>
                        <a:rPr sz="2050" i="1" spc="14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Suck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988694">
                        <a:lnSpc>
                          <a:spcPts val="2205"/>
                        </a:lnSpc>
                      </a:pPr>
                      <a:r>
                        <a:rPr sz="2050" spc="95" dirty="0">
                          <a:solidFill>
                            <a:srgbClr val="990099"/>
                          </a:solidFill>
                          <a:latin typeface="Arial MT"/>
                          <a:cs typeface="Arial MT"/>
                        </a:rPr>
                        <a:t>[</a:t>
                      </a:r>
                      <a:r>
                        <a:rPr sz="2050" i="1" spc="9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2050" i="1" spc="-110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i="1" spc="8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Clean</a:t>
                      </a:r>
                      <a:r>
                        <a:rPr sz="2050" spc="85" dirty="0">
                          <a:solidFill>
                            <a:srgbClr val="990099"/>
                          </a:solidFill>
                          <a:latin typeface="Arial MT"/>
                          <a:cs typeface="Arial MT"/>
                        </a:rPr>
                        <a:t>]</a:t>
                      </a:r>
                      <a:r>
                        <a:rPr sz="2050" spc="85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5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95" dirty="0">
                          <a:solidFill>
                            <a:srgbClr val="990099"/>
                          </a:solidFill>
                          <a:latin typeface="Arial MT"/>
                          <a:cs typeface="Arial MT"/>
                        </a:rPr>
                        <a:t>[</a:t>
                      </a:r>
                      <a:r>
                        <a:rPr sz="2050" i="1" spc="9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2050" i="1" spc="-10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i="1" spc="10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Clean</a:t>
                      </a:r>
                      <a:r>
                        <a:rPr sz="2050" spc="105" dirty="0">
                          <a:solidFill>
                            <a:srgbClr val="990099"/>
                          </a:solidFill>
                          <a:latin typeface="Arial MT"/>
                          <a:cs typeface="Arial MT"/>
                        </a:rPr>
                        <a:t>]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7455">
                        <a:lnSpc>
                          <a:spcPts val="2205"/>
                        </a:lnSpc>
                      </a:pPr>
                      <a:r>
                        <a:rPr sz="2050" i="1" spc="140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988694">
                        <a:lnSpc>
                          <a:spcPts val="2195"/>
                        </a:lnSpc>
                      </a:pPr>
                      <a:r>
                        <a:rPr sz="2050" spc="95" dirty="0">
                          <a:solidFill>
                            <a:srgbClr val="990099"/>
                          </a:solidFill>
                          <a:latin typeface="Arial MT"/>
                          <a:cs typeface="Arial MT"/>
                        </a:rPr>
                        <a:t>[</a:t>
                      </a:r>
                      <a:r>
                        <a:rPr sz="2050" i="1" spc="9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2050" i="1" spc="-110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i="1" spc="8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Clean</a:t>
                      </a:r>
                      <a:r>
                        <a:rPr sz="2050" spc="85" dirty="0">
                          <a:solidFill>
                            <a:srgbClr val="990099"/>
                          </a:solidFill>
                          <a:latin typeface="Arial MT"/>
                          <a:cs typeface="Arial MT"/>
                        </a:rPr>
                        <a:t>]</a:t>
                      </a:r>
                      <a:r>
                        <a:rPr sz="2050" spc="85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5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95" dirty="0">
                          <a:solidFill>
                            <a:srgbClr val="990099"/>
                          </a:solidFill>
                          <a:latin typeface="Arial MT"/>
                          <a:cs typeface="Arial MT"/>
                        </a:rPr>
                        <a:t>[</a:t>
                      </a:r>
                      <a:r>
                        <a:rPr sz="2050" i="1" spc="9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2050" i="1" spc="-10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i="1" spc="16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Dirty</a:t>
                      </a:r>
                      <a:r>
                        <a:rPr sz="2050" spc="165" dirty="0">
                          <a:solidFill>
                            <a:srgbClr val="990099"/>
                          </a:solidFill>
                          <a:latin typeface="Arial MT"/>
                          <a:cs typeface="Arial MT"/>
                        </a:rPr>
                        <a:t>]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8090">
                        <a:lnSpc>
                          <a:spcPts val="2195"/>
                        </a:lnSpc>
                      </a:pPr>
                      <a:r>
                        <a:rPr sz="2050" i="1" spc="145" dirty="0">
                          <a:solidFill>
                            <a:srgbClr val="990099"/>
                          </a:solidFill>
                          <a:latin typeface="Calibri"/>
                          <a:cs typeface="Calibri"/>
                        </a:rPr>
                        <a:t>Suck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marL="988694">
                        <a:lnSpc>
                          <a:spcPts val="2175"/>
                        </a:lnSpc>
                      </a:pPr>
                      <a:r>
                        <a:rPr sz="2050" spc="-5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265">
                        <a:lnSpc>
                          <a:spcPts val="2175"/>
                        </a:lnSpc>
                      </a:pPr>
                      <a:r>
                        <a:rPr sz="2050" spc="-5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95425" y="4347362"/>
            <a:ext cx="7760334" cy="1546860"/>
          </a:xfrm>
          <a:prstGeom prst="rect">
            <a:avLst/>
          </a:prstGeom>
          <a:ln w="13715">
            <a:solidFill>
              <a:srgbClr val="00000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740"/>
              </a:spcBef>
            </a:pPr>
            <a:r>
              <a:rPr sz="1700" spc="140" dirty="0">
                <a:solidFill>
                  <a:srgbClr val="00007F"/>
                </a:solidFill>
                <a:latin typeface="Calibri"/>
                <a:cs typeface="Calibri"/>
              </a:rPr>
              <a:t>function</a:t>
            </a:r>
            <a:r>
              <a:rPr sz="1700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spc="215" dirty="0">
                <a:solidFill>
                  <a:srgbClr val="B30000"/>
                </a:solidFill>
                <a:latin typeface="Palatino Linotype"/>
                <a:cs typeface="Palatino Linotype"/>
              </a:rPr>
              <a:t>Reflex-</a:t>
            </a:r>
            <a:r>
              <a:rPr sz="1700" dirty="0">
                <a:solidFill>
                  <a:srgbClr val="B30000"/>
                </a:solidFill>
                <a:latin typeface="Palatino Linotype"/>
                <a:cs typeface="Palatino Linotype"/>
              </a:rPr>
              <a:t>Vacuum-</a:t>
            </a:r>
            <a:r>
              <a:rPr sz="1700" spc="130" dirty="0">
                <a:solidFill>
                  <a:srgbClr val="B30000"/>
                </a:solidFill>
                <a:latin typeface="Palatino Linotype"/>
                <a:cs typeface="Palatino Linotype"/>
              </a:rPr>
              <a:t>Agent</a:t>
            </a:r>
            <a:r>
              <a:rPr sz="1700" spc="130" dirty="0">
                <a:latin typeface="Tahoma"/>
                <a:cs typeface="Tahoma"/>
              </a:rPr>
              <a:t>(</a:t>
            </a:r>
            <a:r>
              <a:rPr sz="1700" spc="-240" dirty="0"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004C00"/>
                </a:solidFill>
                <a:latin typeface="Tahoma"/>
                <a:cs typeface="Tahoma"/>
              </a:rPr>
              <a:t>[</a:t>
            </a:r>
            <a:r>
              <a:rPr sz="1700" i="1" spc="-25" dirty="0">
                <a:solidFill>
                  <a:srgbClr val="004C00"/>
                </a:solidFill>
                <a:latin typeface="Calibri"/>
                <a:cs typeface="Calibri"/>
              </a:rPr>
              <a:t>location</a:t>
            </a:r>
            <a:r>
              <a:rPr sz="1700" spc="-25" dirty="0">
                <a:solidFill>
                  <a:srgbClr val="004C00"/>
                </a:solidFill>
                <a:latin typeface="Tahoma"/>
                <a:cs typeface="Tahoma"/>
              </a:rPr>
              <a:t>,</a:t>
            </a:r>
            <a:r>
              <a:rPr sz="1700" i="1" spc="-25" dirty="0">
                <a:solidFill>
                  <a:srgbClr val="004C00"/>
                </a:solidFill>
                <a:latin typeface="Calibri"/>
                <a:cs typeface="Calibri"/>
              </a:rPr>
              <a:t>status</a:t>
            </a:r>
            <a:r>
              <a:rPr sz="1700" spc="-25" dirty="0">
                <a:solidFill>
                  <a:srgbClr val="004C00"/>
                </a:solidFill>
                <a:latin typeface="Tahoma"/>
                <a:cs typeface="Tahoma"/>
              </a:rPr>
              <a:t>]</a:t>
            </a:r>
            <a:r>
              <a:rPr sz="1700" spc="-25" dirty="0">
                <a:latin typeface="Tahoma"/>
                <a:cs typeface="Tahoma"/>
              </a:rPr>
              <a:t>)</a:t>
            </a:r>
            <a:r>
              <a:rPr sz="1700" spc="75" dirty="0">
                <a:latin typeface="Tahoma"/>
                <a:cs typeface="Tahoma"/>
              </a:rPr>
              <a:t> </a:t>
            </a:r>
            <a:r>
              <a:rPr sz="1700" spc="150" dirty="0">
                <a:solidFill>
                  <a:srgbClr val="00007F"/>
                </a:solidFill>
                <a:latin typeface="Calibri"/>
                <a:cs typeface="Calibri"/>
              </a:rPr>
              <a:t>returns</a:t>
            </a:r>
            <a:r>
              <a:rPr sz="1700" spc="20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spc="-105" dirty="0">
                <a:latin typeface="Tahoma"/>
                <a:cs typeface="Tahoma"/>
              </a:rPr>
              <a:t>an</a:t>
            </a:r>
            <a:r>
              <a:rPr sz="1700" spc="7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action</a:t>
            </a:r>
            <a:endParaRPr sz="1700">
              <a:latin typeface="Tahoma"/>
              <a:cs typeface="Tahoma"/>
            </a:endParaRPr>
          </a:p>
          <a:p>
            <a:pPr marL="428625" marR="3593465">
              <a:lnSpc>
                <a:spcPct val="107400"/>
              </a:lnSpc>
              <a:spcBef>
                <a:spcPts val="725"/>
              </a:spcBef>
            </a:pPr>
            <a:r>
              <a:rPr sz="1700" spc="100" dirty="0">
                <a:solidFill>
                  <a:srgbClr val="00007F"/>
                </a:solidFill>
                <a:latin typeface="Calibri"/>
                <a:cs typeface="Calibri"/>
              </a:rPr>
              <a:t>if</a:t>
            </a:r>
            <a:r>
              <a:rPr sz="1700" spc="1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004C00"/>
                </a:solidFill>
                <a:latin typeface="Calibri"/>
                <a:cs typeface="Calibri"/>
              </a:rPr>
              <a:t>status</a:t>
            </a:r>
            <a:r>
              <a:rPr sz="1700" i="1" spc="160" dirty="0">
                <a:solidFill>
                  <a:srgbClr val="004C00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i="1" spc="95" dirty="0">
                <a:solidFill>
                  <a:srgbClr val="004C00"/>
                </a:solidFill>
                <a:latin typeface="Calibri"/>
                <a:cs typeface="Calibri"/>
              </a:rPr>
              <a:t>Dirty</a:t>
            </a:r>
            <a:r>
              <a:rPr sz="1700" i="1" spc="165" dirty="0">
                <a:solidFill>
                  <a:srgbClr val="004C00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00007F"/>
                </a:solidFill>
                <a:latin typeface="Calibri"/>
                <a:cs typeface="Calibri"/>
              </a:rPr>
              <a:t>then</a:t>
            </a:r>
            <a:r>
              <a:rPr sz="1700" spc="2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spc="160" dirty="0">
                <a:solidFill>
                  <a:srgbClr val="00007F"/>
                </a:solidFill>
                <a:latin typeface="Calibri"/>
                <a:cs typeface="Calibri"/>
              </a:rPr>
              <a:t>return</a:t>
            </a:r>
            <a:r>
              <a:rPr sz="1700" spc="14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i="1" spc="40" dirty="0">
                <a:solidFill>
                  <a:srgbClr val="004C00"/>
                </a:solidFill>
                <a:latin typeface="Calibri"/>
                <a:cs typeface="Calibri"/>
              </a:rPr>
              <a:t>Suck </a:t>
            </a:r>
            <a:r>
              <a:rPr sz="1700" spc="75" dirty="0">
                <a:solidFill>
                  <a:srgbClr val="00007F"/>
                </a:solidFill>
                <a:latin typeface="Calibri"/>
                <a:cs typeface="Calibri"/>
              </a:rPr>
              <a:t>else</a:t>
            </a:r>
            <a:r>
              <a:rPr sz="1700" spc="2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00007F"/>
                </a:solidFill>
                <a:latin typeface="Calibri"/>
                <a:cs typeface="Calibri"/>
              </a:rPr>
              <a:t>if</a:t>
            </a:r>
            <a:r>
              <a:rPr sz="1700" spc="1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004C00"/>
                </a:solidFill>
                <a:latin typeface="Calibri"/>
                <a:cs typeface="Calibri"/>
              </a:rPr>
              <a:t>location</a:t>
            </a:r>
            <a:r>
              <a:rPr sz="1700" i="1" spc="145" dirty="0">
                <a:solidFill>
                  <a:srgbClr val="004C00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i="1" spc="254" dirty="0">
                <a:solidFill>
                  <a:srgbClr val="004C00"/>
                </a:solidFill>
                <a:latin typeface="Calibri"/>
                <a:cs typeface="Calibri"/>
              </a:rPr>
              <a:t>A</a:t>
            </a:r>
            <a:r>
              <a:rPr sz="1700" i="1" spc="165" dirty="0">
                <a:solidFill>
                  <a:srgbClr val="004C00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00007F"/>
                </a:solidFill>
                <a:latin typeface="Calibri"/>
                <a:cs typeface="Calibri"/>
              </a:rPr>
              <a:t>then</a:t>
            </a:r>
            <a:r>
              <a:rPr sz="1700" spc="27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spc="160" dirty="0">
                <a:solidFill>
                  <a:srgbClr val="00007F"/>
                </a:solidFill>
                <a:latin typeface="Calibri"/>
                <a:cs typeface="Calibri"/>
              </a:rPr>
              <a:t>return</a:t>
            </a:r>
            <a:r>
              <a:rPr sz="1700" spc="15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i="1" spc="-10" dirty="0">
                <a:solidFill>
                  <a:srgbClr val="004C00"/>
                </a:solidFill>
                <a:latin typeface="Calibri"/>
                <a:cs typeface="Calibri"/>
              </a:rPr>
              <a:t>Right </a:t>
            </a:r>
            <a:r>
              <a:rPr sz="1700" spc="75" dirty="0">
                <a:solidFill>
                  <a:srgbClr val="00007F"/>
                </a:solidFill>
                <a:latin typeface="Calibri"/>
                <a:cs typeface="Calibri"/>
              </a:rPr>
              <a:t>else</a:t>
            </a:r>
            <a:r>
              <a:rPr sz="1700" spc="270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00007F"/>
                </a:solidFill>
                <a:latin typeface="Calibri"/>
                <a:cs typeface="Calibri"/>
              </a:rPr>
              <a:t>if</a:t>
            </a:r>
            <a:r>
              <a:rPr sz="1700" spc="1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004C00"/>
                </a:solidFill>
                <a:latin typeface="Calibri"/>
                <a:cs typeface="Calibri"/>
              </a:rPr>
              <a:t>location</a:t>
            </a:r>
            <a:r>
              <a:rPr sz="1700" i="1" spc="145" dirty="0">
                <a:solidFill>
                  <a:srgbClr val="004C00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i="1" spc="254" dirty="0">
                <a:solidFill>
                  <a:srgbClr val="004C00"/>
                </a:solidFill>
                <a:latin typeface="Calibri"/>
                <a:cs typeface="Calibri"/>
              </a:rPr>
              <a:t>B</a:t>
            </a:r>
            <a:r>
              <a:rPr sz="1700" i="1" spc="170" dirty="0">
                <a:solidFill>
                  <a:srgbClr val="004C00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00007F"/>
                </a:solidFill>
                <a:latin typeface="Calibri"/>
                <a:cs typeface="Calibri"/>
              </a:rPr>
              <a:t>then</a:t>
            </a:r>
            <a:r>
              <a:rPr sz="1700" spc="25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spc="160" dirty="0">
                <a:solidFill>
                  <a:srgbClr val="00007F"/>
                </a:solidFill>
                <a:latin typeface="Calibri"/>
                <a:cs typeface="Calibri"/>
              </a:rPr>
              <a:t>return</a:t>
            </a:r>
            <a:r>
              <a:rPr sz="1700" spc="165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1700" i="1" spc="-20" dirty="0">
                <a:solidFill>
                  <a:srgbClr val="004C00"/>
                </a:solidFill>
                <a:latin typeface="Calibri"/>
                <a:cs typeface="Calibri"/>
              </a:rPr>
              <a:t>Left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91" y="6014432"/>
            <a:ext cx="5142865" cy="657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60" dirty="0">
                <a:latin typeface="Tahoma"/>
                <a:cs typeface="Tahoma"/>
              </a:rPr>
              <a:t>What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is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the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190" dirty="0">
                <a:solidFill>
                  <a:srgbClr val="7F0000"/>
                </a:solidFill>
                <a:latin typeface="Calibri"/>
                <a:cs typeface="Calibri"/>
              </a:rPr>
              <a:t>right</a:t>
            </a:r>
            <a:r>
              <a:rPr sz="2050" spc="100" dirty="0">
                <a:solidFill>
                  <a:srgbClr val="7F0000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latin typeface="Tahoma"/>
                <a:cs typeface="Tahoma"/>
              </a:rPr>
              <a:t>function?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70" dirty="0">
                <a:latin typeface="Tahoma"/>
                <a:cs typeface="Tahoma"/>
              </a:rPr>
              <a:t>Can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it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implemented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small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agent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program?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560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295" dirty="0"/>
              <a:t>PEAS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3" y="1378425"/>
            <a:ext cx="6765925" cy="2893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latin typeface="Tahoma"/>
                <a:cs typeface="Tahoma"/>
              </a:rPr>
              <a:t>To</a:t>
            </a:r>
            <a:r>
              <a:rPr sz="2050" spc="-13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design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rational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agent,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245" dirty="0">
                <a:latin typeface="Tahoma"/>
                <a:cs typeface="Tahoma"/>
              </a:rPr>
              <a:t>we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must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specify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the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B30000"/>
                </a:solidFill>
                <a:latin typeface="Tahoma"/>
                <a:cs typeface="Tahoma"/>
              </a:rPr>
              <a:t>task</a:t>
            </a:r>
            <a:r>
              <a:rPr sz="2050" spc="-50" dirty="0">
                <a:solidFill>
                  <a:srgbClr val="B30000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B30000"/>
                </a:solidFill>
                <a:latin typeface="Tahoma"/>
                <a:cs typeface="Tahoma"/>
              </a:rPr>
              <a:t>environment</a:t>
            </a:r>
            <a:endParaRPr sz="2050">
              <a:latin typeface="Tahoma"/>
              <a:cs typeface="Tahoma"/>
            </a:endParaRPr>
          </a:p>
          <a:p>
            <a:pPr marL="12700" marR="1018540">
              <a:lnSpc>
                <a:spcPct val="163400"/>
              </a:lnSpc>
            </a:pPr>
            <a:r>
              <a:rPr sz="2050" spc="-110" dirty="0">
                <a:latin typeface="Tahoma"/>
                <a:cs typeface="Tahoma"/>
              </a:rPr>
              <a:t>Consider,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the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task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of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designing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an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automated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taxi: </a:t>
            </a:r>
            <a:r>
              <a:rPr sz="2050" u="sng" spc="-13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Performance</a:t>
            </a:r>
            <a:r>
              <a:rPr sz="2050" u="sng" spc="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measure</a:t>
            </a:r>
            <a:r>
              <a:rPr sz="2050" spc="-4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  <a:p>
            <a:pPr marL="12700" marR="5212715" indent="-635">
              <a:lnSpc>
                <a:spcPct val="163400"/>
              </a:lnSpc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Environment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u="sng" spc="-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Actuators</a:t>
            </a:r>
            <a:r>
              <a:rPr sz="2050" spc="-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3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Sensors</a:t>
            </a:r>
            <a:r>
              <a:rPr sz="2050" spc="-3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560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295" dirty="0"/>
              <a:t>PEAS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8425"/>
            <a:ext cx="7792084" cy="2893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latin typeface="Tahoma"/>
                <a:cs typeface="Tahoma"/>
              </a:rPr>
              <a:t>To</a:t>
            </a:r>
            <a:r>
              <a:rPr sz="2050" spc="-13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design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rational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agent,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245" dirty="0">
                <a:latin typeface="Tahoma"/>
                <a:cs typeface="Tahoma"/>
              </a:rPr>
              <a:t>we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must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specify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the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B30000"/>
                </a:solidFill>
                <a:latin typeface="Tahoma"/>
                <a:cs typeface="Tahoma"/>
              </a:rPr>
              <a:t>task</a:t>
            </a:r>
            <a:r>
              <a:rPr sz="2050" spc="-50" dirty="0">
                <a:solidFill>
                  <a:srgbClr val="B30000"/>
                </a:solidFill>
                <a:latin typeface="Tahoma"/>
                <a:cs typeface="Tahoma"/>
              </a:rPr>
              <a:t> </a:t>
            </a:r>
            <a:r>
              <a:rPr sz="2050" spc="-30" dirty="0">
                <a:solidFill>
                  <a:srgbClr val="B30000"/>
                </a:solidFill>
                <a:latin typeface="Tahoma"/>
                <a:cs typeface="Tahoma"/>
              </a:rPr>
              <a:t>environment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10" dirty="0">
                <a:latin typeface="Tahoma"/>
                <a:cs typeface="Tahoma"/>
              </a:rPr>
              <a:t>Consider,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the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task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of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designing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an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automated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taxi: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13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Performance</a:t>
            </a:r>
            <a:r>
              <a:rPr sz="2050" u="sng" spc="-3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2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measure</a:t>
            </a:r>
            <a:r>
              <a:rPr sz="2050" spc="-12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19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safety,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destination,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profits,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legality,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comfort,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i="1" dirty="0">
                <a:latin typeface="Calibri"/>
                <a:cs typeface="Calibri"/>
              </a:rPr>
              <a:t>.</a:t>
            </a:r>
            <a:r>
              <a:rPr sz="2050" i="1" spc="-130" dirty="0">
                <a:latin typeface="Calibri"/>
                <a:cs typeface="Calibri"/>
              </a:rPr>
              <a:t> </a:t>
            </a:r>
            <a:r>
              <a:rPr sz="2050" i="1" dirty="0">
                <a:latin typeface="Calibri"/>
                <a:cs typeface="Calibri"/>
              </a:rPr>
              <a:t>.</a:t>
            </a:r>
            <a:r>
              <a:rPr sz="2050" i="1" spc="-120" dirty="0">
                <a:latin typeface="Calibri"/>
                <a:cs typeface="Calibri"/>
              </a:rPr>
              <a:t> </a:t>
            </a:r>
            <a:r>
              <a:rPr sz="2050" i="1" spc="-50" dirty="0">
                <a:latin typeface="Calibri"/>
                <a:cs typeface="Calibri"/>
              </a:rPr>
              <a:t>.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9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Environment</a:t>
            </a:r>
            <a:r>
              <a:rPr sz="2050" spc="-9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17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US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streets/freeways,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traffic,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pedestrians,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weather,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i="1" dirty="0">
                <a:latin typeface="Calibri"/>
                <a:cs typeface="Calibri"/>
              </a:rPr>
              <a:t>.</a:t>
            </a:r>
            <a:r>
              <a:rPr sz="2050" i="1" spc="-130" dirty="0">
                <a:latin typeface="Calibri"/>
                <a:cs typeface="Calibri"/>
              </a:rPr>
              <a:t> </a:t>
            </a:r>
            <a:r>
              <a:rPr sz="2050" i="1" dirty="0">
                <a:latin typeface="Calibri"/>
                <a:cs typeface="Calibri"/>
              </a:rPr>
              <a:t>.</a:t>
            </a:r>
            <a:r>
              <a:rPr sz="2050" i="1" spc="-120" dirty="0">
                <a:latin typeface="Calibri"/>
                <a:cs typeface="Calibri"/>
              </a:rPr>
              <a:t> </a:t>
            </a:r>
            <a:r>
              <a:rPr sz="2050" i="1" spc="-50" dirty="0">
                <a:latin typeface="Calibri"/>
                <a:cs typeface="Calibri"/>
              </a:rPr>
              <a:t>.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Actuators</a:t>
            </a:r>
            <a:r>
              <a:rPr sz="2050" spc="-6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17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steering,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accelerator,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brake,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horn,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speaker/display,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i="1" dirty="0">
                <a:latin typeface="Calibri"/>
                <a:cs typeface="Calibri"/>
              </a:rPr>
              <a:t>.</a:t>
            </a:r>
            <a:r>
              <a:rPr sz="2050" i="1" spc="-120" dirty="0">
                <a:latin typeface="Calibri"/>
                <a:cs typeface="Calibri"/>
              </a:rPr>
              <a:t> </a:t>
            </a:r>
            <a:r>
              <a:rPr sz="2050" i="1" dirty="0">
                <a:latin typeface="Calibri"/>
                <a:cs typeface="Calibri"/>
              </a:rPr>
              <a:t>.</a:t>
            </a:r>
            <a:r>
              <a:rPr sz="2050" i="1" spc="-130" dirty="0">
                <a:latin typeface="Calibri"/>
                <a:cs typeface="Calibri"/>
              </a:rPr>
              <a:t> </a:t>
            </a:r>
            <a:r>
              <a:rPr sz="2050" i="1" spc="-50" dirty="0">
                <a:latin typeface="Calibri"/>
                <a:cs typeface="Calibri"/>
              </a:rPr>
              <a:t>.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Sensors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0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video,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accelerometers,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gauges,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engine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sensors,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keyboard,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GPS,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i="1" dirty="0">
                <a:latin typeface="Calibri"/>
                <a:cs typeface="Calibri"/>
              </a:rPr>
              <a:t>.</a:t>
            </a:r>
            <a:r>
              <a:rPr sz="2050" i="1" spc="-114" dirty="0">
                <a:latin typeface="Calibri"/>
                <a:cs typeface="Calibri"/>
              </a:rPr>
              <a:t> </a:t>
            </a:r>
            <a:r>
              <a:rPr sz="2050" i="1" dirty="0">
                <a:latin typeface="Calibri"/>
                <a:cs typeface="Calibri"/>
              </a:rPr>
              <a:t>.</a:t>
            </a:r>
            <a:r>
              <a:rPr sz="2050" i="1" spc="-120" dirty="0">
                <a:latin typeface="Calibri"/>
                <a:cs typeface="Calibri"/>
              </a:rPr>
              <a:t> </a:t>
            </a:r>
            <a:r>
              <a:rPr sz="2050" i="1" spc="-50" dirty="0">
                <a:latin typeface="Calibri"/>
                <a:cs typeface="Calibri"/>
              </a:rPr>
              <a:t>.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75" dirty="0"/>
              <a:t>Internet</a:t>
            </a:r>
            <a:r>
              <a:rPr spc="340" dirty="0"/>
              <a:t> </a:t>
            </a:r>
            <a:r>
              <a:rPr spc="80" dirty="0"/>
              <a:t>shopping</a:t>
            </a:r>
            <a:r>
              <a:rPr spc="335" dirty="0"/>
              <a:t> </a:t>
            </a:r>
            <a:r>
              <a:rPr spc="100" dirty="0"/>
              <a:t>agent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3" y="1396713"/>
            <a:ext cx="2457450" cy="1871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3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Performance</a:t>
            </a:r>
            <a:r>
              <a:rPr sz="2050" u="sng" spc="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3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measure</a:t>
            </a:r>
            <a:r>
              <a:rPr sz="2050" spc="-13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  <a:p>
            <a:pPr marL="12700" marR="904875" indent="-635">
              <a:lnSpc>
                <a:spcPct val="163400"/>
              </a:lnSpc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Environment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u="sng" spc="-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Actuators</a:t>
            </a:r>
            <a:r>
              <a:rPr sz="2050" spc="-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3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Sensors</a:t>
            </a:r>
            <a:r>
              <a:rPr sz="2050" spc="-3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50" dirty="0"/>
              <a:t>Chapter</a:t>
            </a:r>
            <a:r>
              <a:rPr spc="12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75" dirty="0"/>
              <a:t>Internet</a:t>
            </a:r>
            <a:r>
              <a:rPr spc="340" dirty="0"/>
              <a:t> </a:t>
            </a:r>
            <a:r>
              <a:rPr spc="80" dirty="0"/>
              <a:t>shopping</a:t>
            </a:r>
            <a:r>
              <a:rPr spc="335" dirty="0"/>
              <a:t> </a:t>
            </a:r>
            <a:r>
              <a:rPr spc="100" dirty="0"/>
              <a:t>agent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6752590" cy="1871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3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Performance</a:t>
            </a:r>
            <a:r>
              <a:rPr sz="2050" u="sng" spc="-2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2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measure</a:t>
            </a:r>
            <a:r>
              <a:rPr sz="2050" spc="-12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17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price,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quality,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appropriateness,</a:t>
            </a:r>
            <a:r>
              <a:rPr sz="2050" spc="-20" dirty="0">
                <a:latin typeface="Tahoma"/>
                <a:cs typeface="Tahoma"/>
              </a:rPr>
              <a:t> efficiency</a:t>
            </a:r>
            <a:endParaRPr sz="2050" dirty="0">
              <a:latin typeface="Tahoma"/>
              <a:cs typeface="Tahoma"/>
            </a:endParaRPr>
          </a:p>
          <a:p>
            <a:pPr marL="12700" marR="5080">
              <a:lnSpc>
                <a:spcPct val="163400"/>
              </a:lnSpc>
            </a:pPr>
            <a:r>
              <a:rPr sz="2050" u="sng" spc="-9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Environment</a:t>
            </a:r>
            <a:r>
              <a:rPr sz="2050" spc="-9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5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current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future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WWW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sites,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vendors,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shippers </a:t>
            </a: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Actuators</a:t>
            </a:r>
            <a:r>
              <a:rPr sz="2050" spc="-6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8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display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user,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follow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URL,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fill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form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Sensors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8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50" dirty="0">
                <a:latin typeface="Tahoma"/>
                <a:cs typeface="Tahoma"/>
              </a:rPr>
              <a:t>HTML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pages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(text,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graphics,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scripts)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1378</Words>
  <Application>Microsoft Macintosh PowerPoint</Application>
  <PresentationFormat>Custom</PresentationFormat>
  <Paragraphs>248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MT</vt:lpstr>
      <vt:lpstr>Calibri</vt:lpstr>
      <vt:lpstr>Cambria</vt:lpstr>
      <vt:lpstr>Lucida Sans Unicode</vt:lpstr>
      <vt:lpstr>Palatino Linotype</vt:lpstr>
      <vt:lpstr>Tahoma</vt:lpstr>
      <vt:lpstr>Times New Roman</vt:lpstr>
      <vt:lpstr>Office Theme</vt:lpstr>
      <vt:lpstr>Intelligent Agents</vt:lpstr>
      <vt:lpstr>Outline</vt:lpstr>
      <vt:lpstr>Agents and environments</vt:lpstr>
      <vt:lpstr>Vacuum-cleaner world</vt:lpstr>
      <vt:lpstr>A vacuum-cleaner agent</vt:lpstr>
      <vt:lpstr>PEAS</vt:lpstr>
      <vt:lpstr>PEAS</vt:lpstr>
      <vt:lpstr>Internet shopping agent</vt:lpstr>
      <vt:lpstr>Internet shopping agent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Agent types</vt:lpstr>
      <vt:lpstr>Simple reflex agents</vt:lpstr>
      <vt:lpstr>Example</vt:lpstr>
      <vt:lpstr>Problems with simple reflex agents</vt:lpstr>
      <vt:lpstr>Reflex agents with state</vt:lpstr>
      <vt:lpstr>Goal-based agents</vt:lpstr>
      <vt:lpstr>Utility-based agents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cp:lastModifiedBy>Waqas Ali</cp:lastModifiedBy>
  <cp:revision>20</cp:revision>
  <dcterms:created xsi:type="dcterms:W3CDTF">2025-02-12T18:57:05Z</dcterms:created>
  <dcterms:modified xsi:type="dcterms:W3CDTF">2025-02-19T06:07:40Z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2010-08-20T00:00:00Z</vt:filetime>
  </property>
  <property fmtid="{D5CDD505-2E9C-101B-9397-08002B2CF9AE}" pid="3" name="LastSaved">
    <vt:filetime>2025-02-12T00:00:00Z</vt:filetime>
  </property>
  <property fmtid="{D5CDD505-2E9C-101B-9397-08002B2CF9AE}" pid="4" name="Producer">
    <vt:lpwstr>Mac OS X 10.6.4 Quartz PDFContext</vt:lpwstr>
  </property>
</Properties>
</file>