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200"/>
            </a:pPr>
            <a:r>
              <a:rPr lang="en-ZA" sz="3200" dirty="0"/>
              <a:t>Family-Friendly</a:t>
            </a:r>
            <a:r>
              <a:rPr lang="en-ZA" sz="3200" baseline="0" dirty="0"/>
              <a:t> Categories Total Rentals</a:t>
            </a:r>
            <a:endParaRPr lang="en-ZA" sz="3200" dirty="0"/>
          </a:p>
        </c:rich>
      </c:tx>
      <c:layout>
        <c:manualLayout>
          <c:xMode val="edge"/>
          <c:yMode val="edge"/>
          <c:x val="0.19297330321302003"/>
          <c:y val="1.0645288914817572E-2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'popular-family-categories'!$B$1</c:f>
              <c:strCache>
                <c:ptCount val="1"/>
                <c:pt idx="0">
                  <c:v>rental_sum</c:v>
                </c:pt>
              </c:strCache>
            </c:strRef>
          </c:tx>
          <c:invertIfNegative val="0"/>
          <c:cat>
            <c:strRef>
              <c:f>'popular-family-categories'!$A$2:$A$7</c:f>
              <c:strCache>
                <c:ptCount val="6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'popular-family-categories'!$B$2:$B$7</c:f>
              <c:numCache>
                <c:formatCode>General</c:formatCode>
                <c:ptCount val="6"/>
                <c:pt idx="0">
                  <c:v>1166</c:v>
                </c:pt>
                <c:pt idx="1">
                  <c:v>1096</c:v>
                </c:pt>
                <c:pt idx="2">
                  <c:v>945</c:v>
                </c:pt>
                <c:pt idx="3">
                  <c:v>941</c:v>
                </c:pt>
                <c:pt idx="4">
                  <c:v>939</c:v>
                </c:pt>
                <c:pt idx="5">
                  <c:v>830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7669888"/>
        <c:axId val="77671808"/>
      </c:barChart>
      <c:catAx>
        <c:axId val="77669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ZA" sz="1800"/>
                  <a:t>Categories</a:t>
                </a:r>
                <a:endParaRPr lang="en-ZA"/>
              </a:p>
            </c:rich>
          </c:tx>
          <c:layout/>
          <c:overlay val="0"/>
        </c:title>
        <c:majorTickMark val="none"/>
        <c:minorTickMark val="none"/>
        <c:tickLblPos val="nextTo"/>
        <c:crossAx val="77671808"/>
        <c:crosses val="autoZero"/>
        <c:auto val="1"/>
        <c:lblAlgn val="ctr"/>
        <c:lblOffset val="100"/>
        <c:noMultiLvlLbl val="0"/>
      </c:catAx>
      <c:valAx>
        <c:axId val="77671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Total Rentals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766988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600"/>
            </a:pPr>
            <a:r>
              <a:rPr lang="en-ZA" sz="3600"/>
              <a:t>Top 10</a:t>
            </a:r>
            <a:r>
              <a:rPr lang="en-ZA" sz="3600" baseline="0"/>
              <a:t> Animation Movies</a:t>
            </a:r>
            <a:endParaRPr lang="en-ZA" sz="360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'top-10-animation-movies'!$C$1</c:f>
              <c:strCache>
                <c:ptCount val="1"/>
                <c:pt idx="0">
                  <c:v>rental_count</c:v>
                </c:pt>
              </c:strCache>
            </c:strRef>
          </c:tx>
          <c:invertIfNegative val="0"/>
          <c:cat>
            <c:strRef>
              <c:f>'top-10-animation-movies'!$A$2:$A$11</c:f>
              <c:strCache>
                <c:ptCount val="10"/>
                <c:pt idx="0">
                  <c:v>Juggler Hardly</c:v>
                </c:pt>
                <c:pt idx="1">
                  <c:v>Dogma Family</c:v>
                </c:pt>
                <c:pt idx="2">
                  <c:v>Storm Happiness</c:v>
                </c:pt>
                <c:pt idx="3">
                  <c:v>Forrester Comancheros</c:v>
                </c:pt>
                <c:pt idx="4">
                  <c:v>Blackout Private</c:v>
                </c:pt>
                <c:pt idx="5">
                  <c:v>Gangs Pride</c:v>
                </c:pt>
                <c:pt idx="6">
                  <c:v>Tracy Cider</c:v>
                </c:pt>
                <c:pt idx="7">
                  <c:v>Clash Freddy</c:v>
                </c:pt>
                <c:pt idx="8">
                  <c:v>Double Wrath</c:v>
                </c:pt>
                <c:pt idx="9">
                  <c:v>Telemark Heartbreakers</c:v>
                </c:pt>
              </c:strCache>
            </c:strRef>
          </c:cat>
          <c:val>
            <c:numRef>
              <c:f>'top-10-animation-movies'!$C$2:$C$11</c:f>
              <c:numCache>
                <c:formatCode>General</c:formatCode>
                <c:ptCount val="10"/>
                <c:pt idx="0">
                  <c:v>32</c:v>
                </c:pt>
                <c:pt idx="1">
                  <c:v>30</c:v>
                </c:pt>
                <c:pt idx="2">
                  <c:v>29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26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6441088"/>
        <c:axId val="36459648"/>
      </c:barChart>
      <c:catAx>
        <c:axId val="36441088"/>
        <c:scaling>
          <c:orientation val="maxMin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Animation</a:t>
                </a:r>
                <a:r>
                  <a:rPr lang="en-ZA" sz="1800" baseline="0"/>
                  <a:t> Movies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36459648"/>
        <c:crosses val="autoZero"/>
        <c:auto val="1"/>
        <c:lblAlgn val="ctr"/>
        <c:lblOffset val="100"/>
        <c:noMultiLvlLbl val="0"/>
      </c:catAx>
      <c:valAx>
        <c:axId val="36459648"/>
        <c:scaling>
          <c:orientation val="minMax"/>
        </c:scaling>
        <c:delete val="0"/>
        <c:axPos val="t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Rental</a:t>
                </a:r>
                <a:r>
                  <a:rPr lang="en-ZA" sz="1800" baseline="0"/>
                  <a:t> Count</a:t>
                </a:r>
                <a:endParaRPr lang="en-ZA" sz="18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644108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[family-cat-quartiles.xlsx]Sheet1!PivotTable1</c:name>
    <c:fmtId val="5"/>
  </c:pivotSource>
  <c:chart>
    <c:title>
      <c:tx>
        <c:rich>
          <a:bodyPr/>
          <a:lstStyle/>
          <a:p>
            <a:pPr>
              <a:defRPr sz="3200"/>
            </a:pPr>
            <a:r>
              <a:rPr lang="en-ZA" sz="3200" dirty="0" smtClean="0"/>
              <a:t>Family Categories</a:t>
            </a:r>
            <a:r>
              <a:rPr lang="en-ZA" sz="3200" baseline="0" dirty="0" smtClean="0"/>
              <a:t> Quartiles</a:t>
            </a:r>
            <a:endParaRPr lang="en-ZA" sz="3200" dirty="0"/>
          </a:p>
        </c:rich>
      </c:tx>
      <c:layout>
        <c:manualLayout>
          <c:xMode val="edge"/>
          <c:yMode val="edge"/>
          <c:x val="0.14251286267003674"/>
          <c:y val="3.3086378281359574E-2"/>
        </c:manualLayout>
      </c:layout>
      <c:overlay val="1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1st_quartile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Sheet1!$B$5:$B$11</c:f>
              <c:numCache>
                <c:formatCode>General</c:formatCode>
                <c:ptCount val="6"/>
                <c:pt idx="0">
                  <c:v>22</c:v>
                </c:pt>
                <c:pt idx="1">
                  <c:v>15</c:v>
                </c:pt>
                <c:pt idx="2">
                  <c:v>15</c:v>
                </c:pt>
                <c:pt idx="3">
                  <c:v>12</c:v>
                </c:pt>
                <c:pt idx="4">
                  <c:v>13</c:v>
                </c:pt>
                <c:pt idx="5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2nd_quartile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Sheet1!$C$5:$C$11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13</c:v>
                </c:pt>
                <c:pt idx="3">
                  <c:v>18</c:v>
                </c:pt>
                <c:pt idx="4">
                  <c:v>15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3rd_quartile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Sheet1!$D$5:$D$11</c:f>
              <c:numCache>
                <c:formatCode>General</c:formatCode>
                <c:ptCount val="6"/>
                <c:pt idx="0">
                  <c:v>16</c:v>
                </c:pt>
                <c:pt idx="1">
                  <c:v>17</c:v>
                </c:pt>
                <c:pt idx="2">
                  <c:v>13</c:v>
                </c:pt>
                <c:pt idx="3">
                  <c:v>13</c:v>
                </c:pt>
                <c:pt idx="4">
                  <c:v>20</c:v>
                </c:pt>
                <c:pt idx="5">
                  <c:v>19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4th_quartile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Sheet1!$E$5:$E$11</c:f>
              <c:numCache>
                <c:formatCode>General</c:formatCode>
                <c:ptCount val="6"/>
                <c:pt idx="0">
                  <c:v>18</c:v>
                </c:pt>
                <c:pt idx="1">
                  <c:v>13</c:v>
                </c:pt>
                <c:pt idx="2">
                  <c:v>16</c:v>
                </c:pt>
                <c:pt idx="3">
                  <c:v>15</c:v>
                </c:pt>
                <c:pt idx="4">
                  <c:v>21</c:v>
                </c:pt>
                <c:pt idx="5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82612608"/>
        <c:axId val="35120640"/>
      </c:barChart>
      <c:catAx>
        <c:axId val="82612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Categories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35120640"/>
        <c:crosses val="autoZero"/>
        <c:auto val="1"/>
        <c:lblAlgn val="ctr"/>
        <c:lblOffset val="100"/>
        <c:noMultiLvlLbl val="0"/>
      </c:catAx>
      <c:valAx>
        <c:axId val="351206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Quartile Count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2612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[store-rental-orders-extract.xlsx]Sheet1!PivotTable1</c:name>
    <c:fmtId val="7"/>
  </c:pivotSource>
  <c:chart>
    <c:title>
      <c:tx>
        <c:rich>
          <a:bodyPr/>
          <a:lstStyle/>
          <a:p>
            <a:pPr>
              <a:defRPr sz="3200"/>
            </a:pPr>
            <a:r>
              <a:rPr lang="en-ZA" sz="3200" dirty="0"/>
              <a:t>Store 1 v Store 2 </a:t>
            </a:r>
            <a:r>
              <a:rPr lang="en-ZA" sz="3200" dirty="0" smtClean="0"/>
              <a:t>Rentals</a:t>
            </a:r>
            <a:endParaRPr lang="en-ZA" sz="3200" dirty="0"/>
          </a:p>
        </c:rich>
      </c:tx>
      <c:layout/>
      <c:overlay val="1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</c:pivotFmt>
      <c:pivotFmt>
        <c:idx val="8"/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marker>
            <c:symbol val="none"/>
          </c:marker>
          <c:cat>
            <c:multiLvlStrRef>
              <c:f>Sheet1!$A$5:$A$12</c:f>
              <c:multiLvlStrCache>
                <c:ptCount val="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2</c:v>
                  </c:pt>
                </c:lvl>
                <c:lvl>
                  <c:pt idx="0">
                    <c:v>2005</c:v>
                  </c:pt>
                  <c:pt idx="4">
                    <c:v>2006</c:v>
                  </c:pt>
                </c:lvl>
              </c:multiLvlStrCache>
            </c:multiLvlStrRef>
          </c:cat>
          <c:val>
            <c:numRef>
              <c:f>Sheet1!$B$5:$B$12</c:f>
              <c:numCache>
                <c:formatCode>General</c:formatCode>
                <c:ptCount val="5"/>
                <c:pt idx="0">
                  <c:v>558</c:v>
                </c:pt>
                <c:pt idx="1">
                  <c:v>1163</c:v>
                </c:pt>
                <c:pt idx="2">
                  <c:v>3342</c:v>
                </c:pt>
                <c:pt idx="3">
                  <c:v>2892</c:v>
                </c:pt>
                <c:pt idx="4">
                  <c:v>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marker>
            <c:symbol val="none"/>
          </c:marker>
          <c:cat>
            <c:multiLvlStrRef>
              <c:f>Sheet1!$A$5:$A$12</c:f>
              <c:multiLvlStrCache>
                <c:ptCount val="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2</c:v>
                  </c:pt>
                </c:lvl>
                <c:lvl>
                  <c:pt idx="0">
                    <c:v>2005</c:v>
                  </c:pt>
                  <c:pt idx="4">
                    <c:v>2006</c:v>
                  </c:pt>
                </c:lvl>
              </c:multiLvlStrCache>
            </c:multiLvlStrRef>
          </c:cat>
          <c:val>
            <c:numRef>
              <c:f>Sheet1!$C$5:$C$12</c:f>
              <c:numCache>
                <c:formatCode>General</c:formatCode>
                <c:ptCount val="5"/>
                <c:pt idx="0">
                  <c:v>598</c:v>
                </c:pt>
                <c:pt idx="1">
                  <c:v>1148</c:v>
                </c:pt>
                <c:pt idx="2">
                  <c:v>3367</c:v>
                </c:pt>
                <c:pt idx="3">
                  <c:v>2794</c:v>
                </c:pt>
                <c:pt idx="4">
                  <c:v>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38880"/>
        <c:axId val="38953344"/>
      </c:lineChart>
      <c:catAx>
        <c:axId val="38938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Time</a:t>
                </a:r>
                <a:r>
                  <a:rPr lang="en-ZA" sz="1800" baseline="0"/>
                  <a:t> (Year - Month)</a:t>
                </a:r>
                <a:endParaRPr lang="en-ZA" sz="1800"/>
              </a:p>
            </c:rich>
          </c:tx>
          <c:layout/>
          <c:overlay val="0"/>
        </c:title>
        <c:majorTickMark val="none"/>
        <c:minorTickMark val="none"/>
        <c:tickLblPos val="nextTo"/>
        <c:crossAx val="38953344"/>
        <c:crosses val="autoZero"/>
        <c:auto val="1"/>
        <c:lblAlgn val="ctr"/>
        <c:lblOffset val="100"/>
        <c:noMultiLvlLbl val="0"/>
      </c:catAx>
      <c:valAx>
        <c:axId val="389533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Rental Orders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8938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21509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Which categories are popular amongst families?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2010727"/>
            <a:ext cx="2868632" cy="4617720"/>
          </a:xfrm>
        </p:spPr>
        <p:txBody>
          <a:bodyPr/>
          <a:lstStyle/>
          <a:p>
            <a:r>
              <a:rPr lang="en-ZA" dirty="0" smtClean="0"/>
              <a:t>Amongst families,  the most popular category (from the categories  that  form part of the </a:t>
            </a:r>
            <a:r>
              <a:rPr lang="en-ZA" dirty="0" smtClean="0"/>
              <a:t>family-friendly group</a:t>
            </a:r>
            <a:r>
              <a:rPr lang="en-ZA" dirty="0" smtClean="0"/>
              <a:t>) is </a:t>
            </a:r>
            <a:r>
              <a:rPr lang="en-ZA" dirty="0" smtClean="0"/>
              <a:t>‘Animation’, </a:t>
            </a:r>
            <a:r>
              <a:rPr lang="en-ZA" dirty="0" smtClean="0"/>
              <a:t>with this category having 1 166 rentals.  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4096037"/>
              </p:ext>
            </p:extLst>
          </p:nvPr>
        </p:nvGraphicFramePr>
        <p:xfrm>
          <a:off x="0" y="776288"/>
          <a:ext cx="5868144" cy="608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54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21509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What are the top 10 Animation movies?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2010727"/>
            <a:ext cx="2868632" cy="4617720"/>
          </a:xfrm>
        </p:spPr>
        <p:txBody>
          <a:bodyPr/>
          <a:lstStyle/>
          <a:p>
            <a:r>
              <a:rPr lang="en-ZA" dirty="0" smtClean="0"/>
              <a:t>The movie ‘Juggler Hardly’ is the most popular animation movie, with 32 rentals </a:t>
            </a:r>
            <a:r>
              <a:rPr lang="en-ZA" smtClean="0"/>
              <a:t>in total.</a:t>
            </a:r>
            <a:endParaRPr lang="en-Z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6978509"/>
              </p:ext>
            </p:extLst>
          </p:nvPr>
        </p:nvGraphicFramePr>
        <p:xfrm>
          <a:off x="0" y="476672"/>
          <a:ext cx="5868144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59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288032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What are the rental duration lengths for the family-friendly movies, divided according to the quartiles across all categories?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3717031"/>
            <a:ext cx="2868632" cy="2911415"/>
          </a:xfrm>
        </p:spPr>
        <p:txBody>
          <a:bodyPr/>
          <a:lstStyle/>
          <a:p>
            <a:r>
              <a:rPr lang="en-ZA" dirty="0" smtClean="0"/>
              <a:t>The ‘Children’ category is the only category with a near symmetrical quartile distribution.</a:t>
            </a:r>
            <a:endParaRPr lang="en-Z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21902775"/>
              </p:ext>
            </p:extLst>
          </p:nvPr>
        </p:nvGraphicFramePr>
        <p:xfrm>
          <a:off x="0" y="332656"/>
          <a:ext cx="5868144" cy="652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6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2232248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Looking at each store, how many rentals did each store process over the available time period?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3068961"/>
            <a:ext cx="2868632" cy="3559486"/>
          </a:xfrm>
        </p:spPr>
        <p:txBody>
          <a:bodyPr/>
          <a:lstStyle/>
          <a:p>
            <a:r>
              <a:rPr lang="en-ZA" dirty="0" smtClean="0"/>
              <a:t>As shown by the line graph, both Stores 1 and 2 have  processed a similar amount of rentals during the time period covered by the data.</a:t>
            </a:r>
          </a:p>
          <a:p>
            <a:endParaRPr lang="en-ZA" dirty="0"/>
          </a:p>
          <a:p>
            <a:r>
              <a:rPr lang="en-ZA" dirty="0" smtClean="0"/>
              <a:t>Store 1 processed slightly more rentals than Store 2 in August 2005. 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4243547"/>
              </p:ext>
            </p:extLst>
          </p:nvPr>
        </p:nvGraphicFramePr>
        <p:xfrm>
          <a:off x="0" y="476672"/>
          <a:ext cx="5940152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</TotalTime>
  <Words>195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Which categories are popular amongst families?</vt:lpstr>
      <vt:lpstr>What are the top 10 Animation movies?</vt:lpstr>
      <vt:lpstr>What are the rental duration lengths for the family-friendly movies, divided according to the quartiles across all categories?</vt:lpstr>
      <vt:lpstr>Looking at each store, how many rentals did each store process over the available time period?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categories are popular amongst families?</dc:title>
  <dc:creator>Raeez</dc:creator>
  <cp:lastModifiedBy>Raeez</cp:lastModifiedBy>
  <cp:revision>10</cp:revision>
  <dcterms:created xsi:type="dcterms:W3CDTF">2021-06-07T14:55:47Z</dcterms:created>
  <dcterms:modified xsi:type="dcterms:W3CDTF">2021-06-08T11:22:44Z</dcterms:modified>
</cp:coreProperties>
</file>