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.xlsx"/><Relationship Id="rId1" Type="http://schemas.openxmlformats.org/officeDocument/2006/relationships/themeOverride" Target="../theme/themeOverride2.xm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3.xlsx"/><Relationship Id="rId1" Type="http://schemas.openxmlformats.org/officeDocument/2006/relationships/themeOverride" Target="../theme/themeOverrid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ZA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 sz="3200"/>
            </a:pPr>
            <a:r>
              <a:rPr lang="en-ZA" sz="3200" dirty="0"/>
              <a:t>Family-Friendly</a:t>
            </a:r>
            <a:r>
              <a:rPr lang="en-ZA" sz="3200" baseline="0" dirty="0"/>
              <a:t> Categories Total Rentals</a:t>
            </a:r>
            <a:endParaRPr lang="en-ZA" sz="3200" dirty="0"/>
          </a:p>
        </c:rich>
      </c:tx>
      <c:layout>
        <c:manualLayout>
          <c:xMode val="edge"/>
          <c:yMode val="edge"/>
          <c:x val="0.19297330321302003"/>
          <c:y val="1.0645288914817572E-2"/>
        </c:manualLayout>
      </c:layout>
      <c:overlay val="1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'popular-family-categories'!$B$1</c:f>
              <c:strCache>
                <c:ptCount val="1"/>
                <c:pt idx="0">
                  <c:v>rental_sum</c:v>
                </c:pt>
              </c:strCache>
            </c:strRef>
          </c:tx>
          <c:invertIfNegative val="0"/>
          <c:cat>
            <c:strRef>
              <c:f>'popular-family-categories'!$A$2:$A$7</c:f>
              <c:strCache>
                <c:ptCount val="6"/>
                <c:pt idx="0">
                  <c:v>Animation</c:v>
                </c:pt>
                <c:pt idx="1">
                  <c:v>Family</c:v>
                </c:pt>
                <c:pt idx="2">
                  <c:v>Children</c:v>
                </c:pt>
                <c:pt idx="3">
                  <c:v>Comedy</c:v>
                </c:pt>
                <c:pt idx="4">
                  <c:v>Classics</c:v>
                </c:pt>
                <c:pt idx="5">
                  <c:v>Music</c:v>
                </c:pt>
              </c:strCache>
            </c:strRef>
          </c:cat>
          <c:val>
            <c:numRef>
              <c:f>'popular-family-categories'!$B$2:$B$7</c:f>
              <c:numCache>
                <c:formatCode>General</c:formatCode>
                <c:ptCount val="6"/>
                <c:pt idx="0">
                  <c:v>1166</c:v>
                </c:pt>
                <c:pt idx="1">
                  <c:v>1096</c:v>
                </c:pt>
                <c:pt idx="2">
                  <c:v>945</c:v>
                </c:pt>
                <c:pt idx="3">
                  <c:v>941</c:v>
                </c:pt>
                <c:pt idx="4">
                  <c:v>939</c:v>
                </c:pt>
                <c:pt idx="5">
                  <c:v>830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36509184"/>
        <c:axId val="36511104"/>
      </c:barChart>
      <c:catAx>
        <c:axId val="3650918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ZA" sz="1800"/>
                  <a:t>Categories</a:t>
                </a:r>
                <a:endParaRPr lang="en-ZA"/>
              </a:p>
            </c:rich>
          </c:tx>
          <c:layout/>
          <c:overlay val="0"/>
        </c:title>
        <c:majorTickMark val="none"/>
        <c:minorTickMark val="none"/>
        <c:tickLblPos val="nextTo"/>
        <c:crossAx val="36511104"/>
        <c:crosses val="autoZero"/>
        <c:auto val="1"/>
        <c:lblAlgn val="ctr"/>
        <c:lblOffset val="100"/>
        <c:noMultiLvlLbl val="0"/>
      </c:catAx>
      <c:valAx>
        <c:axId val="36511104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1800"/>
                </a:pPr>
                <a:r>
                  <a:rPr lang="en-ZA" sz="1800"/>
                  <a:t>Total Rentals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36509184"/>
        <c:crosses val="autoZero"/>
        <c:crossBetween val="between"/>
      </c:valAx>
    </c:plotArea>
    <c:plotVisOnly val="1"/>
    <c:dispBlanksAs val="gap"/>
    <c:showDLblsOverMax val="0"/>
  </c:chart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ZA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 sz="3600"/>
            </a:pPr>
            <a:r>
              <a:rPr lang="en-ZA" sz="3600"/>
              <a:t>Top 10</a:t>
            </a:r>
            <a:r>
              <a:rPr lang="en-ZA" sz="3600" baseline="0"/>
              <a:t> Animation Movies</a:t>
            </a:r>
            <a:endParaRPr lang="en-ZA" sz="3600"/>
          </a:p>
        </c:rich>
      </c:tx>
      <c:layout/>
      <c:overlay val="0"/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'top-10-animation-movies'!$C$1</c:f>
              <c:strCache>
                <c:ptCount val="1"/>
                <c:pt idx="0">
                  <c:v>rental_count</c:v>
                </c:pt>
              </c:strCache>
            </c:strRef>
          </c:tx>
          <c:invertIfNegative val="0"/>
          <c:cat>
            <c:strRef>
              <c:f>'top-10-animation-movies'!$A$2:$A$11</c:f>
              <c:strCache>
                <c:ptCount val="10"/>
                <c:pt idx="0">
                  <c:v>Juggler Hardly</c:v>
                </c:pt>
                <c:pt idx="1">
                  <c:v>Dogma Family</c:v>
                </c:pt>
                <c:pt idx="2">
                  <c:v>Storm Happiness</c:v>
                </c:pt>
                <c:pt idx="3">
                  <c:v>Forrester Comancheros</c:v>
                </c:pt>
                <c:pt idx="4">
                  <c:v>Blackout Private</c:v>
                </c:pt>
                <c:pt idx="5">
                  <c:v>Gangs Pride</c:v>
                </c:pt>
                <c:pt idx="6">
                  <c:v>Tracy Cider</c:v>
                </c:pt>
                <c:pt idx="7">
                  <c:v>Clash Freddy</c:v>
                </c:pt>
                <c:pt idx="8">
                  <c:v>Double Wrath</c:v>
                </c:pt>
                <c:pt idx="9">
                  <c:v>Telemark Heartbreakers</c:v>
                </c:pt>
              </c:strCache>
            </c:strRef>
          </c:cat>
          <c:val>
            <c:numRef>
              <c:f>'top-10-animation-movies'!$C$2:$C$11</c:f>
              <c:numCache>
                <c:formatCode>General</c:formatCode>
                <c:ptCount val="10"/>
                <c:pt idx="0">
                  <c:v>32</c:v>
                </c:pt>
                <c:pt idx="1">
                  <c:v>30</c:v>
                </c:pt>
                <c:pt idx="2">
                  <c:v>29</c:v>
                </c:pt>
                <c:pt idx="3">
                  <c:v>27</c:v>
                </c:pt>
                <c:pt idx="4">
                  <c:v>27</c:v>
                </c:pt>
                <c:pt idx="5">
                  <c:v>27</c:v>
                </c:pt>
                <c:pt idx="6">
                  <c:v>26</c:v>
                </c:pt>
                <c:pt idx="7">
                  <c:v>25</c:v>
                </c:pt>
                <c:pt idx="8">
                  <c:v>25</c:v>
                </c:pt>
                <c:pt idx="9">
                  <c:v>25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72285184"/>
        <c:axId val="72631424"/>
      </c:barChart>
      <c:catAx>
        <c:axId val="72285184"/>
        <c:scaling>
          <c:orientation val="maxMin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1800"/>
                </a:pPr>
                <a:r>
                  <a:rPr lang="en-ZA" sz="1800"/>
                  <a:t>Animation</a:t>
                </a:r>
                <a:r>
                  <a:rPr lang="en-ZA" sz="1800" baseline="0"/>
                  <a:t> Movies</a:t>
                </a:r>
              </a:p>
            </c:rich>
          </c:tx>
          <c:layout/>
          <c:overlay val="0"/>
        </c:title>
        <c:majorTickMark val="none"/>
        <c:minorTickMark val="none"/>
        <c:tickLblPos val="nextTo"/>
        <c:crossAx val="72631424"/>
        <c:crosses val="autoZero"/>
        <c:auto val="1"/>
        <c:lblAlgn val="ctr"/>
        <c:lblOffset val="100"/>
        <c:noMultiLvlLbl val="0"/>
      </c:catAx>
      <c:valAx>
        <c:axId val="72631424"/>
        <c:scaling>
          <c:orientation val="minMax"/>
        </c:scaling>
        <c:delete val="0"/>
        <c:axPos val="t"/>
        <c:title>
          <c:tx>
            <c:rich>
              <a:bodyPr/>
              <a:lstStyle/>
              <a:p>
                <a:pPr>
                  <a:defRPr sz="1800"/>
                </a:pPr>
                <a:r>
                  <a:rPr lang="en-ZA" sz="1800"/>
                  <a:t>Rental</a:t>
                </a:r>
                <a:r>
                  <a:rPr lang="en-ZA" sz="1800" baseline="0"/>
                  <a:t> Count</a:t>
                </a:r>
                <a:endParaRPr lang="en-ZA" sz="1800"/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72285184"/>
        <c:crosses val="autoZero"/>
        <c:crossBetween val="between"/>
      </c:valAx>
    </c:plotArea>
    <c:plotVisOnly val="1"/>
    <c:dispBlanksAs val="gap"/>
    <c:showDLblsOverMax val="0"/>
  </c:chart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ZA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[family-cat-quartiles.xlsx]Sheet1!PivotTable1</c:name>
    <c:fmtId val="5"/>
  </c:pivotSource>
  <c:chart>
    <c:title>
      <c:tx>
        <c:rich>
          <a:bodyPr/>
          <a:lstStyle/>
          <a:p>
            <a:pPr>
              <a:defRPr sz="3200"/>
            </a:pPr>
            <a:r>
              <a:rPr lang="en-ZA" sz="3200" dirty="0" smtClean="0"/>
              <a:t>Family Categories</a:t>
            </a:r>
            <a:r>
              <a:rPr lang="en-ZA" sz="3200" baseline="0" dirty="0" smtClean="0"/>
              <a:t> Quartiles</a:t>
            </a:r>
            <a:endParaRPr lang="en-ZA" sz="3200" dirty="0"/>
          </a:p>
        </c:rich>
      </c:tx>
      <c:layout>
        <c:manualLayout>
          <c:xMode val="edge"/>
          <c:yMode val="edge"/>
          <c:x val="0.14251286267003674"/>
          <c:y val="3.3086378281359574E-2"/>
        </c:manualLayout>
      </c:layout>
      <c:overlay val="1"/>
    </c:title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</c:pivotFmt>
      <c:pivotFmt>
        <c:idx val="6"/>
      </c:pivotFmt>
      <c:pivotFmt>
        <c:idx val="7"/>
      </c:pivotFmt>
      <c:pivotFmt>
        <c:idx val="8"/>
      </c:pivotFmt>
      <c:pivotFmt>
        <c:idx val="9"/>
      </c:pivotFmt>
      <c:pivotFmt>
        <c:idx val="10"/>
      </c:pivotFmt>
      <c:pivotFmt>
        <c:idx val="11"/>
      </c:pivotFmt>
      <c:pivotFmt>
        <c:idx val="12"/>
        <c:marker>
          <c:symbol val="none"/>
        </c:marker>
      </c:pivotFmt>
      <c:pivotFmt>
        <c:idx val="13"/>
        <c:marker>
          <c:symbol val="none"/>
        </c:marker>
      </c:pivotFmt>
      <c:pivotFmt>
        <c:idx val="14"/>
        <c:marker>
          <c:symbol val="none"/>
        </c:marker>
      </c:pivotFmt>
      <c:pivotFmt>
        <c:idx val="15"/>
        <c:marker>
          <c:symbol val="none"/>
        </c:marker>
      </c:pivotFmt>
      <c:pivotFmt>
        <c:idx val="16"/>
        <c:marker>
          <c:symbol val="none"/>
        </c:marker>
      </c:pivotFmt>
      <c:pivotFmt>
        <c:idx val="17"/>
        <c:marker>
          <c:symbol val="none"/>
        </c:marker>
      </c:pivotFmt>
      <c:pivotFmt>
        <c:idx val="18"/>
        <c:marker>
          <c:symbol val="none"/>
        </c:marker>
      </c:pivotFmt>
      <c:pivotFmt>
        <c:idx val="19"/>
        <c:marker>
          <c:symbol val="none"/>
        </c:marker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1st_quartile</c:v>
                </c:pt>
              </c:strCache>
            </c:strRef>
          </c:tx>
          <c:invertIfNegative val="0"/>
          <c:cat>
            <c:strRef>
              <c:f>Sheet1!$A$5:$A$11</c:f>
              <c:strCache>
                <c:ptCount val="6"/>
                <c:pt idx="0">
                  <c:v>Animation</c:v>
                </c:pt>
                <c:pt idx="1">
                  <c:v>Children</c:v>
                </c:pt>
                <c:pt idx="2">
                  <c:v>Classics</c:v>
                </c:pt>
                <c:pt idx="3">
                  <c:v>Comedy</c:v>
                </c:pt>
                <c:pt idx="4">
                  <c:v>Family</c:v>
                </c:pt>
                <c:pt idx="5">
                  <c:v>Music</c:v>
                </c:pt>
              </c:strCache>
            </c:strRef>
          </c:cat>
          <c:val>
            <c:numRef>
              <c:f>Sheet1!$B$5:$B$11</c:f>
              <c:numCache>
                <c:formatCode>General</c:formatCode>
                <c:ptCount val="6"/>
                <c:pt idx="0">
                  <c:v>22</c:v>
                </c:pt>
                <c:pt idx="1">
                  <c:v>15</c:v>
                </c:pt>
                <c:pt idx="2">
                  <c:v>15</c:v>
                </c:pt>
                <c:pt idx="3">
                  <c:v>12</c:v>
                </c:pt>
                <c:pt idx="4">
                  <c:v>13</c:v>
                </c:pt>
                <c:pt idx="5">
                  <c:v>10</c:v>
                </c:pt>
              </c:numCache>
            </c:numRef>
          </c:val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2nd_quartile</c:v>
                </c:pt>
              </c:strCache>
            </c:strRef>
          </c:tx>
          <c:invertIfNegative val="0"/>
          <c:cat>
            <c:strRef>
              <c:f>Sheet1!$A$5:$A$11</c:f>
              <c:strCache>
                <c:ptCount val="6"/>
                <c:pt idx="0">
                  <c:v>Animation</c:v>
                </c:pt>
                <c:pt idx="1">
                  <c:v>Children</c:v>
                </c:pt>
                <c:pt idx="2">
                  <c:v>Classics</c:v>
                </c:pt>
                <c:pt idx="3">
                  <c:v>Comedy</c:v>
                </c:pt>
                <c:pt idx="4">
                  <c:v>Family</c:v>
                </c:pt>
                <c:pt idx="5">
                  <c:v>Music</c:v>
                </c:pt>
              </c:strCache>
            </c:strRef>
          </c:cat>
          <c:val>
            <c:numRef>
              <c:f>Sheet1!$C$5:$C$11</c:f>
              <c:numCache>
                <c:formatCode>General</c:formatCode>
                <c:ptCount val="6"/>
                <c:pt idx="0">
                  <c:v>10</c:v>
                </c:pt>
                <c:pt idx="1">
                  <c:v>15</c:v>
                </c:pt>
                <c:pt idx="2">
                  <c:v>13</c:v>
                </c:pt>
                <c:pt idx="3">
                  <c:v>18</c:v>
                </c:pt>
                <c:pt idx="4">
                  <c:v>15</c:v>
                </c:pt>
                <c:pt idx="5">
                  <c:v>10</c:v>
                </c:pt>
              </c:numCache>
            </c:numRef>
          </c:val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3rd_quartile</c:v>
                </c:pt>
              </c:strCache>
            </c:strRef>
          </c:tx>
          <c:invertIfNegative val="0"/>
          <c:cat>
            <c:strRef>
              <c:f>Sheet1!$A$5:$A$11</c:f>
              <c:strCache>
                <c:ptCount val="6"/>
                <c:pt idx="0">
                  <c:v>Animation</c:v>
                </c:pt>
                <c:pt idx="1">
                  <c:v>Children</c:v>
                </c:pt>
                <c:pt idx="2">
                  <c:v>Classics</c:v>
                </c:pt>
                <c:pt idx="3">
                  <c:v>Comedy</c:v>
                </c:pt>
                <c:pt idx="4">
                  <c:v>Family</c:v>
                </c:pt>
                <c:pt idx="5">
                  <c:v>Music</c:v>
                </c:pt>
              </c:strCache>
            </c:strRef>
          </c:cat>
          <c:val>
            <c:numRef>
              <c:f>Sheet1!$D$5:$D$11</c:f>
              <c:numCache>
                <c:formatCode>General</c:formatCode>
                <c:ptCount val="6"/>
                <c:pt idx="0">
                  <c:v>16</c:v>
                </c:pt>
                <c:pt idx="1">
                  <c:v>17</c:v>
                </c:pt>
                <c:pt idx="2">
                  <c:v>13</c:v>
                </c:pt>
                <c:pt idx="3">
                  <c:v>13</c:v>
                </c:pt>
                <c:pt idx="4">
                  <c:v>20</c:v>
                </c:pt>
                <c:pt idx="5">
                  <c:v>19</c:v>
                </c:pt>
              </c:numCache>
            </c:numRef>
          </c:val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4th_quartile</c:v>
                </c:pt>
              </c:strCache>
            </c:strRef>
          </c:tx>
          <c:invertIfNegative val="0"/>
          <c:cat>
            <c:strRef>
              <c:f>Sheet1!$A$5:$A$11</c:f>
              <c:strCache>
                <c:ptCount val="6"/>
                <c:pt idx="0">
                  <c:v>Animation</c:v>
                </c:pt>
                <c:pt idx="1">
                  <c:v>Children</c:v>
                </c:pt>
                <c:pt idx="2">
                  <c:v>Classics</c:v>
                </c:pt>
                <c:pt idx="3">
                  <c:v>Comedy</c:v>
                </c:pt>
                <c:pt idx="4">
                  <c:v>Family</c:v>
                </c:pt>
                <c:pt idx="5">
                  <c:v>Music</c:v>
                </c:pt>
              </c:strCache>
            </c:strRef>
          </c:cat>
          <c:val>
            <c:numRef>
              <c:f>Sheet1!$E$5:$E$11</c:f>
              <c:numCache>
                <c:formatCode>General</c:formatCode>
                <c:ptCount val="6"/>
                <c:pt idx="0">
                  <c:v>18</c:v>
                </c:pt>
                <c:pt idx="1">
                  <c:v>13</c:v>
                </c:pt>
                <c:pt idx="2">
                  <c:v>16</c:v>
                </c:pt>
                <c:pt idx="3">
                  <c:v>15</c:v>
                </c:pt>
                <c:pt idx="4">
                  <c:v>21</c:v>
                </c:pt>
                <c:pt idx="5">
                  <c:v>12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5"/>
        <c:overlap val="100"/>
        <c:axId val="91436928"/>
        <c:axId val="97535872"/>
      </c:barChart>
      <c:catAx>
        <c:axId val="9143692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800"/>
                </a:pPr>
                <a:r>
                  <a:rPr lang="en-ZA" sz="1800"/>
                  <a:t>Categories</a:t>
                </a:r>
              </a:p>
            </c:rich>
          </c:tx>
          <c:layout/>
          <c:overlay val="0"/>
        </c:title>
        <c:majorTickMark val="none"/>
        <c:minorTickMark val="none"/>
        <c:tickLblPos val="nextTo"/>
        <c:crossAx val="97535872"/>
        <c:crosses val="autoZero"/>
        <c:auto val="1"/>
        <c:lblAlgn val="ctr"/>
        <c:lblOffset val="100"/>
        <c:noMultiLvlLbl val="0"/>
      </c:catAx>
      <c:valAx>
        <c:axId val="97535872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800"/>
                </a:pPr>
                <a:r>
                  <a:rPr lang="en-ZA" sz="1800"/>
                  <a:t>Quartile Count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9143692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2">
    <c:autoUpdate val="0"/>
  </c:externalData>
  <c:extLst>
    <c:ext xmlns:c14="http://schemas.microsoft.com/office/drawing/2007/8/2/chart" uri="{781A3756-C4B2-4CAC-9D66-4F8BD8637D16}">
      <c14:pivotOptions>
        <c14:dropZoneFilter val="1"/>
        <c14:dropZoneSeries val="1"/>
      </c14:pivotOptions>
    </c:ext>
  </c:extLst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B7DBE297-B1CA-4802-89AA-46848864696C}" type="datetimeFigureOut">
              <a:rPr lang="en-ZA" smtClean="0"/>
              <a:t>2021/06/08</a:t>
            </a:fld>
            <a:endParaRPr lang="en-ZA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ZA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AB708986-D3A0-416B-9643-41B0B52C99CB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BE297-B1CA-4802-89AA-46848864696C}" type="datetimeFigureOut">
              <a:rPr lang="en-ZA" smtClean="0"/>
              <a:t>2021/06/08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08986-D3A0-416B-9643-41B0B52C99CB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BE297-B1CA-4802-89AA-46848864696C}" type="datetimeFigureOut">
              <a:rPr lang="en-ZA" smtClean="0"/>
              <a:t>2021/06/08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08986-D3A0-416B-9643-41B0B52C99CB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BE297-B1CA-4802-89AA-46848864696C}" type="datetimeFigureOut">
              <a:rPr lang="en-ZA" smtClean="0"/>
              <a:t>2021/06/08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08986-D3A0-416B-9643-41B0B52C99CB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BE297-B1CA-4802-89AA-46848864696C}" type="datetimeFigureOut">
              <a:rPr lang="en-ZA" smtClean="0"/>
              <a:t>2021/06/08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08986-D3A0-416B-9643-41B0B52C99CB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BE297-B1CA-4802-89AA-46848864696C}" type="datetimeFigureOut">
              <a:rPr lang="en-ZA" smtClean="0"/>
              <a:t>2021/06/08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08986-D3A0-416B-9643-41B0B52C99CB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7DBE297-B1CA-4802-89AA-46848864696C}" type="datetimeFigureOut">
              <a:rPr lang="en-ZA" smtClean="0"/>
              <a:t>2021/06/08</a:t>
            </a:fld>
            <a:endParaRPr lang="en-ZA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B708986-D3A0-416B-9643-41B0B52C99CB}" type="slidenum">
              <a:rPr lang="en-ZA" smtClean="0"/>
              <a:t>‹#›</a:t>
            </a:fld>
            <a:endParaRPr lang="en-ZA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Z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B7DBE297-B1CA-4802-89AA-46848864696C}" type="datetimeFigureOut">
              <a:rPr lang="en-ZA" smtClean="0"/>
              <a:t>2021/06/08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AB708986-D3A0-416B-9643-41B0B52C99CB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BE297-B1CA-4802-89AA-46848864696C}" type="datetimeFigureOut">
              <a:rPr lang="en-ZA" smtClean="0"/>
              <a:t>2021/06/08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08986-D3A0-416B-9643-41B0B52C99CB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BE297-B1CA-4802-89AA-46848864696C}" type="datetimeFigureOut">
              <a:rPr lang="en-ZA" smtClean="0"/>
              <a:t>2021/06/08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08986-D3A0-416B-9643-41B0B52C99CB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BE297-B1CA-4802-89AA-46848864696C}" type="datetimeFigureOut">
              <a:rPr lang="en-ZA" smtClean="0"/>
              <a:t>2021/06/08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08986-D3A0-416B-9643-41B0B52C99CB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B7DBE297-B1CA-4802-89AA-46848864696C}" type="datetimeFigureOut">
              <a:rPr lang="en-ZA" smtClean="0"/>
              <a:t>2021/06/08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ZA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AB708986-D3A0-416B-9643-41B0B52C99CB}" type="slidenum">
              <a:rPr lang="en-ZA" smtClean="0"/>
              <a:t>‹#›</a:t>
            </a:fld>
            <a:endParaRPr lang="en-Z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8144" y="764704"/>
            <a:ext cx="2868632" cy="1215090"/>
          </a:xfrm>
        </p:spPr>
        <p:txBody>
          <a:bodyPr>
            <a:noAutofit/>
          </a:bodyPr>
          <a:lstStyle/>
          <a:p>
            <a:pPr algn="ctr"/>
            <a:r>
              <a:rPr lang="en-ZA" sz="2400" dirty="0" smtClean="0"/>
              <a:t>Which categories are popular amongst families?</a:t>
            </a:r>
            <a:endParaRPr lang="en-ZA" sz="24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2"/>
          </p:nvPr>
        </p:nvSpPr>
        <p:spPr>
          <a:xfrm>
            <a:off x="5868144" y="2010727"/>
            <a:ext cx="2868632" cy="4617720"/>
          </a:xfrm>
        </p:spPr>
        <p:txBody>
          <a:bodyPr/>
          <a:lstStyle/>
          <a:p>
            <a:r>
              <a:rPr lang="en-ZA" dirty="0" smtClean="0"/>
              <a:t>Amongst families,  the most popular category (from the categories  that  form part of the family viewing group) is Animation, with this category having 1 166 rentals.  </a:t>
            </a:r>
            <a:endParaRPr lang="en-ZA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094096037"/>
              </p:ext>
            </p:extLst>
          </p:nvPr>
        </p:nvGraphicFramePr>
        <p:xfrm>
          <a:off x="0" y="776288"/>
          <a:ext cx="5868144" cy="60817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95493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8144" y="764704"/>
            <a:ext cx="2868632" cy="1215090"/>
          </a:xfrm>
        </p:spPr>
        <p:txBody>
          <a:bodyPr>
            <a:noAutofit/>
          </a:bodyPr>
          <a:lstStyle/>
          <a:p>
            <a:pPr algn="ctr"/>
            <a:r>
              <a:rPr lang="en-ZA" sz="2400" dirty="0" smtClean="0"/>
              <a:t>What are the top 10 Animation movies?</a:t>
            </a:r>
            <a:endParaRPr lang="en-ZA" sz="24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2"/>
          </p:nvPr>
        </p:nvSpPr>
        <p:spPr>
          <a:xfrm>
            <a:off x="5868144" y="2010727"/>
            <a:ext cx="2868632" cy="4617720"/>
          </a:xfrm>
        </p:spPr>
        <p:txBody>
          <a:bodyPr/>
          <a:lstStyle/>
          <a:p>
            <a:r>
              <a:rPr lang="en-ZA" dirty="0" smtClean="0"/>
              <a:t>The movie ‘Juggler Hardly’ is the most popular animation movie, with 32 rentals </a:t>
            </a:r>
            <a:r>
              <a:rPr lang="en-ZA" smtClean="0"/>
              <a:t>in total.</a:t>
            </a:r>
            <a:endParaRPr lang="en-ZA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586978509"/>
              </p:ext>
            </p:extLst>
          </p:nvPr>
        </p:nvGraphicFramePr>
        <p:xfrm>
          <a:off x="0" y="476672"/>
          <a:ext cx="5868144" cy="63813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15908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8144" y="764704"/>
            <a:ext cx="2868632" cy="2880320"/>
          </a:xfrm>
        </p:spPr>
        <p:txBody>
          <a:bodyPr>
            <a:noAutofit/>
          </a:bodyPr>
          <a:lstStyle/>
          <a:p>
            <a:pPr algn="ctr"/>
            <a:r>
              <a:rPr lang="en-ZA" sz="2400" dirty="0" smtClean="0"/>
              <a:t>What are the rental duration lengths for the family-friendly movies, divided according to the quartiles across all categories?</a:t>
            </a:r>
            <a:endParaRPr lang="en-ZA" sz="24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2"/>
          </p:nvPr>
        </p:nvSpPr>
        <p:spPr>
          <a:xfrm>
            <a:off x="5868144" y="3717031"/>
            <a:ext cx="2868632" cy="2911415"/>
          </a:xfrm>
        </p:spPr>
        <p:txBody>
          <a:bodyPr/>
          <a:lstStyle/>
          <a:p>
            <a:r>
              <a:rPr lang="en-ZA" dirty="0" smtClean="0"/>
              <a:t>The ‘Children’ category is the only category with a near symmetrical quartile distribution.</a:t>
            </a:r>
            <a:endParaRPr lang="en-ZA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521902775"/>
              </p:ext>
            </p:extLst>
          </p:nvPr>
        </p:nvGraphicFramePr>
        <p:xfrm>
          <a:off x="0" y="332656"/>
          <a:ext cx="5868144" cy="65253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06615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51</TotalTime>
  <Words>122</Words>
  <Application>Microsoft Office PowerPoint</Application>
  <PresentationFormat>On-screen Show (4:3)</PresentationFormat>
  <Paragraphs>15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Urban</vt:lpstr>
      <vt:lpstr>Which categories are popular amongst families?</vt:lpstr>
      <vt:lpstr>What are the top 10 Animation movies?</vt:lpstr>
      <vt:lpstr>What are the rental duration lengths for the family-friendly movies, divided according to the quartiles across all categories?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Which categories are popular amongst families?</dc:title>
  <dc:creator>Raeez</dc:creator>
  <cp:lastModifiedBy>Raeez</cp:lastModifiedBy>
  <cp:revision>8</cp:revision>
  <dcterms:created xsi:type="dcterms:W3CDTF">2021-06-07T14:55:47Z</dcterms:created>
  <dcterms:modified xsi:type="dcterms:W3CDTF">2021-06-08T09:56:37Z</dcterms:modified>
</cp:coreProperties>
</file>