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6054912"/>
        <c:axId val="38027264"/>
      </c:barChart>
      <c:catAx>
        <c:axId val="76054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38027264"/>
        <c:crosses val="autoZero"/>
        <c:auto val="1"/>
        <c:lblAlgn val="ctr"/>
        <c:lblOffset val="100"/>
        <c:noMultiLvlLbl val="0"/>
      </c:catAx>
      <c:valAx>
        <c:axId val="38027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60549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8642560"/>
        <c:axId val="78718464"/>
      </c:barChart>
      <c:catAx>
        <c:axId val="78642560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78718464"/>
        <c:crosses val="autoZero"/>
        <c:auto val="1"/>
        <c:lblAlgn val="ctr"/>
        <c:lblOffset val="100"/>
        <c:noMultiLvlLbl val="0"/>
      </c:catAx>
      <c:valAx>
        <c:axId val="78718464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6425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[family-cat-quartiles.xlsx]Sheet1!PivotTable1</c:name>
    <c:fmtId val="5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 smtClean="0"/>
              <a:t>Family Categories</a:t>
            </a:r>
            <a:r>
              <a:rPr lang="en-ZA" sz="3200" baseline="0" dirty="0" smtClean="0"/>
              <a:t> Quartiles</a:t>
            </a:r>
            <a:endParaRPr lang="en-ZA" sz="3200" dirty="0"/>
          </a:p>
        </c:rich>
      </c:tx>
      <c:layout>
        <c:manualLayout>
          <c:xMode val="edge"/>
          <c:yMode val="edge"/>
          <c:x val="0.14251286267003674"/>
          <c:y val="3.3086378281359574E-2"/>
        </c:manualLayout>
      </c:layout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1st_quartile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2nd_quartile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3rd_quartile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4th_quartile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6458496"/>
        <c:axId val="36460416"/>
      </c:barChart>
      <c:catAx>
        <c:axId val="36458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6460416"/>
        <c:crosses val="autoZero"/>
        <c:auto val="1"/>
        <c:lblAlgn val="ctr"/>
        <c:lblOffset val="100"/>
        <c:noMultiLvlLbl val="0"/>
      </c:catAx>
      <c:valAx>
        <c:axId val="36460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Quartile Count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458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[store-rental-orders-extract.xlsx]Sheet1!PivotTable1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Store 1 v Store 2 </a:t>
            </a:r>
            <a:r>
              <a:rPr lang="en-ZA" sz="3200" dirty="0" smtClean="0"/>
              <a:t>Rentals</a:t>
            </a:r>
            <a:endParaRPr lang="en-ZA" sz="3200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Sheet1!$B$5:$B$12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Sheet1!$C$5:$C$12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79136"/>
        <c:axId val="78781056"/>
      </c:lineChart>
      <c:catAx>
        <c:axId val="7877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Time</a:t>
                </a:r>
                <a:r>
                  <a:rPr lang="en-ZA" sz="1800" baseline="0"/>
                  <a:t> (Year - Month)</a:t>
                </a:r>
                <a:endParaRPr lang="en-ZA" sz="1800"/>
              </a:p>
            </c:rich>
          </c:tx>
          <c:layout/>
          <c:overlay val="0"/>
        </c:title>
        <c:majorTickMark val="none"/>
        <c:minorTickMark val="none"/>
        <c:tickLblPos val="nextTo"/>
        <c:crossAx val="78781056"/>
        <c:crosses val="autoZero"/>
        <c:auto val="1"/>
        <c:lblAlgn val="ctr"/>
        <c:lblOffset val="100"/>
        <c:noMultiLvlLbl val="0"/>
      </c:catAx>
      <c:valAx>
        <c:axId val="787810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 Orders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779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[top-10-customers.xlsx]Sheet1!PivotTable1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/>
              <a:t>Top</a:t>
            </a:r>
            <a:r>
              <a:rPr lang="en-ZA" sz="3200" baseline="0"/>
              <a:t> 10 Customers</a:t>
            </a:r>
            <a:endParaRPr lang="en-ZA" sz="3200"/>
          </a:p>
        </c:rich>
      </c:tx>
      <c:layout/>
      <c:overlay val="1"/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6"/>
          </a:solidFill>
        </c:spPr>
      </c:pivotFmt>
      <c:pivotFmt>
        <c:idx val="3"/>
        <c:spPr>
          <a:solidFill>
            <a:schemeClr val="tx2"/>
          </a:solidFill>
        </c:spPr>
      </c:pivotFmt>
      <c:pivotFmt>
        <c:idx val="4"/>
      </c:pivotFmt>
      <c:pivotFmt>
        <c:idx val="5"/>
      </c:pivotFmt>
      <c:pivotFmt>
        <c:idx val="6"/>
        <c:spPr>
          <a:solidFill>
            <a:schemeClr val="accent6"/>
          </a:solidFill>
        </c:spPr>
        <c:marker>
          <c:symbol val="none"/>
        </c:marker>
      </c:pivotFmt>
      <c:pivotFmt>
        <c:idx val="7"/>
        <c:spPr>
          <a:solidFill>
            <a:schemeClr val="tx2"/>
          </a:solidFill>
        </c:spPr>
        <c:marker>
          <c:symbol val="none"/>
        </c:marker>
      </c:pivotFmt>
      <c:pivotFmt>
        <c:idx val="8"/>
        <c:spPr>
          <a:solidFill>
            <a:schemeClr val="accent6"/>
          </a:solidFill>
        </c:spPr>
        <c:marker>
          <c:symbol val="none"/>
        </c:marker>
      </c:pivotFmt>
      <c:pivotFmt>
        <c:idx val="9"/>
        <c:spPr>
          <a:solidFill>
            <a:schemeClr val="tx2"/>
          </a:solidFill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2007/03/01 00:00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9"/>
                <c:pt idx="0">
                  <c:v>87.82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2007/04/01 00:00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9"/>
                <c:pt idx="0">
                  <c:v>100.78</c:v>
                </c:pt>
                <c:pt idx="1">
                  <c:v>97.81</c:v>
                </c:pt>
                <c:pt idx="2">
                  <c:v>96.83</c:v>
                </c:pt>
                <c:pt idx="3">
                  <c:v>96.81</c:v>
                </c:pt>
                <c:pt idx="4">
                  <c:v>93.82</c:v>
                </c:pt>
                <c:pt idx="5">
                  <c:v>89.82</c:v>
                </c:pt>
                <c:pt idx="6">
                  <c:v>89.8</c:v>
                </c:pt>
                <c:pt idx="7">
                  <c:v>88.82</c:v>
                </c:pt>
                <c:pt idx="8">
                  <c:v>88.81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0596352"/>
        <c:axId val="80602624"/>
      </c:barChart>
      <c:catAx>
        <c:axId val="8059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Customers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80602624"/>
        <c:crosses val="autoZero"/>
        <c:auto val="1"/>
        <c:lblAlgn val="ctr"/>
        <c:lblOffset val="100"/>
        <c:noMultiLvlLbl val="0"/>
      </c:catAx>
      <c:valAx>
        <c:axId val="806026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Total Monthly Spending</a:t>
                </a:r>
                <a:r>
                  <a:rPr lang="en-ZA" sz="1800" baseline="0"/>
                  <a:t>  ($)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5963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Movies</a:t>
            </a:r>
            <a:r>
              <a:rPr lang="en-US" sz="3200" baseline="0"/>
              <a:t> by Categories </a:t>
            </a:r>
            <a:endParaRPr lang="en-US" sz="32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'categories-count'!$B$1</c:f>
              <c:strCache>
                <c:ptCount val="1"/>
                <c:pt idx="0">
                  <c:v>movie_count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'categories-count'!$A$2:$A$17</c:f>
              <c:strCache>
                <c:ptCount val="16"/>
                <c:pt idx="0">
                  <c:v>Sports</c:v>
                </c:pt>
                <c:pt idx="1">
                  <c:v>Foreign</c:v>
                </c:pt>
                <c:pt idx="2">
                  <c:v>Family</c:v>
                </c:pt>
                <c:pt idx="3">
                  <c:v>Documentary</c:v>
                </c:pt>
                <c:pt idx="4">
                  <c:v>Animation</c:v>
                </c:pt>
                <c:pt idx="5">
                  <c:v>Action</c:v>
                </c:pt>
                <c:pt idx="6">
                  <c:v>New</c:v>
                </c:pt>
                <c:pt idx="7">
                  <c:v>Drama</c:v>
                </c:pt>
                <c:pt idx="8">
                  <c:v>Sci-Fi</c:v>
                </c:pt>
                <c:pt idx="9">
                  <c:v>Games</c:v>
                </c:pt>
                <c:pt idx="10">
                  <c:v>Children</c:v>
                </c:pt>
                <c:pt idx="11">
                  <c:v>Comedy</c:v>
                </c:pt>
                <c:pt idx="12">
                  <c:v>Travel</c:v>
                </c:pt>
                <c:pt idx="13">
                  <c:v>Classics</c:v>
                </c:pt>
                <c:pt idx="14">
                  <c:v>Horror</c:v>
                </c:pt>
                <c:pt idx="15">
                  <c:v>Music</c:v>
                </c:pt>
              </c:strCache>
            </c:strRef>
          </c:cat>
          <c:val>
            <c:numRef>
              <c:f>'categories-count'!$B$2:$B$17</c:f>
              <c:numCache>
                <c:formatCode>General</c:formatCode>
                <c:ptCount val="16"/>
                <c:pt idx="0">
                  <c:v>74</c:v>
                </c:pt>
                <c:pt idx="1">
                  <c:v>73</c:v>
                </c:pt>
                <c:pt idx="2">
                  <c:v>69</c:v>
                </c:pt>
                <c:pt idx="3">
                  <c:v>68</c:v>
                </c:pt>
                <c:pt idx="4">
                  <c:v>66</c:v>
                </c:pt>
                <c:pt idx="5">
                  <c:v>64</c:v>
                </c:pt>
                <c:pt idx="6">
                  <c:v>63</c:v>
                </c:pt>
                <c:pt idx="7">
                  <c:v>62</c:v>
                </c:pt>
                <c:pt idx="8">
                  <c:v>61</c:v>
                </c:pt>
                <c:pt idx="9">
                  <c:v>61</c:v>
                </c:pt>
                <c:pt idx="10">
                  <c:v>60</c:v>
                </c:pt>
                <c:pt idx="11">
                  <c:v>58</c:v>
                </c:pt>
                <c:pt idx="12">
                  <c:v>57</c:v>
                </c:pt>
                <c:pt idx="13">
                  <c:v>57</c:v>
                </c:pt>
                <c:pt idx="14">
                  <c:v>56</c:v>
                </c:pt>
                <c:pt idx="15">
                  <c:v>51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Category</a:t>
            </a:r>
            <a:r>
              <a:rPr lang="en-US" sz="3200" baseline="0"/>
              <a:t> Averages Greater than Overall Average</a:t>
            </a:r>
            <a:endParaRPr lang="en-US" sz="32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'cat-avgs'!$B$1</c:f>
              <c:strCache>
                <c:ptCount val="1"/>
                <c:pt idx="0">
                  <c:v>avg_rental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'cat-avgs'!$A$2:$A$10</c:f>
              <c:strCache>
                <c:ptCount val="9"/>
                <c:pt idx="0">
                  <c:v>Games</c:v>
                </c:pt>
                <c:pt idx="1">
                  <c:v>Travel</c:v>
                </c:pt>
                <c:pt idx="2">
                  <c:v>Sci-Fi</c:v>
                </c:pt>
                <c:pt idx="3">
                  <c:v>Comedy</c:v>
                </c:pt>
                <c:pt idx="4">
                  <c:v>Sports</c:v>
                </c:pt>
                <c:pt idx="5">
                  <c:v>New</c:v>
                </c:pt>
                <c:pt idx="6">
                  <c:v>Foreign</c:v>
                </c:pt>
                <c:pt idx="7">
                  <c:v>Horror</c:v>
                </c:pt>
                <c:pt idx="8">
                  <c:v>Drama</c:v>
                </c:pt>
              </c:strCache>
            </c:strRef>
          </c:cat>
          <c:val>
            <c:numRef>
              <c:f>'cat-avgs'!$B$2:$B$10</c:f>
              <c:numCache>
                <c:formatCode>General</c:formatCode>
                <c:ptCount val="9"/>
                <c:pt idx="0">
                  <c:v>3.25</c:v>
                </c:pt>
                <c:pt idx="1">
                  <c:v>3.24</c:v>
                </c:pt>
                <c:pt idx="2">
                  <c:v>3.22</c:v>
                </c:pt>
                <c:pt idx="3">
                  <c:v>3.16</c:v>
                </c:pt>
                <c:pt idx="4">
                  <c:v>3.13</c:v>
                </c:pt>
                <c:pt idx="5">
                  <c:v>3.12</c:v>
                </c:pt>
                <c:pt idx="6">
                  <c:v>3.1</c:v>
                </c:pt>
                <c:pt idx="7">
                  <c:v>3.03</c:v>
                </c:pt>
                <c:pt idx="8">
                  <c:v>3.02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8323712"/>
        <c:axId val="78325632"/>
      </c:barChart>
      <c:catAx>
        <c:axId val="78323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78325632"/>
        <c:crosses val="autoZero"/>
        <c:auto val="1"/>
        <c:lblAlgn val="ctr"/>
        <c:lblOffset val="100"/>
        <c:noMultiLvlLbl val="0"/>
      </c:catAx>
      <c:valAx>
        <c:axId val="78325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Average Rental Rate ($)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83237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err="1" smtClean="0"/>
              <a:t>Raeez</a:t>
            </a:r>
            <a:r>
              <a:rPr lang="en-ZA" dirty="0" smtClean="0"/>
              <a:t> Ahmed </a:t>
            </a:r>
            <a:r>
              <a:rPr lang="en-ZA" dirty="0" err="1" smtClean="0"/>
              <a:t>Moosa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err="1" smtClean="0"/>
              <a:t>Udacity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err="1" smtClean="0"/>
              <a:t>Progamming</a:t>
            </a:r>
            <a:r>
              <a:rPr lang="en-ZA" dirty="0" smtClean="0"/>
              <a:t> for Data Science</a:t>
            </a:r>
            <a:br>
              <a:rPr lang="en-ZA" dirty="0" smtClean="0"/>
            </a:br>
            <a:r>
              <a:rPr lang="en-ZA" dirty="0" smtClean="0"/>
              <a:t>Project 1 – Relational Database</a:t>
            </a:r>
            <a:endParaRPr lang="en-Z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1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family-friendly group) is ‘Animation’, 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096037"/>
              </p:ext>
            </p:extLst>
          </p:nvPr>
        </p:nvGraphicFramePr>
        <p:xfrm>
          <a:off x="0" y="776288"/>
          <a:ext cx="5868144" cy="60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69785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8032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rental duration lengths for the family-friendly movies, divided according to the quartiles across all categories?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17031"/>
            <a:ext cx="2868632" cy="2911415"/>
          </a:xfrm>
        </p:spPr>
        <p:txBody>
          <a:bodyPr/>
          <a:lstStyle/>
          <a:p>
            <a:r>
              <a:rPr lang="en-ZA" dirty="0" smtClean="0"/>
              <a:t>The ‘Classic’ category is the only category with a near symmetrical quartile distribution.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5551562"/>
              </p:ext>
            </p:extLst>
          </p:nvPr>
        </p:nvGraphicFramePr>
        <p:xfrm>
          <a:off x="0" y="404664"/>
          <a:ext cx="5868144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232248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Looking at each store, how many rentals did each store process over the available time period?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As shown by the line graph, both Stores 1 and 2 have  processed a similar amount of rentals during the time period covered by the data.</a:t>
            </a:r>
          </a:p>
          <a:p>
            <a:endParaRPr lang="en-ZA" dirty="0"/>
          </a:p>
          <a:p>
            <a:r>
              <a:rPr lang="en-ZA" dirty="0" smtClean="0"/>
              <a:t>Store 1 processed slightly more rentals than Store 2 in August 2005.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4243547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944216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Who are the top 10 paying customers based on a month-by-month analysis?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Eleanor Hunt is the number 1 ranked customer, spending $100.78 in April 2007.</a:t>
            </a:r>
          </a:p>
          <a:p>
            <a:endParaRPr lang="en-ZA" dirty="0"/>
          </a:p>
          <a:p>
            <a:r>
              <a:rPr lang="en-ZA" dirty="0" smtClean="0"/>
              <a:t>Eleanor Hunt is also the number 10 ranked customer, spending  $87.82 in March 2007.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565868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08312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is the overall percentage of movies per category? Is there any category that dominates the database?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89041"/>
            <a:ext cx="2868632" cy="2839406"/>
          </a:xfrm>
        </p:spPr>
        <p:txBody>
          <a:bodyPr/>
          <a:lstStyle/>
          <a:p>
            <a:r>
              <a:rPr lang="en-ZA" dirty="0" smtClean="0"/>
              <a:t>As is evident from the accompanying pie chart, each category contains a similar amount of movies.</a:t>
            </a:r>
          </a:p>
          <a:p>
            <a:endParaRPr lang="en-ZA" dirty="0"/>
          </a:p>
          <a:p>
            <a:r>
              <a:rPr lang="en-ZA" dirty="0" smtClean="0"/>
              <a:t>There is no dominant category within the database.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40723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85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304256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have an average rental rate that is greater than the overall rental rate?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284984"/>
            <a:ext cx="2868632" cy="3343463"/>
          </a:xfrm>
        </p:spPr>
        <p:txBody>
          <a:bodyPr/>
          <a:lstStyle/>
          <a:p>
            <a:r>
              <a:rPr lang="en-ZA" dirty="0" smtClean="0"/>
              <a:t>There are 9 categories which have an average rental rate greater than the overall average rental rate of $2.98.</a:t>
            </a:r>
          </a:p>
          <a:p>
            <a:endParaRPr lang="en-ZA" dirty="0"/>
          </a:p>
          <a:p>
            <a:r>
              <a:rPr lang="en-ZA" dirty="0" smtClean="0"/>
              <a:t>The ‘Games’ category has the highest average rental rate of $3.25,  being $0.27 higher than the overall average.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165468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23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</TotalTime>
  <Words>373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Raeez Ahmed Moosa  Udacity  Progamming for Data Science Project 1 – Relational Database</vt:lpstr>
      <vt:lpstr>Which categories are popular amongst families?</vt:lpstr>
      <vt:lpstr>What are the top 10 Animation movies?</vt:lpstr>
      <vt:lpstr>What are the rental duration lengths for the family-friendly movies, divided according to the quartiles across all categories?</vt:lpstr>
      <vt:lpstr>Looking at each store, how many rentals did each store process over the available time period?</vt:lpstr>
      <vt:lpstr>Who are the top 10 paying customers based on a month-by-month analysis?</vt:lpstr>
      <vt:lpstr>What is the overall percentage of movies per category? Is there any category that dominates the database?</vt:lpstr>
      <vt:lpstr>Which categories have an average rental rate that is greater than the overall rental rate?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16</cp:revision>
  <dcterms:created xsi:type="dcterms:W3CDTF">2021-06-07T14:55:47Z</dcterms:created>
  <dcterms:modified xsi:type="dcterms:W3CDTF">2021-06-08T15:07:50Z</dcterms:modified>
</cp:coreProperties>
</file>