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3200"/>
            </a:pPr>
            <a:r>
              <a:rPr lang="en-ZA" sz="3200" dirty="0"/>
              <a:t>Family-Friendly</a:t>
            </a:r>
            <a:r>
              <a:rPr lang="en-ZA" sz="3200" baseline="0" dirty="0"/>
              <a:t> Categories Total Rentals</a:t>
            </a:r>
            <a:endParaRPr lang="en-ZA" sz="3200" dirty="0"/>
          </a:p>
        </c:rich>
      </c:tx>
      <c:layout>
        <c:manualLayout>
          <c:xMode val="edge"/>
          <c:yMode val="edge"/>
          <c:x val="0.19297330321302003"/>
          <c:y val="1.0645288914817572E-2"/>
        </c:manualLayout>
      </c:layout>
      <c:overlay val="1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'popular-family-categories'!$B$1</c:f>
              <c:strCache>
                <c:ptCount val="1"/>
                <c:pt idx="0">
                  <c:v>rental_sum</c:v>
                </c:pt>
              </c:strCache>
            </c:strRef>
          </c:tx>
          <c:invertIfNegative val="0"/>
          <c:cat>
            <c:strRef>
              <c:f>'popular-family-categories'!$A$2:$A$7</c:f>
              <c:strCache>
                <c:ptCount val="6"/>
                <c:pt idx="0">
                  <c:v>Animation</c:v>
                </c:pt>
                <c:pt idx="1">
                  <c:v>Family</c:v>
                </c:pt>
                <c:pt idx="2">
                  <c:v>Children</c:v>
                </c:pt>
                <c:pt idx="3">
                  <c:v>Comedy</c:v>
                </c:pt>
                <c:pt idx="4">
                  <c:v>Classics</c:v>
                </c:pt>
                <c:pt idx="5">
                  <c:v>Music</c:v>
                </c:pt>
              </c:strCache>
            </c:strRef>
          </c:cat>
          <c:val>
            <c:numRef>
              <c:f>'popular-family-categories'!$B$2:$B$7</c:f>
              <c:numCache>
                <c:formatCode>General</c:formatCode>
                <c:ptCount val="6"/>
                <c:pt idx="0">
                  <c:v>1166</c:v>
                </c:pt>
                <c:pt idx="1">
                  <c:v>1096</c:v>
                </c:pt>
                <c:pt idx="2">
                  <c:v>945</c:v>
                </c:pt>
                <c:pt idx="3">
                  <c:v>941</c:v>
                </c:pt>
                <c:pt idx="4">
                  <c:v>939</c:v>
                </c:pt>
                <c:pt idx="5">
                  <c:v>830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76355072"/>
        <c:axId val="76356992"/>
      </c:barChart>
      <c:catAx>
        <c:axId val="763550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ZA" sz="1800"/>
                  <a:t>Categories</a:t>
                </a:r>
                <a:endParaRPr lang="en-ZA"/>
              </a:p>
            </c:rich>
          </c:tx>
          <c:layout/>
          <c:overlay val="0"/>
        </c:title>
        <c:majorTickMark val="none"/>
        <c:minorTickMark val="none"/>
        <c:tickLblPos val="nextTo"/>
        <c:crossAx val="76356992"/>
        <c:crosses val="autoZero"/>
        <c:auto val="1"/>
        <c:lblAlgn val="ctr"/>
        <c:lblOffset val="100"/>
        <c:noMultiLvlLbl val="0"/>
      </c:catAx>
      <c:valAx>
        <c:axId val="7635699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ZA" sz="1800"/>
                  <a:t>Total Rentals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76355072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3600"/>
            </a:pPr>
            <a:r>
              <a:rPr lang="en-ZA" sz="3600"/>
              <a:t>Top 10</a:t>
            </a:r>
            <a:r>
              <a:rPr lang="en-ZA" sz="3600" baseline="0"/>
              <a:t> Animation Movies</a:t>
            </a:r>
            <a:endParaRPr lang="en-ZA" sz="3600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'top-10-animation-movies'!$C$1</c:f>
              <c:strCache>
                <c:ptCount val="1"/>
                <c:pt idx="0">
                  <c:v>rental_count</c:v>
                </c:pt>
              </c:strCache>
            </c:strRef>
          </c:tx>
          <c:invertIfNegative val="0"/>
          <c:cat>
            <c:strRef>
              <c:f>'top-10-animation-movies'!$A$2:$A$11</c:f>
              <c:strCache>
                <c:ptCount val="10"/>
                <c:pt idx="0">
                  <c:v>Juggler Hardly</c:v>
                </c:pt>
                <c:pt idx="1">
                  <c:v>Dogma Family</c:v>
                </c:pt>
                <c:pt idx="2">
                  <c:v>Storm Happiness</c:v>
                </c:pt>
                <c:pt idx="3">
                  <c:v>Forrester Comancheros</c:v>
                </c:pt>
                <c:pt idx="4">
                  <c:v>Blackout Private</c:v>
                </c:pt>
                <c:pt idx="5">
                  <c:v>Gangs Pride</c:v>
                </c:pt>
                <c:pt idx="6">
                  <c:v>Tracy Cider</c:v>
                </c:pt>
                <c:pt idx="7">
                  <c:v>Clash Freddy</c:v>
                </c:pt>
                <c:pt idx="8">
                  <c:v>Double Wrath</c:v>
                </c:pt>
                <c:pt idx="9">
                  <c:v>Telemark Heartbreakers</c:v>
                </c:pt>
              </c:strCache>
            </c:strRef>
          </c:cat>
          <c:val>
            <c:numRef>
              <c:f>'top-10-animation-movies'!$C$2:$C$11</c:f>
              <c:numCache>
                <c:formatCode>General</c:formatCode>
                <c:ptCount val="10"/>
                <c:pt idx="0">
                  <c:v>32</c:v>
                </c:pt>
                <c:pt idx="1">
                  <c:v>30</c:v>
                </c:pt>
                <c:pt idx="2">
                  <c:v>29</c:v>
                </c:pt>
                <c:pt idx="3">
                  <c:v>27</c:v>
                </c:pt>
                <c:pt idx="4">
                  <c:v>27</c:v>
                </c:pt>
                <c:pt idx="5">
                  <c:v>27</c:v>
                </c:pt>
                <c:pt idx="6">
                  <c:v>26</c:v>
                </c:pt>
                <c:pt idx="7">
                  <c:v>25</c:v>
                </c:pt>
                <c:pt idx="8">
                  <c:v>25</c:v>
                </c:pt>
                <c:pt idx="9">
                  <c:v>25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35964160"/>
        <c:axId val="135966080"/>
      </c:barChart>
      <c:catAx>
        <c:axId val="135964160"/>
        <c:scaling>
          <c:orientation val="maxMin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ZA" sz="1800"/>
                  <a:t>Animation</a:t>
                </a:r>
                <a:r>
                  <a:rPr lang="en-ZA" sz="1800" baseline="0"/>
                  <a:t> Movies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135966080"/>
        <c:crosses val="autoZero"/>
        <c:auto val="1"/>
        <c:lblAlgn val="ctr"/>
        <c:lblOffset val="100"/>
        <c:noMultiLvlLbl val="0"/>
      </c:catAx>
      <c:valAx>
        <c:axId val="135966080"/>
        <c:scaling>
          <c:orientation val="minMax"/>
        </c:scaling>
        <c:delete val="0"/>
        <c:axPos val="t"/>
        <c:title>
          <c:tx>
            <c:rich>
              <a:bodyPr/>
              <a:lstStyle/>
              <a:p>
                <a:pPr>
                  <a:defRPr sz="1800"/>
                </a:pPr>
                <a:r>
                  <a:rPr lang="en-ZA" sz="1800"/>
                  <a:t>Rental</a:t>
                </a:r>
                <a:r>
                  <a:rPr lang="en-ZA" sz="1800" baseline="0"/>
                  <a:t> Count</a:t>
                </a:r>
                <a:endParaRPr lang="en-ZA" sz="180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35964160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7DBE297-B1CA-4802-89AA-46848864696C}" type="datetimeFigureOut">
              <a:rPr lang="en-ZA" smtClean="0"/>
              <a:t>2021/06/07</a:t>
            </a:fld>
            <a:endParaRPr lang="en-Z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Z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DBE297-B1CA-4802-89AA-46848864696C}" type="datetimeFigureOut">
              <a:rPr lang="en-ZA" smtClean="0"/>
              <a:t>2021/06/07</a:t>
            </a:fld>
            <a:endParaRPr lang="en-Z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7DBE297-B1CA-4802-89AA-46848864696C}" type="datetimeFigureOut">
              <a:rPr lang="en-ZA" smtClean="0"/>
              <a:t>2021/06/07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7DBE297-B1CA-4802-89AA-46848864696C}" type="datetimeFigureOut">
              <a:rPr lang="en-ZA" smtClean="0"/>
              <a:t>2021/06/07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Z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764704"/>
            <a:ext cx="2868632" cy="1215090"/>
          </a:xfrm>
        </p:spPr>
        <p:txBody>
          <a:bodyPr>
            <a:noAutofit/>
          </a:bodyPr>
          <a:lstStyle/>
          <a:p>
            <a:pPr algn="ctr"/>
            <a:r>
              <a:rPr lang="en-ZA" sz="2400" dirty="0" smtClean="0"/>
              <a:t>Which categories are popular amongst families?</a:t>
            </a:r>
            <a:endParaRPr lang="en-ZA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5868144" y="2010727"/>
            <a:ext cx="2868632" cy="4617720"/>
          </a:xfrm>
        </p:spPr>
        <p:txBody>
          <a:bodyPr/>
          <a:lstStyle/>
          <a:p>
            <a:r>
              <a:rPr lang="en-ZA" dirty="0" smtClean="0"/>
              <a:t>Amongst families,  the most popular category (from the categories  that  form part of the family viewing group) is Animation, with this category having 1 166 rentals.  </a:t>
            </a:r>
            <a:endParaRPr lang="en-Z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777255"/>
              </p:ext>
            </p:extLst>
          </p:nvPr>
        </p:nvGraphicFramePr>
        <p:xfrm>
          <a:off x="152400" y="776288"/>
          <a:ext cx="5715744" cy="5965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549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764704"/>
            <a:ext cx="2868632" cy="1215090"/>
          </a:xfrm>
        </p:spPr>
        <p:txBody>
          <a:bodyPr>
            <a:noAutofit/>
          </a:bodyPr>
          <a:lstStyle/>
          <a:p>
            <a:pPr algn="ctr"/>
            <a:r>
              <a:rPr lang="en-ZA" sz="2400" dirty="0" smtClean="0"/>
              <a:t>What are the top 10 Animation movies?</a:t>
            </a:r>
            <a:endParaRPr lang="en-ZA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5868144" y="2010727"/>
            <a:ext cx="2868632" cy="4617720"/>
          </a:xfrm>
        </p:spPr>
        <p:txBody>
          <a:bodyPr/>
          <a:lstStyle/>
          <a:p>
            <a:r>
              <a:rPr lang="en-ZA" dirty="0" smtClean="0"/>
              <a:t>The movie ‘Juggler Hardly’ is the most popular animation movie, with 32 rentals </a:t>
            </a:r>
            <a:r>
              <a:rPr lang="en-ZA" smtClean="0"/>
              <a:t>in total.</a:t>
            </a:r>
            <a:endParaRPr lang="en-ZA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40966407"/>
              </p:ext>
            </p:extLst>
          </p:nvPr>
        </p:nvGraphicFramePr>
        <p:xfrm>
          <a:off x="152400" y="776288"/>
          <a:ext cx="5715744" cy="5851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590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23</TotalTime>
  <Words>80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Urban</vt:lpstr>
      <vt:lpstr>Which categories are popular amongst families?</vt:lpstr>
      <vt:lpstr>What are the top 10 Animation movies?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categories are popular amongst families?</dc:title>
  <dc:creator>Raeez</dc:creator>
  <cp:lastModifiedBy>Raeez</cp:lastModifiedBy>
  <cp:revision>5</cp:revision>
  <dcterms:created xsi:type="dcterms:W3CDTF">2021-06-07T14:55:47Z</dcterms:created>
  <dcterms:modified xsi:type="dcterms:W3CDTF">2021-06-07T16:21:06Z</dcterms:modified>
</cp:coreProperties>
</file>