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a Apresentação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12" name="Autoria e Dat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Autoria e Data</a:t>
            </a:r>
          </a:p>
        </p:txBody>
      </p:sp>
      <p:sp>
        <p:nvSpPr>
          <p:cNvPr id="13" name="Nível de Corpo Um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o Slid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100" name="Subtítulo do Slid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do Slide</a:t>
            </a:r>
          </a:p>
        </p:txBody>
      </p:sp>
      <p:sp>
        <p:nvSpPr>
          <p:cNvPr id="10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a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da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ível de Corpo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Tópicos da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ível de Corpo Um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t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ível de Corpo Um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ções do f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Informações do fato</a:t>
            </a:r>
          </a:p>
        </p:txBody>
      </p:sp>
      <p:sp>
        <p:nvSpPr>
          <p:cNvPr id="12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ição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Atribuição</a:t>
            </a:r>
          </a:p>
        </p:txBody>
      </p:sp>
      <p:sp>
        <p:nvSpPr>
          <p:cNvPr id="136" name="Nível de Corpo Um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“Citação Notável”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uas águas-vivas sob fundo rosa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Duas águas-vivas que se tocam sob fundo azul escuro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Duas águas-vivas sob fundo azul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uas águas-vivas que se tocam sob fundo azul e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uas águas-vivas que se tocam sob fundo azul escuro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ia e Dat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Autoria e Data</a:t>
            </a:r>
          </a:p>
        </p:txBody>
      </p:sp>
      <p:sp>
        <p:nvSpPr>
          <p:cNvPr id="23" name="Título da Apresentação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24" name="Nível de Corpo Um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uas águas-vivas sob fundo azul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o Slid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do Slide</a:t>
            </a:r>
          </a:p>
        </p:txBody>
      </p:sp>
      <p:sp>
        <p:nvSpPr>
          <p:cNvPr id="34" name="Nível de Corpo Um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Slid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43" name="Subtítulo do Slid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do Slide</a:t>
            </a:r>
          </a:p>
        </p:txBody>
      </p:sp>
      <p:sp>
        <p:nvSpPr>
          <p:cNvPr id="44" name="Nível de Corpo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de Corpo Um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uas águas-vivas sob fundo rosa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o Slid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do Slide</a:t>
            </a:r>
          </a:p>
        </p:txBody>
      </p:sp>
      <p:sp>
        <p:nvSpPr>
          <p:cNvPr id="62" name="Nível de Corpo Um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o Slid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do Slide</a:t>
            </a:r>
          </a:p>
        </p:txBody>
      </p:sp>
      <p:sp>
        <p:nvSpPr>
          <p:cNvPr id="6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Vídeo Peque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o Slid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do Slide</a:t>
            </a:r>
          </a:p>
        </p:txBody>
      </p:sp>
      <p:sp>
        <p:nvSpPr>
          <p:cNvPr id="72" name="Nível de Corpo Um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o Slid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do Slide</a:t>
            </a:r>
          </a:p>
        </p:txBody>
      </p:sp>
      <p:sp>
        <p:nvSpPr>
          <p:cNvPr id="7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Víde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o Slid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do Slide</a:t>
            </a:r>
          </a:p>
        </p:txBody>
      </p:sp>
      <p:sp>
        <p:nvSpPr>
          <p:cNvPr id="82" name="Nível de Corpo Um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o Slid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do Slide</a:t>
            </a:r>
          </a:p>
        </p:txBody>
      </p:sp>
      <p:sp>
        <p:nvSpPr>
          <p:cNvPr id="8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a Seção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Título da Seção</a:t>
            </a:r>
          </a:p>
        </p:txBody>
      </p:sp>
      <p:sp>
        <p:nvSpPr>
          <p:cNvPr id="92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Slid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do Slide</a:t>
            </a:r>
          </a:p>
        </p:txBody>
      </p:sp>
      <p:sp>
        <p:nvSpPr>
          <p:cNvPr id="3" name="Nível de Corpo Um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istema de Moeda Estudantil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Sistema de Moeda Estudantil</a:t>
            </a:r>
          </a:p>
        </p:txBody>
      </p:sp>
      <p:sp>
        <p:nvSpPr>
          <p:cNvPr id="172" name="Arquitetura e Camada de Persistência"/>
          <p:cNvSpPr txBox="1"/>
          <p:nvPr>
            <p:ph type="subTitle" sz="quarter" idx="1"/>
          </p:nvPr>
        </p:nvSpPr>
        <p:spPr>
          <a:xfrm>
            <a:off x="1269999" y="7600573"/>
            <a:ext cx="21844001" cy="2512353"/>
          </a:xfrm>
          <a:prstGeom prst="rect">
            <a:avLst/>
          </a:prstGeom>
        </p:spPr>
        <p:txBody>
          <a:bodyPr/>
          <a:lstStyle/>
          <a:p>
            <a:pPr/>
            <a:r>
              <a:t>Arquitetura e Camada de Persistência</a:t>
            </a:r>
          </a:p>
        </p:txBody>
      </p:sp>
      <p:pic>
        <p:nvPicPr>
          <p:cNvPr id="173" name="Brasão_PUC_Minas.png" descr="Brasão_PUC_Mina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92494" y="11098257"/>
            <a:ext cx="4047487" cy="2023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Visão Geral da Arquitetura do Sistem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Visão Geral da Arquitetura do Sistema</a:t>
            </a:r>
          </a:p>
        </p:txBody>
      </p:sp>
      <p:sp>
        <p:nvSpPr>
          <p:cNvPr id="176" name="Frontend: Interface do usuário (React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Frontend: Interface do usuário (React)</a:t>
            </a:r>
          </a:p>
          <a:p>
            <a:pPr/>
            <a:r>
              <a:t>Backend: API Restful (Spring Boot)</a:t>
            </a:r>
          </a:p>
          <a:p>
            <a:pPr/>
            <a:r>
              <a:t>Banco de dados: Persistência com JPA/Hibernate </a:t>
            </a:r>
          </a:p>
        </p:txBody>
      </p:sp>
      <p:sp>
        <p:nvSpPr>
          <p:cNvPr id="177" name="Arquitetura do Sistema"/>
          <p:cNvSpPr txBox="1"/>
          <p:nvPr/>
        </p:nvSpPr>
        <p:spPr>
          <a:xfrm>
            <a:off x="4214475" y="2133322"/>
            <a:ext cx="1595505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1121635">
              <a:lnSpc>
                <a:spcPct val="90000"/>
              </a:lnSpc>
              <a:spcBef>
                <a:spcPts val="0"/>
              </a:spcBef>
              <a:defRPr spc="-160" sz="533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Arquitetura do Sistema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Detalhamento do Backend"/>
          <p:cNvSpPr txBox="1"/>
          <p:nvPr>
            <p:ph type="title"/>
          </p:nvPr>
        </p:nvSpPr>
        <p:spPr>
          <a:xfrm>
            <a:off x="1270000" y="812800"/>
            <a:ext cx="15955050" cy="1557437"/>
          </a:xfrm>
          <a:prstGeom prst="rect">
            <a:avLst/>
          </a:prstGeom>
        </p:spPr>
        <p:txBody>
          <a:bodyPr/>
          <a:lstStyle/>
          <a:p>
            <a:pPr/>
            <a:r>
              <a:t>Detalhamento do Backend</a:t>
            </a:r>
          </a:p>
        </p:txBody>
      </p:sp>
      <p:sp>
        <p:nvSpPr>
          <p:cNvPr id="180" name="Java Spring Boot (API Restful)"/>
          <p:cNvSpPr txBox="1"/>
          <p:nvPr>
            <p:ph type="body" idx="21"/>
          </p:nvPr>
        </p:nvSpPr>
        <p:spPr>
          <a:xfrm>
            <a:off x="1270000" y="2133600"/>
            <a:ext cx="1595505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121635">
              <a:lnSpc>
                <a:spcPct val="90000"/>
              </a:lnSpc>
              <a:defRPr spc="-160" sz="533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Java Spring Boot (API Restful)</a:t>
            </a:r>
          </a:p>
        </p:txBody>
      </p:sp>
      <p:sp>
        <p:nvSpPr>
          <p:cNvPr id="181" name="Controller: Gerencia as requisições HTTP (mapeia as rotas)…"/>
          <p:cNvSpPr txBox="1"/>
          <p:nvPr>
            <p:ph type="body" idx="1"/>
          </p:nvPr>
        </p:nvSpPr>
        <p:spPr>
          <a:xfrm>
            <a:off x="1269999" y="4267199"/>
            <a:ext cx="15955051" cy="8432801"/>
          </a:xfrm>
          <a:prstGeom prst="rect">
            <a:avLst/>
          </a:prstGeom>
        </p:spPr>
        <p:txBody>
          <a:bodyPr/>
          <a:lstStyle/>
          <a:p>
            <a:pPr/>
            <a:r>
              <a:t>Controller: Gerencia as requisições HTTP (mapeia as rotas)</a:t>
            </a:r>
          </a:p>
          <a:p>
            <a:pPr/>
            <a:r>
              <a:t>Service: Contém a lógica de negócios </a:t>
            </a:r>
          </a:p>
          <a:p>
            <a:pPr/>
            <a:r>
              <a:t>Repository: Interage com o banco de dados usando JPA e Spring Data</a:t>
            </a:r>
          </a:p>
        </p:txBody>
      </p:sp>
      <p:pic>
        <p:nvPicPr>
          <p:cNvPr id="182" name="Diagrama Backend.png" descr="Diagrama Backen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99785" y="1327554"/>
            <a:ext cx="5739502" cy="110608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amada de Persistência de Dad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Camada de Persistência de Dados</a:t>
            </a:r>
          </a:p>
        </p:txBody>
      </p:sp>
      <p:sp>
        <p:nvSpPr>
          <p:cNvPr id="185" name="O JPA (Java Persistance API) é utilizado para mapear as classes de modelo para tabelas no banco de dado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 JPA (Java Persistance API) é utilizado para mapear as classes de modelo para tabelas no banco de dados</a:t>
            </a:r>
          </a:p>
          <a:p>
            <a:pPr/>
            <a:r>
              <a:t>As principais entidades são: Aluno, EmpresaParceira, InstituicaoEnsino</a:t>
            </a:r>
          </a:p>
        </p:txBody>
      </p:sp>
      <p:sp>
        <p:nvSpPr>
          <p:cNvPr id="186" name="Como o sistema persiste os dados?"/>
          <p:cNvSpPr txBox="1"/>
          <p:nvPr/>
        </p:nvSpPr>
        <p:spPr>
          <a:xfrm>
            <a:off x="4214475" y="2133322"/>
            <a:ext cx="1595505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1121635">
              <a:lnSpc>
                <a:spcPct val="90000"/>
              </a:lnSpc>
              <a:spcBef>
                <a:spcPts val="0"/>
              </a:spcBef>
              <a:defRPr spc="-160" sz="533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Como o sistema persiste os dados?</a:t>
            </a:r>
          </a:p>
        </p:txBody>
      </p:sp>
      <p:pic>
        <p:nvPicPr>
          <p:cNvPr id="187" name="filme-colado.png" descr="filme-colad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41965" y="8200155"/>
            <a:ext cx="10100070" cy="25586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Fluxo de Dad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Fluxo de Dados</a:t>
            </a:r>
          </a:p>
        </p:txBody>
      </p:sp>
      <p:sp>
        <p:nvSpPr>
          <p:cNvPr id="190" name="Fluxo típico de dados:  1. O frontend envia a requisição HTTP (exemplo: GET /alunos/{id}) 2. O backend recebe a requisição e chama o serviço correspondente 3. O serviço consulta o repositório para acessar os dados do banco de dados 4. O banco de dados re"/>
          <p:cNvSpPr txBox="1"/>
          <p:nvPr>
            <p:ph type="body" sz="half" idx="1"/>
          </p:nvPr>
        </p:nvSpPr>
        <p:spPr>
          <a:xfrm>
            <a:off x="1270000" y="4271367"/>
            <a:ext cx="10213607" cy="7565027"/>
          </a:xfrm>
          <a:prstGeom prst="rect">
            <a:avLst/>
          </a:prstGeom>
        </p:spPr>
        <p:txBody>
          <a:bodyPr/>
          <a:lstStyle/>
          <a:p>
            <a:pPr marL="469391" indent="-469391" defTabSz="2048255">
              <a:spcBef>
                <a:spcPts val="2000"/>
              </a:spcBef>
              <a:defRPr sz="4032"/>
            </a:pPr>
            <a:r>
              <a:t>Fluxo típico de dados: </a:t>
            </a:r>
            <a:br/>
            <a:r>
              <a:t>1. O frontend envia a requisição HTTP (exemplo: GET /alunos/{id})</a:t>
            </a:r>
            <a:br/>
            <a:r>
              <a:t>2. O backend recebe a requisição e chama o serviço correspondente</a:t>
            </a:r>
            <a:br/>
            <a:r>
              <a:t>3. O serviço consulta o repositório para acessar os dados do banco de dados</a:t>
            </a:r>
            <a:br/>
            <a:r>
              <a:t>4. O banco de dados retorna os dados solicitados</a:t>
            </a:r>
            <a:br/>
            <a:r>
              <a:t>5. O backend envia os dados de volta ao frontend</a:t>
            </a:r>
          </a:p>
        </p:txBody>
      </p:sp>
      <p:sp>
        <p:nvSpPr>
          <p:cNvPr id="191" name="Frontend -&gt; Backend -&gt; Banco de Dados"/>
          <p:cNvSpPr txBox="1"/>
          <p:nvPr/>
        </p:nvSpPr>
        <p:spPr>
          <a:xfrm>
            <a:off x="4214475" y="2133322"/>
            <a:ext cx="1595505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ctr" defTabSz="1121635">
              <a:lnSpc>
                <a:spcPct val="90000"/>
              </a:lnSpc>
              <a:spcBef>
                <a:spcPts val="0"/>
              </a:spcBef>
              <a:defRPr spc="-160" sz="533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Frontend -&gt; Backend -&gt; Banco de Dados</a:t>
            </a:r>
          </a:p>
        </p:txBody>
      </p:sp>
      <p:pic>
        <p:nvPicPr>
          <p:cNvPr id="192" name="Imagem" descr="Imagem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994553" y="5071683"/>
            <a:ext cx="11848189" cy="59643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BRIGADO!"/>
          <p:cNvSpPr txBox="1"/>
          <p:nvPr>
            <p:ph type="title"/>
          </p:nvPr>
        </p:nvSpPr>
        <p:spPr>
          <a:xfrm>
            <a:off x="1270000" y="6079281"/>
            <a:ext cx="21844001" cy="1557438"/>
          </a:xfrm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pc="-257" sz="858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OBRIGADO!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