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notesSlides/notesSlide8.xml" ContentType="application/vnd.openxmlformats-officedocument.presentationml.notesSlide+xml"/>
  <Override PartName="/ppt/media/image7.jpg" ContentType="image/jpeg"/>
  <Override PartName="/ppt/notesSlides/notesSlide9.xml" ContentType="application/vnd.openxmlformats-officedocument.presentationml.notesSlide+xml"/>
  <Override PartName="/ppt/media/image8.jpg" ContentType="image/jpeg"/>
  <Override PartName="/ppt/notesSlides/notesSlide10.xml" ContentType="application/vnd.openxmlformats-officedocument.presentationml.notesSlide+xml"/>
  <Override PartName="/ppt/media/image9.jpg" ContentType="image/jpeg"/>
  <Override PartName="/ppt/notesSlides/notesSlide11.xml" ContentType="application/vnd.openxmlformats-officedocument.presentationml.notesSlide+xml"/>
  <Override PartName="/ppt/media/image10.jpg" ContentType="image/jpeg"/>
  <Override PartName="/ppt/notesSlides/notesSlide12.xml" ContentType="application/vnd.openxmlformats-officedocument.presentationml.notesSlide+xml"/>
  <Override PartName="/ppt/media/image11.jpg" ContentType="image/jpeg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6" r:id="rId4"/>
    <p:sldId id="262" r:id="rId5"/>
    <p:sldId id="261" r:id="rId6"/>
    <p:sldId id="260" r:id="rId7"/>
    <p:sldId id="264" r:id="rId8"/>
    <p:sldId id="266" r:id="rId9"/>
    <p:sldId id="267" r:id="rId10"/>
    <p:sldId id="268" r:id="rId11"/>
    <p:sldId id="269" r:id="rId12"/>
    <p:sldId id="270" r:id="rId13"/>
    <p:sldId id="259" r:id="rId1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essor" initials="P" lastIdx="1" clrIdx="0">
    <p:extLst>
      <p:ext uri="{19B8F6BF-5375-455C-9EA6-DF929625EA0E}">
        <p15:presenceInfo xmlns:p15="http://schemas.microsoft.com/office/powerpoint/2012/main" userId="Profess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9T00:23:21.42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58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49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07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56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85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25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2128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2128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2128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69189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1538">
            <a:solidFill>
              <a:srgbClr val="60CF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76666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1538">
            <a:solidFill>
              <a:srgbClr val="67D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761" y="1050204"/>
            <a:ext cx="9721876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2128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3607" y="2533404"/>
            <a:ext cx="9406184" cy="2343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61" y="1050204"/>
            <a:ext cx="972187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35"/>
              </a:lnSpc>
            </a:pPr>
            <a:r>
              <a:rPr sz="2800" spc="-15" dirty="0" err="1">
                <a:latin typeface="+mj-lt"/>
              </a:rPr>
              <a:t>Orto</a:t>
            </a:r>
            <a:r>
              <a:rPr sz="2800" spc="-175" dirty="0" err="1">
                <a:latin typeface="+mj-lt"/>
              </a:rPr>
              <a:t>Bia</a:t>
            </a:r>
            <a:r>
              <a:rPr sz="2800" spc="50" dirty="0">
                <a:latin typeface="+mj-lt"/>
              </a:rPr>
              <a:t> </a:t>
            </a:r>
            <a:r>
              <a:rPr sz="2800" spc="505" dirty="0">
                <a:latin typeface="+mj-lt"/>
              </a:rPr>
              <a:t>-</a:t>
            </a:r>
            <a:r>
              <a:rPr sz="2800" spc="25" dirty="0">
                <a:latin typeface="+mj-lt"/>
              </a:rPr>
              <a:t> </a:t>
            </a:r>
            <a:r>
              <a:rPr sz="2800" spc="-30" dirty="0">
                <a:latin typeface="+mj-lt"/>
              </a:rPr>
              <a:t>Plataforma</a:t>
            </a:r>
            <a:r>
              <a:rPr sz="2800" spc="315" dirty="0">
                <a:latin typeface="+mj-lt"/>
              </a:rPr>
              <a:t> </a:t>
            </a:r>
            <a:r>
              <a:rPr sz="2800" spc="-45" dirty="0">
                <a:latin typeface="+mj-lt"/>
              </a:rPr>
              <a:t>para</a:t>
            </a:r>
            <a:r>
              <a:rPr sz="2800" spc="-35" dirty="0">
                <a:latin typeface="+mj-lt"/>
              </a:rPr>
              <a:t> </a:t>
            </a:r>
            <a:r>
              <a:rPr sz="2800" spc="-80" dirty="0" err="1">
                <a:latin typeface="+mj-lt"/>
              </a:rPr>
              <a:t>Agenda</a:t>
            </a:r>
            <a:r>
              <a:rPr sz="2800" dirty="0" err="1">
                <a:latin typeface="+mj-lt"/>
              </a:rPr>
              <a:t>mento</a:t>
            </a:r>
            <a:r>
              <a:rPr sz="2800" spc="70" dirty="0">
                <a:latin typeface="+mj-lt"/>
              </a:rPr>
              <a:t> </a:t>
            </a:r>
            <a:r>
              <a:rPr sz="2800" spc="-35" dirty="0" err="1">
                <a:latin typeface="+mj-lt"/>
              </a:rPr>
              <a:t>Odonto</a:t>
            </a:r>
            <a:r>
              <a:rPr sz="2800" spc="-130" dirty="0" err="1">
                <a:latin typeface="+mj-lt"/>
              </a:rPr>
              <a:t>l</a:t>
            </a:r>
            <a:r>
              <a:rPr sz="2800" spc="-80" dirty="0" err="1">
                <a:latin typeface="+mj-lt"/>
              </a:rPr>
              <a:t>óg</a:t>
            </a:r>
            <a:r>
              <a:rPr sz="2800" spc="85" dirty="0" err="1">
                <a:latin typeface="+mj-lt"/>
              </a:rPr>
              <a:t>i</a:t>
            </a:r>
            <a:r>
              <a:rPr sz="2800" spc="-165" dirty="0" err="1">
                <a:latin typeface="+mj-lt"/>
              </a:rPr>
              <a:t>co</a:t>
            </a:r>
            <a:endParaRPr sz="2800" spc="-165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761" y="1549943"/>
            <a:ext cx="832317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lang="pt-BR" sz="2000" b="1" spc="25" dirty="0">
                <a:solidFill>
                  <a:srgbClr val="646464"/>
                </a:solidFill>
                <a:latin typeface="+mj-lt"/>
                <a:cs typeface="Arial"/>
              </a:rPr>
              <a:t>Trabalho Interdisciplinar: Aplicações para Sustentabilidade</a:t>
            </a:r>
            <a:endParaRPr lang="pt-BR" sz="2000" b="1" dirty="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3279075"/>
            <a:ext cx="4648199" cy="1323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  <a:buClr>
                <a:srgbClr val="030303"/>
              </a:buClr>
              <a:tabLst>
                <a:tab pos="121285" algn="l"/>
              </a:tabLst>
            </a:pPr>
            <a:r>
              <a:rPr sz="2200" b="1" spc="-30" dirty="0">
                <a:solidFill>
                  <a:srgbClr val="646464"/>
                </a:solidFill>
                <a:cs typeface="Arial"/>
              </a:rPr>
              <a:t>Equipe</a:t>
            </a:r>
            <a:r>
              <a:rPr sz="2200" b="1" spc="5" dirty="0">
                <a:solidFill>
                  <a:srgbClr val="646464"/>
                </a:solidFill>
                <a:cs typeface="Arial"/>
              </a:rPr>
              <a:t> </a:t>
            </a:r>
            <a:r>
              <a:rPr sz="2200" b="1" spc="15" dirty="0">
                <a:solidFill>
                  <a:srgbClr val="646464"/>
                </a:solidFill>
                <a:cs typeface="Arial"/>
              </a:rPr>
              <a:t>de</a:t>
            </a:r>
            <a:r>
              <a:rPr sz="2200" b="1" spc="-5" dirty="0">
                <a:solidFill>
                  <a:srgbClr val="646464"/>
                </a:solidFill>
                <a:cs typeface="Arial"/>
              </a:rPr>
              <a:t> </a:t>
            </a:r>
            <a:r>
              <a:rPr sz="2200" b="1" dirty="0">
                <a:solidFill>
                  <a:srgbClr val="646464"/>
                </a:solidFill>
                <a:cs typeface="Arial"/>
              </a:rPr>
              <a:t>Desenvolv</a:t>
            </a:r>
            <a:r>
              <a:rPr sz="2200" b="1" spc="110" dirty="0">
                <a:solidFill>
                  <a:srgbClr val="646464"/>
                </a:solidFill>
                <a:cs typeface="Arial"/>
              </a:rPr>
              <a:t>i</a:t>
            </a:r>
            <a:r>
              <a:rPr sz="2200" b="1" spc="25" dirty="0">
                <a:solidFill>
                  <a:srgbClr val="646464"/>
                </a:solidFill>
                <a:cs typeface="Arial"/>
              </a:rPr>
              <a:t>mento:</a:t>
            </a:r>
            <a:r>
              <a:rPr sz="2200" b="1" spc="20" dirty="0">
                <a:solidFill>
                  <a:srgbClr val="646464"/>
                </a:solidFill>
                <a:cs typeface="Arial"/>
              </a:rPr>
              <a:t> </a:t>
            </a:r>
            <a:r>
              <a:rPr sz="2200" spc="45" dirty="0">
                <a:solidFill>
                  <a:srgbClr val="747474"/>
                </a:solidFill>
                <a:cs typeface="Arial"/>
              </a:rPr>
              <a:t>Bernardo </a:t>
            </a:r>
            <a:r>
              <a:rPr sz="2200" spc="15" dirty="0">
                <a:solidFill>
                  <a:srgbClr val="646464"/>
                </a:solidFill>
                <a:cs typeface="Arial"/>
              </a:rPr>
              <a:t>Oliveira,</a:t>
            </a:r>
            <a:r>
              <a:rPr sz="2200" spc="10" dirty="0">
                <a:solidFill>
                  <a:srgbClr val="646464"/>
                </a:solidFill>
                <a:cs typeface="Arial"/>
              </a:rPr>
              <a:t> </a:t>
            </a:r>
            <a:r>
              <a:rPr sz="2200" spc="20" dirty="0">
                <a:solidFill>
                  <a:srgbClr val="747474"/>
                </a:solidFill>
                <a:cs typeface="Arial"/>
              </a:rPr>
              <a:t>Bruna</a:t>
            </a:r>
            <a:r>
              <a:rPr sz="2200" spc="65" dirty="0">
                <a:solidFill>
                  <a:srgbClr val="747474"/>
                </a:solidFill>
                <a:cs typeface="Arial"/>
              </a:rPr>
              <a:t> </a:t>
            </a:r>
            <a:r>
              <a:rPr sz="2200" spc="-20" dirty="0">
                <a:solidFill>
                  <a:srgbClr val="747474"/>
                </a:solidFill>
                <a:cs typeface="Arial"/>
              </a:rPr>
              <a:t>Souza,</a:t>
            </a:r>
            <a:r>
              <a:rPr sz="2200" spc="65" dirty="0">
                <a:solidFill>
                  <a:srgbClr val="747474"/>
                </a:solidFill>
                <a:cs typeface="Arial"/>
              </a:rPr>
              <a:t> </a:t>
            </a:r>
            <a:r>
              <a:rPr sz="2200" spc="20" dirty="0">
                <a:solidFill>
                  <a:srgbClr val="747474"/>
                </a:solidFill>
                <a:cs typeface="Arial"/>
              </a:rPr>
              <a:t>Cristi</a:t>
            </a:r>
            <a:r>
              <a:rPr sz="2200" spc="80" dirty="0">
                <a:solidFill>
                  <a:srgbClr val="747474"/>
                </a:solidFill>
                <a:cs typeface="Arial"/>
              </a:rPr>
              <a:t>ano</a:t>
            </a:r>
            <a:r>
              <a:rPr sz="2200" spc="100" dirty="0">
                <a:solidFill>
                  <a:srgbClr val="747474"/>
                </a:solidFill>
                <a:cs typeface="Arial"/>
              </a:rPr>
              <a:t> </a:t>
            </a:r>
            <a:r>
              <a:rPr sz="2200" spc="-10" dirty="0">
                <a:solidFill>
                  <a:srgbClr val="747474"/>
                </a:solidFill>
                <a:cs typeface="Arial"/>
              </a:rPr>
              <a:t>Pires,</a:t>
            </a:r>
            <a:r>
              <a:rPr sz="2200" dirty="0">
                <a:solidFill>
                  <a:srgbClr val="747474"/>
                </a:solidFill>
                <a:cs typeface="Arial"/>
              </a:rPr>
              <a:t> </a:t>
            </a:r>
            <a:r>
              <a:rPr sz="2200" spc="-35" dirty="0">
                <a:solidFill>
                  <a:srgbClr val="646464"/>
                </a:solidFill>
                <a:cs typeface="Arial"/>
              </a:rPr>
              <a:t>Rael</a:t>
            </a:r>
            <a:r>
              <a:rPr sz="2200" spc="20" dirty="0">
                <a:solidFill>
                  <a:srgbClr val="646464"/>
                </a:solidFill>
                <a:cs typeface="Arial"/>
              </a:rPr>
              <a:t> </a:t>
            </a:r>
            <a:r>
              <a:rPr sz="2200" spc="20" dirty="0">
                <a:solidFill>
                  <a:srgbClr val="747474"/>
                </a:solidFill>
                <a:cs typeface="Arial"/>
              </a:rPr>
              <a:t>Cassimir</a:t>
            </a:r>
            <a:r>
              <a:rPr sz="2200" spc="90" dirty="0">
                <a:solidFill>
                  <a:srgbClr val="747474"/>
                </a:solidFill>
                <a:cs typeface="Arial"/>
              </a:rPr>
              <a:t>o</a:t>
            </a:r>
            <a:r>
              <a:rPr sz="2200" spc="254" dirty="0">
                <a:solidFill>
                  <a:srgbClr val="747474"/>
                </a:solidFill>
                <a:cs typeface="Arial"/>
              </a:rPr>
              <a:t>, </a:t>
            </a:r>
            <a:r>
              <a:rPr sz="2200" spc="10" dirty="0">
                <a:solidFill>
                  <a:srgbClr val="747474"/>
                </a:solidFill>
                <a:cs typeface="Arial"/>
              </a:rPr>
              <a:t>Vinicius</a:t>
            </a:r>
            <a:r>
              <a:rPr sz="2200" spc="145" dirty="0">
                <a:solidFill>
                  <a:srgbClr val="747474"/>
                </a:solidFill>
                <a:cs typeface="Arial"/>
              </a:rPr>
              <a:t> </a:t>
            </a:r>
            <a:r>
              <a:rPr sz="2200" spc="-130" dirty="0">
                <a:solidFill>
                  <a:srgbClr val="747474"/>
                </a:solidFill>
                <a:cs typeface="Arial"/>
              </a:rPr>
              <a:t>R</a:t>
            </a:r>
            <a:r>
              <a:rPr sz="2200" spc="40" dirty="0">
                <a:solidFill>
                  <a:srgbClr val="747474"/>
                </a:solidFill>
                <a:cs typeface="Arial"/>
              </a:rPr>
              <a:t>a</a:t>
            </a:r>
            <a:r>
              <a:rPr sz="2200" spc="65" dirty="0">
                <a:solidFill>
                  <a:srgbClr val="747474"/>
                </a:solidFill>
                <a:cs typeface="Arial"/>
              </a:rPr>
              <a:t>malho</a:t>
            </a:r>
            <a:endParaRPr sz="22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850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43D7C4-D70C-4DBC-8A30-2FC50D531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1947090"/>
            <a:ext cx="3568280" cy="44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Portal PUC Minas - Destaques">
            <a:extLst>
              <a:ext uri="{FF2B5EF4-FFF2-40B4-BE49-F238E27FC236}">
                <a16:creationId xmlns:a16="http://schemas.microsoft.com/office/drawing/2014/main" id="{E60F3F52-6146-4623-BA97-9275845BA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300" y="3629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Portal PUC Minas - Destaques">
            <a:extLst>
              <a:ext uri="{FF2B5EF4-FFF2-40B4-BE49-F238E27FC236}">
                <a16:creationId xmlns:a16="http://schemas.microsoft.com/office/drawing/2014/main" id="{74D3C5D8-571C-43CE-9CAA-C2108836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10" y="5212584"/>
            <a:ext cx="1325180" cy="132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9D969F3-4757-4A15-A774-9F040E38E271}"/>
              </a:ext>
            </a:extLst>
          </p:cNvPr>
          <p:cNvSpPr txBox="1"/>
          <p:nvPr/>
        </p:nvSpPr>
        <p:spPr>
          <a:xfrm>
            <a:off x="1736725" y="167343"/>
            <a:ext cx="691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u="sng" dirty="0"/>
              <a:t>ENGENHARIA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C5A7B3C-17DE-49EC-9E74-6549FAFAD16D}"/>
              </a:ext>
            </a:extLst>
          </p:cNvPr>
          <p:cNvSpPr txBox="1"/>
          <p:nvPr/>
        </p:nvSpPr>
        <p:spPr>
          <a:xfrm flipH="1">
            <a:off x="393700" y="50482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Resultados Visuais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E0F6E4-2BA3-4109-A78B-01170CB46D7C}"/>
              </a:ext>
            </a:extLst>
          </p:cNvPr>
          <p:cNvSpPr txBox="1"/>
          <p:nvPr/>
        </p:nvSpPr>
        <p:spPr>
          <a:xfrm>
            <a:off x="393700" y="1242655"/>
            <a:ext cx="356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Consulta e Validação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96E8D8-B7E4-4C72-BE94-B9B6738E4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2" y="1919782"/>
            <a:ext cx="10143358" cy="34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C5A7B3C-17DE-49EC-9E74-6549FAFAD16D}"/>
              </a:ext>
            </a:extLst>
          </p:cNvPr>
          <p:cNvSpPr txBox="1"/>
          <p:nvPr/>
        </p:nvSpPr>
        <p:spPr>
          <a:xfrm flipH="1">
            <a:off x="393700" y="50482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Resultados Visuais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E0F6E4-2BA3-4109-A78B-01170CB46D7C}"/>
              </a:ext>
            </a:extLst>
          </p:cNvPr>
          <p:cNvSpPr txBox="1"/>
          <p:nvPr/>
        </p:nvSpPr>
        <p:spPr>
          <a:xfrm>
            <a:off x="414283" y="1343025"/>
            <a:ext cx="356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Tela do Dentista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29180-1842-42D1-883C-2313F0143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58116"/>
            <a:ext cx="10134600" cy="37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C5A7B3C-17DE-49EC-9E74-6549FAFAD16D}"/>
              </a:ext>
            </a:extLst>
          </p:cNvPr>
          <p:cNvSpPr txBox="1"/>
          <p:nvPr/>
        </p:nvSpPr>
        <p:spPr>
          <a:xfrm flipH="1">
            <a:off x="393700" y="50482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Resultados Visuais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E0F6E4-2BA3-4109-A78B-01170CB46D7C}"/>
              </a:ext>
            </a:extLst>
          </p:cNvPr>
          <p:cNvSpPr txBox="1"/>
          <p:nvPr/>
        </p:nvSpPr>
        <p:spPr>
          <a:xfrm>
            <a:off x="414283" y="1343025"/>
            <a:ext cx="356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Relatórios do Dentista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45F9FF-F427-4BF7-AE97-39955413E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2058115"/>
            <a:ext cx="10439400" cy="36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61" y="1050204"/>
            <a:ext cx="972187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5"/>
              </a:lnSpc>
            </a:pPr>
            <a:r>
              <a:rPr lang="pt-BR" spc="-145" dirty="0">
                <a:latin typeface="+mj-lt"/>
              </a:rPr>
              <a:t>Conclusões e Impacto</a:t>
            </a:r>
            <a:endParaRPr spc="-9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453" y="1645630"/>
            <a:ext cx="3986529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2000" spc="5" dirty="0">
                <a:solidFill>
                  <a:srgbClr val="6E6E6E"/>
                </a:solidFill>
                <a:cs typeface="Arial"/>
              </a:rPr>
              <a:t>Resultados</a:t>
            </a:r>
            <a:r>
              <a:rPr sz="2000" spc="55" dirty="0">
                <a:solidFill>
                  <a:srgbClr val="6E6E6E"/>
                </a:solidFill>
                <a:cs typeface="Arial"/>
              </a:rPr>
              <a:t> </a:t>
            </a:r>
            <a:r>
              <a:rPr sz="2000" spc="20" dirty="0">
                <a:solidFill>
                  <a:srgbClr val="6E6E6E"/>
                </a:solidFill>
                <a:cs typeface="Arial"/>
              </a:rPr>
              <a:t>e</a:t>
            </a:r>
            <a:r>
              <a:rPr sz="2000" spc="70" dirty="0">
                <a:solidFill>
                  <a:srgbClr val="6E6E6E"/>
                </a:solidFill>
                <a:cs typeface="Arial"/>
              </a:rPr>
              <a:t> </a:t>
            </a:r>
            <a:r>
              <a:rPr sz="2000" spc="-10" dirty="0">
                <a:solidFill>
                  <a:srgbClr val="6E6E6E"/>
                </a:solidFill>
                <a:cs typeface="Arial"/>
              </a:rPr>
              <a:t>Extens</a:t>
            </a:r>
            <a:r>
              <a:rPr sz="2000" spc="170" dirty="0">
                <a:solidFill>
                  <a:srgbClr val="6E6E6E"/>
                </a:solidFill>
                <a:cs typeface="Arial"/>
              </a:rPr>
              <a:t>ã</a:t>
            </a:r>
            <a:r>
              <a:rPr sz="2000" dirty="0">
                <a:solidFill>
                  <a:srgbClr val="6E6E6E"/>
                </a:solidFill>
                <a:cs typeface="Arial"/>
              </a:rPr>
              <a:t>o</a:t>
            </a:r>
            <a:r>
              <a:rPr sz="2000" spc="90" dirty="0">
                <a:solidFill>
                  <a:srgbClr val="6E6E6E"/>
                </a:solidFill>
                <a:cs typeface="Arial"/>
              </a:rPr>
              <a:t> Un</a:t>
            </a:r>
            <a:r>
              <a:rPr sz="2000" spc="-90" dirty="0">
                <a:solidFill>
                  <a:srgbClr val="6E6E6E"/>
                </a:solidFill>
                <a:cs typeface="Arial"/>
              </a:rPr>
              <a:t>i</a:t>
            </a:r>
            <a:r>
              <a:rPr sz="2000" spc="60" dirty="0">
                <a:solidFill>
                  <a:srgbClr val="6E6E6E"/>
                </a:solidFill>
                <a:cs typeface="Arial"/>
              </a:rPr>
              <a:t>versitár</a:t>
            </a:r>
            <a:r>
              <a:rPr sz="2000" spc="170" dirty="0">
                <a:solidFill>
                  <a:srgbClr val="6E6E6E"/>
                </a:solidFill>
                <a:cs typeface="Arial"/>
              </a:rPr>
              <a:t>i</a:t>
            </a:r>
            <a:r>
              <a:rPr sz="2000" spc="-65" dirty="0">
                <a:solidFill>
                  <a:srgbClr val="6E6E6E"/>
                </a:solidFill>
                <a:cs typeface="Arial"/>
              </a:rPr>
              <a:t>a</a:t>
            </a:r>
            <a:endParaRPr sz="200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114" y="3107808"/>
            <a:ext cx="2753193" cy="1213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430" algn="ctr">
              <a:lnSpc>
                <a:spcPct val="100000"/>
              </a:lnSpc>
            </a:pPr>
            <a:r>
              <a:rPr sz="1600" b="1" u="sng" spc="5" dirty="0">
                <a:solidFill>
                  <a:srgbClr val="6E6E6E"/>
                </a:solidFill>
                <a:cs typeface="Arial"/>
              </a:rPr>
              <a:t>Otimização</a:t>
            </a:r>
            <a:r>
              <a:rPr sz="1600" b="1" u="sng" spc="100" dirty="0">
                <a:solidFill>
                  <a:srgbClr val="6E6E6E"/>
                </a:solidFill>
                <a:cs typeface="Arial"/>
              </a:rPr>
              <a:t> </a:t>
            </a:r>
            <a:r>
              <a:rPr sz="1600" b="1" u="sng" spc="5" dirty="0">
                <a:solidFill>
                  <a:srgbClr val="6E6E6E"/>
                </a:solidFill>
                <a:cs typeface="Arial"/>
              </a:rPr>
              <a:t>da</a:t>
            </a:r>
            <a:r>
              <a:rPr sz="1600" b="1" u="sng" spc="15" dirty="0">
                <a:solidFill>
                  <a:srgbClr val="6E6E6E"/>
                </a:solidFill>
                <a:cs typeface="Arial"/>
              </a:rPr>
              <a:t> </a:t>
            </a:r>
            <a:r>
              <a:rPr sz="1600" b="1" u="sng" spc="-10" dirty="0" err="1">
                <a:solidFill>
                  <a:srgbClr val="6E6E6E"/>
                </a:solidFill>
                <a:cs typeface="Arial"/>
              </a:rPr>
              <a:t>Gestão</a:t>
            </a:r>
            <a:br>
              <a:rPr lang="pt-BR" sz="1600" b="1" u="sng" spc="-10" dirty="0">
                <a:solidFill>
                  <a:srgbClr val="6E6E6E"/>
                </a:solidFill>
                <a:cs typeface="Arial"/>
              </a:rPr>
            </a:br>
            <a:endParaRPr sz="1600" u="sng" dirty="0">
              <a:cs typeface="Arial"/>
            </a:endParaRPr>
          </a:p>
          <a:p>
            <a:pPr marL="12700" marR="5080" indent="-26034" algn="ctr">
              <a:lnSpc>
                <a:spcPts val="1830"/>
              </a:lnSpc>
              <a:spcBef>
                <a:spcPts val="55"/>
              </a:spcBef>
            </a:pPr>
            <a:r>
              <a:rPr sz="1600" spc="-50" dirty="0">
                <a:solidFill>
                  <a:srgbClr val="6E6E6E"/>
                </a:solidFill>
                <a:cs typeface="Arial"/>
              </a:rPr>
              <a:t>A</a:t>
            </a:r>
            <a:r>
              <a:rPr sz="1600" spc="125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105" dirty="0">
                <a:solidFill>
                  <a:srgbClr val="6E6E6E"/>
                </a:solidFill>
                <a:cs typeface="Arial"/>
              </a:rPr>
              <a:t>p</a:t>
            </a:r>
            <a:r>
              <a:rPr sz="1600" spc="-40" dirty="0">
                <a:solidFill>
                  <a:srgbClr val="6E6E6E"/>
                </a:solidFill>
                <a:cs typeface="Arial"/>
              </a:rPr>
              <a:t>l</a:t>
            </a:r>
            <a:r>
              <a:rPr sz="1600" spc="65" dirty="0">
                <a:solidFill>
                  <a:srgbClr val="6E6E6E"/>
                </a:solidFill>
                <a:cs typeface="Arial"/>
              </a:rPr>
              <a:t>ataforma</a:t>
            </a:r>
            <a:r>
              <a:rPr sz="1600" spc="140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65" dirty="0">
                <a:solidFill>
                  <a:srgbClr val="6E6E6E"/>
                </a:solidFill>
                <a:cs typeface="Arial"/>
              </a:rPr>
              <a:t>melhora</a:t>
            </a:r>
            <a:r>
              <a:rPr sz="1600" spc="20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-20" dirty="0">
                <a:solidFill>
                  <a:srgbClr val="6E6E6E"/>
                </a:solidFill>
                <a:cs typeface="Arial"/>
              </a:rPr>
              <a:t>a</a:t>
            </a:r>
            <a:r>
              <a:rPr sz="1600" spc="-10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25" dirty="0">
                <a:solidFill>
                  <a:srgbClr val="6E6E6E"/>
                </a:solidFill>
                <a:cs typeface="Arial"/>
              </a:rPr>
              <a:t>organização</a:t>
            </a:r>
            <a:r>
              <a:rPr sz="1600" spc="175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20" dirty="0">
                <a:solidFill>
                  <a:srgbClr val="6E6E6E"/>
                </a:solidFill>
                <a:cs typeface="Arial"/>
              </a:rPr>
              <a:t>dos</a:t>
            </a:r>
            <a:r>
              <a:rPr sz="1600" spc="35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65" dirty="0">
                <a:solidFill>
                  <a:srgbClr val="6E6E6E"/>
                </a:solidFill>
                <a:cs typeface="Arial"/>
              </a:rPr>
              <a:t>consultór</a:t>
            </a:r>
            <a:r>
              <a:rPr sz="1600" spc="100" dirty="0">
                <a:solidFill>
                  <a:srgbClr val="6E6E6E"/>
                </a:solidFill>
                <a:cs typeface="Arial"/>
              </a:rPr>
              <a:t>i</a:t>
            </a:r>
            <a:r>
              <a:rPr sz="1600" spc="30" dirty="0">
                <a:solidFill>
                  <a:srgbClr val="6E6E6E"/>
                </a:solidFill>
                <a:cs typeface="Arial"/>
              </a:rPr>
              <a:t>os</a:t>
            </a:r>
            <a:r>
              <a:rPr sz="1600" spc="25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-10" dirty="0">
                <a:solidFill>
                  <a:srgbClr val="6E6E6E"/>
                </a:solidFill>
                <a:cs typeface="Arial"/>
              </a:rPr>
              <a:t>e</a:t>
            </a:r>
            <a:endParaRPr sz="1600" dirty="0"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600" spc="35" dirty="0">
                <a:solidFill>
                  <a:srgbClr val="6E6E6E"/>
                </a:solidFill>
                <a:cs typeface="Arial"/>
              </a:rPr>
              <a:t>reduz</a:t>
            </a:r>
            <a:r>
              <a:rPr sz="1600" spc="-40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30" dirty="0">
                <a:solidFill>
                  <a:srgbClr val="6E6E6E"/>
                </a:solidFill>
                <a:cs typeface="Arial"/>
              </a:rPr>
              <a:t>falhas</a:t>
            </a:r>
            <a:r>
              <a:rPr sz="1600" spc="50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45" dirty="0">
                <a:solidFill>
                  <a:srgbClr val="6E6E6E"/>
                </a:solidFill>
                <a:cs typeface="Arial"/>
              </a:rPr>
              <a:t>operac</a:t>
            </a:r>
            <a:r>
              <a:rPr sz="1600" spc="100" dirty="0">
                <a:solidFill>
                  <a:srgbClr val="6E6E6E"/>
                </a:solidFill>
                <a:cs typeface="Arial"/>
              </a:rPr>
              <a:t>i</a:t>
            </a:r>
            <a:r>
              <a:rPr sz="1600" spc="80" dirty="0">
                <a:solidFill>
                  <a:srgbClr val="6E6E6E"/>
                </a:solidFill>
                <a:cs typeface="Arial"/>
              </a:rPr>
              <a:t>ona</a:t>
            </a:r>
            <a:r>
              <a:rPr sz="1600" spc="50" dirty="0">
                <a:solidFill>
                  <a:srgbClr val="6E6E6E"/>
                </a:solidFill>
                <a:cs typeface="Arial"/>
              </a:rPr>
              <a:t>i</a:t>
            </a:r>
            <a:r>
              <a:rPr sz="1600" spc="-25" dirty="0">
                <a:solidFill>
                  <a:srgbClr val="6E6E6E"/>
                </a:solidFill>
                <a:cs typeface="Arial"/>
              </a:rPr>
              <a:t>s.</a:t>
            </a:r>
            <a:endParaRPr sz="1600" dirty="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3366" y="3020097"/>
            <a:ext cx="301873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720"/>
              </a:spcBef>
            </a:pPr>
            <a:r>
              <a:rPr sz="1600" b="1" u="sng" spc="220" dirty="0" err="1">
                <a:solidFill>
                  <a:srgbClr val="6E6E6E"/>
                </a:solidFill>
                <a:cs typeface="Arial"/>
              </a:rPr>
              <a:t>I</a:t>
            </a:r>
            <a:r>
              <a:rPr sz="1600" b="1" u="sng" spc="5" dirty="0" err="1">
                <a:solidFill>
                  <a:srgbClr val="6E6E6E"/>
                </a:solidFill>
                <a:cs typeface="Arial"/>
              </a:rPr>
              <a:t>mpacto</a:t>
            </a:r>
            <a:r>
              <a:rPr sz="1600" b="1" u="sng" spc="30" dirty="0">
                <a:solidFill>
                  <a:srgbClr val="6E6E6E"/>
                </a:solidFill>
                <a:cs typeface="Arial"/>
              </a:rPr>
              <a:t> </a:t>
            </a:r>
            <a:r>
              <a:rPr sz="1600" b="1" u="sng" spc="-50" dirty="0">
                <a:solidFill>
                  <a:srgbClr val="6E6E6E"/>
                </a:solidFill>
                <a:cs typeface="Arial"/>
              </a:rPr>
              <a:t>Social</a:t>
            </a:r>
            <a:br>
              <a:rPr lang="pt-BR" sz="1600" b="1" u="sng" spc="-50" dirty="0">
                <a:solidFill>
                  <a:srgbClr val="6E6E6E"/>
                </a:solidFill>
                <a:cs typeface="Arial"/>
              </a:rPr>
            </a:br>
            <a:endParaRPr sz="1600" u="sng" dirty="0">
              <a:cs typeface="Arial"/>
            </a:endParaRPr>
          </a:p>
          <a:p>
            <a:pPr marR="6350" algn="ctr">
              <a:spcBef>
                <a:spcPts val="30"/>
              </a:spcBef>
            </a:pPr>
            <a:r>
              <a:rPr lang="pt-BR" sz="1600" spc="40" dirty="0">
                <a:solidFill>
                  <a:srgbClr val="6E6E6E"/>
                </a:solidFill>
                <a:cs typeface="Arial"/>
              </a:rPr>
              <a:t>Contribui para a inclusão digital no setor odontológico, facilitando o acesso e modernizando o atendimento à comunidade.</a:t>
            </a:r>
            <a:endParaRPr lang="pt-BR"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1455" y="3020097"/>
            <a:ext cx="3223831" cy="1450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2545" algn="ctr">
              <a:lnSpc>
                <a:spcPct val="100000"/>
              </a:lnSpc>
            </a:pPr>
            <a:r>
              <a:rPr sz="1550" b="1" u="sng" spc="-10" dirty="0">
                <a:solidFill>
                  <a:srgbClr val="6E6E6E"/>
                </a:solidFill>
                <a:cs typeface="Arial"/>
              </a:rPr>
              <a:t>Aprendizado </a:t>
            </a:r>
            <a:r>
              <a:rPr sz="1550" b="1" u="sng" spc="-100" dirty="0">
                <a:solidFill>
                  <a:srgbClr val="6E6E6E"/>
                </a:solidFill>
                <a:cs typeface="Arial"/>
              </a:rPr>
              <a:t> </a:t>
            </a:r>
            <a:r>
              <a:rPr sz="1550" b="1" u="sng" spc="-10" dirty="0">
                <a:solidFill>
                  <a:srgbClr val="6E6E6E"/>
                </a:solidFill>
                <a:cs typeface="Arial"/>
              </a:rPr>
              <a:t>Prático</a:t>
            </a:r>
            <a:endParaRPr sz="1550" u="sng" dirty="0">
              <a:cs typeface="Arial"/>
            </a:endParaRPr>
          </a:p>
          <a:p>
            <a:pPr marL="12700" marR="5080" indent="-74295" algn="ctr">
              <a:lnSpc>
                <a:spcPts val="1830"/>
              </a:lnSpc>
              <a:spcBef>
                <a:spcPts val="55"/>
              </a:spcBef>
            </a:pPr>
            <a:endParaRPr lang="pt-BR" sz="1500" spc="40" dirty="0">
              <a:solidFill>
                <a:srgbClr val="6E6E6E"/>
              </a:solidFill>
              <a:latin typeface="Arial"/>
              <a:cs typeface="Arial"/>
            </a:endParaRPr>
          </a:p>
          <a:p>
            <a:pPr marL="12700" marR="5080" indent="-74295" algn="ctr">
              <a:lnSpc>
                <a:spcPts val="1830"/>
              </a:lnSpc>
              <a:spcBef>
                <a:spcPts val="55"/>
              </a:spcBef>
            </a:pPr>
            <a:r>
              <a:rPr sz="1600" spc="40" dirty="0" err="1">
                <a:solidFill>
                  <a:srgbClr val="6E6E6E"/>
                </a:solidFill>
                <a:cs typeface="Arial"/>
              </a:rPr>
              <a:t>Apl</a:t>
            </a:r>
            <a:r>
              <a:rPr sz="1600" spc="85" dirty="0" err="1">
                <a:solidFill>
                  <a:srgbClr val="6E6E6E"/>
                </a:solidFill>
                <a:cs typeface="Arial"/>
              </a:rPr>
              <a:t>i</a:t>
            </a:r>
            <a:r>
              <a:rPr sz="1600" spc="15" dirty="0" err="1">
                <a:solidFill>
                  <a:srgbClr val="6E6E6E"/>
                </a:solidFill>
                <a:cs typeface="Arial"/>
              </a:rPr>
              <a:t>cação</a:t>
            </a:r>
            <a:r>
              <a:rPr sz="1600" spc="80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20" dirty="0">
                <a:solidFill>
                  <a:srgbClr val="6E6E6E"/>
                </a:solidFill>
                <a:cs typeface="Arial"/>
              </a:rPr>
              <a:t>dos</a:t>
            </a:r>
            <a:r>
              <a:rPr sz="1600" spc="35" dirty="0">
                <a:solidFill>
                  <a:srgbClr val="6E6E6E"/>
                </a:solidFill>
                <a:cs typeface="Arial"/>
              </a:rPr>
              <a:t> conhecimentos</a:t>
            </a:r>
            <a:r>
              <a:rPr sz="1600" spc="20" dirty="0">
                <a:solidFill>
                  <a:srgbClr val="6E6E6E"/>
                </a:solidFill>
                <a:cs typeface="Arial"/>
              </a:rPr>
              <a:t> acadê</a:t>
            </a:r>
            <a:r>
              <a:rPr sz="1600" spc="95" dirty="0">
                <a:solidFill>
                  <a:srgbClr val="6E6E6E"/>
                </a:solidFill>
                <a:cs typeface="Arial"/>
              </a:rPr>
              <a:t>m</a:t>
            </a:r>
            <a:r>
              <a:rPr sz="1600" spc="50" dirty="0">
                <a:solidFill>
                  <a:srgbClr val="939393"/>
                </a:solidFill>
                <a:cs typeface="Arial"/>
              </a:rPr>
              <a:t>i</a:t>
            </a:r>
            <a:r>
              <a:rPr sz="1600" spc="5" dirty="0">
                <a:solidFill>
                  <a:srgbClr val="6E6E6E"/>
                </a:solidFill>
                <a:cs typeface="Arial"/>
              </a:rPr>
              <a:t>cos</a:t>
            </a:r>
            <a:r>
              <a:rPr sz="1600" spc="-30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100" dirty="0">
                <a:solidFill>
                  <a:srgbClr val="6E6E6E"/>
                </a:solidFill>
                <a:cs typeface="Arial"/>
              </a:rPr>
              <a:t>em</a:t>
            </a:r>
            <a:r>
              <a:rPr sz="1600" spc="35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125" dirty="0">
                <a:solidFill>
                  <a:srgbClr val="6E6E6E"/>
                </a:solidFill>
                <a:cs typeface="Arial"/>
              </a:rPr>
              <a:t>um</a:t>
            </a:r>
            <a:r>
              <a:rPr sz="1600" spc="-5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95" dirty="0">
                <a:solidFill>
                  <a:srgbClr val="6E6E6E"/>
                </a:solidFill>
                <a:cs typeface="Arial"/>
              </a:rPr>
              <a:t>prob</a:t>
            </a:r>
            <a:r>
              <a:rPr sz="1600" dirty="0">
                <a:solidFill>
                  <a:srgbClr val="6E6E6E"/>
                </a:solidFill>
                <a:cs typeface="Arial"/>
              </a:rPr>
              <a:t>l</a:t>
            </a:r>
            <a:r>
              <a:rPr sz="1600" spc="25" dirty="0">
                <a:solidFill>
                  <a:srgbClr val="6E6E6E"/>
                </a:solidFill>
                <a:cs typeface="Arial"/>
              </a:rPr>
              <a:t>ema</a:t>
            </a:r>
            <a:r>
              <a:rPr sz="1600" spc="175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40" dirty="0">
                <a:solidFill>
                  <a:srgbClr val="6E6E6E"/>
                </a:solidFill>
                <a:cs typeface="Arial"/>
              </a:rPr>
              <a:t>rea</a:t>
            </a:r>
            <a:r>
              <a:rPr sz="1600" spc="-15" dirty="0">
                <a:solidFill>
                  <a:srgbClr val="6E6E6E"/>
                </a:solidFill>
                <a:cs typeface="Arial"/>
              </a:rPr>
              <a:t>l</a:t>
            </a:r>
            <a:r>
              <a:rPr sz="1600" spc="254" dirty="0">
                <a:solidFill>
                  <a:srgbClr val="6E6E6E"/>
                </a:solidFill>
                <a:cs typeface="Arial"/>
              </a:rPr>
              <a:t>,</a:t>
            </a:r>
            <a:endParaRPr sz="1600" dirty="0">
              <a:cs typeface="Arial"/>
            </a:endParaRPr>
          </a:p>
          <a:p>
            <a:pPr marL="194945" marR="240029" algn="ctr">
              <a:lnSpc>
                <a:spcPct val="101800"/>
              </a:lnSpc>
            </a:pPr>
            <a:r>
              <a:rPr sz="1600" spc="75" dirty="0">
                <a:solidFill>
                  <a:srgbClr val="6E6E6E"/>
                </a:solidFill>
                <a:cs typeface="Arial"/>
              </a:rPr>
              <a:t>promovendo</a:t>
            </a:r>
            <a:r>
              <a:rPr sz="1600" spc="110" dirty="0">
                <a:solidFill>
                  <a:srgbClr val="6E6E6E"/>
                </a:solidFill>
                <a:cs typeface="Arial"/>
              </a:rPr>
              <a:t> </a:t>
            </a:r>
            <a:r>
              <a:rPr sz="1600" spc="45" dirty="0">
                <a:solidFill>
                  <a:srgbClr val="6E6E6E"/>
                </a:solidFill>
                <a:cs typeface="Arial"/>
              </a:rPr>
              <a:t>desenvolvimento</a:t>
            </a:r>
            <a:r>
              <a:rPr sz="1600" spc="35" dirty="0">
                <a:solidFill>
                  <a:srgbClr val="6E6E6E"/>
                </a:solidFill>
                <a:cs typeface="Arial"/>
              </a:rPr>
              <a:t> profissional.</a:t>
            </a:r>
            <a:endParaRPr sz="1600" dirty="0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9651" y="2510443"/>
            <a:ext cx="4921134" cy="2809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9189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1538">
            <a:solidFill>
              <a:srgbClr val="60CF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6666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1538">
            <a:solidFill>
              <a:srgbClr val="67D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761" y="1050204"/>
            <a:ext cx="972187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5"/>
              </a:lnSpc>
            </a:pPr>
            <a:r>
              <a:rPr lang="pt-BR" sz="2400" spc="-60" dirty="0">
                <a:solidFill>
                  <a:srgbClr val="1F2828"/>
                </a:solidFill>
                <a:latin typeface="+mj-lt"/>
              </a:rPr>
              <a:t>Contextualização </a:t>
            </a:r>
            <a:r>
              <a:rPr spc="-35" dirty="0">
                <a:solidFill>
                  <a:srgbClr val="1F2828"/>
                </a:solidFill>
                <a:latin typeface="+mj-lt"/>
              </a:rPr>
              <a:t>do</a:t>
            </a:r>
            <a:r>
              <a:rPr spc="135" dirty="0">
                <a:solidFill>
                  <a:srgbClr val="1F2828"/>
                </a:solidFill>
                <a:latin typeface="+mj-lt"/>
              </a:rPr>
              <a:t> </a:t>
            </a:r>
            <a:r>
              <a:rPr lang="pt-BR" spc="-90" dirty="0">
                <a:solidFill>
                  <a:srgbClr val="1F2828"/>
                </a:solidFill>
                <a:latin typeface="+mj-lt"/>
              </a:rPr>
              <a:t>Problema</a:t>
            </a:r>
            <a:endParaRPr spc="-20" dirty="0">
              <a:solidFill>
                <a:srgbClr val="1F2828"/>
              </a:solidFill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453" y="1645630"/>
            <a:ext cx="37109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2000" spc="5" dirty="0">
                <a:solidFill>
                  <a:srgbClr val="6E6E6E"/>
                </a:solidFill>
                <a:cs typeface="Arial"/>
              </a:rPr>
              <a:t>Desafios</a:t>
            </a:r>
            <a:r>
              <a:rPr sz="2000" spc="60" dirty="0">
                <a:solidFill>
                  <a:srgbClr val="6E6E6E"/>
                </a:solidFill>
                <a:cs typeface="Arial"/>
              </a:rPr>
              <a:t> </a:t>
            </a:r>
            <a:r>
              <a:rPr sz="2000" spc="40" dirty="0">
                <a:solidFill>
                  <a:srgbClr val="6E6E6E"/>
                </a:solidFill>
                <a:cs typeface="Arial"/>
              </a:rPr>
              <a:t>na</a:t>
            </a:r>
            <a:r>
              <a:rPr sz="2000" spc="25" dirty="0">
                <a:solidFill>
                  <a:srgbClr val="6E6E6E"/>
                </a:solidFill>
                <a:cs typeface="Arial"/>
              </a:rPr>
              <a:t> </a:t>
            </a:r>
            <a:r>
              <a:rPr sz="2000" spc="-30" dirty="0">
                <a:solidFill>
                  <a:srgbClr val="6E6E6E"/>
                </a:solidFill>
                <a:cs typeface="Arial"/>
              </a:rPr>
              <a:t>Gest</a:t>
            </a:r>
            <a:r>
              <a:rPr sz="2000" spc="165" dirty="0">
                <a:solidFill>
                  <a:srgbClr val="6E6E6E"/>
                </a:solidFill>
                <a:cs typeface="Arial"/>
              </a:rPr>
              <a:t>ã</a:t>
            </a:r>
            <a:r>
              <a:rPr sz="2000" dirty="0">
                <a:solidFill>
                  <a:srgbClr val="6E6E6E"/>
                </a:solidFill>
                <a:cs typeface="Arial"/>
              </a:rPr>
              <a:t>o</a:t>
            </a:r>
            <a:r>
              <a:rPr sz="2000" spc="90" dirty="0">
                <a:solidFill>
                  <a:srgbClr val="6E6E6E"/>
                </a:solidFill>
                <a:cs typeface="Arial"/>
              </a:rPr>
              <a:t> Odonto</a:t>
            </a:r>
            <a:r>
              <a:rPr sz="2000" spc="100" dirty="0">
                <a:solidFill>
                  <a:srgbClr val="6E6E6E"/>
                </a:solidFill>
                <a:cs typeface="Arial"/>
              </a:rPr>
              <a:t>l</a:t>
            </a:r>
            <a:r>
              <a:rPr sz="2000" spc="25" dirty="0">
                <a:solidFill>
                  <a:srgbClr val="6E6E6E"/>
                </a:solidFill>
                <a:cs typeface="Arial"/>
              </a:rPr>
              <a:t>ógica</a:t>
            </a:r>
            <a:endParaRPr sz="2000" dirty="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607" y="2557877"/>
            <a:ext cx="9805035" cy="3452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5702300" indent="-285750">
              <a:buFont typeface="Arial" panose="020B0604020202020204" pitchFamily="34" charset="0"/>
              <a:buChar char="•"/>
            </a:pPr>
            <a:r>
              <a:rPr sz="1700" b="1" spc="15" dirty="0" err="1">
                <a:solidFill>
                  <a:srgbClr val="6E6E6E"/>
                </a:solidFill>
                <a:cs typeface="Arial"/>
              </a:rPr>
              <a:t>Desorganização</a:t>
            </a:r>
            <a:r>
              <a:rPr lang="pt-BR" sz="1700" b="1" spc="105" dirty="0">
                <a:solidFill>
                  <a:srgbClr val="6E6E6E"/>
                </a:solidFill>
                <a:cs typeface="Arial"/>
              </a:rPr>
              <a:t> </a:t>
            </a:r>
            <a:r>
              <a:rPr sz="1700" b="1" spc="40" dirty="0">
                <a:solidFill>
                  <a:srgbClr val="6E6E6E"/>
                </a:solidFill>
                <a:cs typeface="Arial"/>
              </a:rPr>
              <a:t>de</a:t>
            </a:r>
            <a:r>
              <a:rPr sz="1700" b="1" spc="-50" dirty="0">
                <a:solidFill>
                  <a:srgbClr val="6E6E6E"/>
                </a:solidFill>
                <a:cs typeface="Arial"/>
              </a:rPr>
              <a:t> </a:t>
            </a:r>
            <a:r>
              <a:rPr sz="1700" b="1" spc="15" dirty="0">
                <a:solidFill>
                  <a:srgbClr val="6E6E6E"/>
                </a:solidFill>
                <a:cs typeface="Arial"/>
              </a:rPr>
              <a:t>Agendas:</a:t>
            </a:r>
            <a:r>
              <a:rPr sz="1700" b="1" spc="7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25" dirty="0">
                <a:solidFill>
                  <a:srgbClr val="6E6E6E"/>
                </a:solidFill>
                <a:cs typeface="Arial"/>
              </a:rPr>
              <a:t>Consu</a:t>
            </a:r>
            <a:r>
              <a:rPr sz="1700" spc="-25" dirty="0">
                <a:solidFill>
                  <a:srgbClr val="6E6E6E"/>
                </a:solidFill>
                <a:cs typeface="Arial"/>
              </a:rPr>
              <a:t>l</a:t>
            </a:r>
            <a:r>
              <a:rPr sz="1700" spc="120" dirty="0">
                <a:solidFill>
                  <a:srgbClr val="6E6E6E"/>
                </a:solidFill>
                <a:cs typeface="Arial"/>
              </a:rPr>
              <a:t>tór</a:t>
            </a:r>
            <a:r>
              <a:rPr sz="1700" spc="75" dirty="0">
                <a:solidFill>
                  <a:srgbClr val="6E6E6E"/>
                </a:solidFill>
                <a:cs typeface="Arial"/>
              </a:rPr>
              <a:t>i</a:t>
            </a:r>
            <a:r>
              <a:rPr sz="1700" spc="30" dirty="0">
                <a:solidFill>
                  <a:srgbClr val="6E6E6E"/>
                </a:solidFill>
                <a:cs typeface="Arial"/>
              </a:rPr>
              <a:t>os</a:t>
            </a:r>
            <a:r>
              <a:rPr sz="1700" spc="1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60" dirty="0">
                <a:solidFill>
                  <a:srgbClr val="6E6E6E"/>
                </a:solidFill>
                <a:cs typeface="Arial"/>
              </a:rPr>
              <a:t>enfrentam</a:t>
            </a:r>
            <a:r>
              <a:rPr sz="1700" spc="14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114" dirty="0">
                <a:solidFill>
                  <a:srgbClr val="6E6E6E"/>
                </a:solidFill>
                <a:cs typeface="Arial"/>
              </a:rPr>
              <a:t>d</a:t>
            </a:r>
            <a:r>
              <a:rPr sz="1700" spc="-45" dirty="0">
                <a:solidFill>
                  <a:srgbClr val="6E6E6E"/>
                </a:solidFill>
                <a:cs typeface="Arial"/>
              </a:rPr>
              <a:t>i</a:t>
            </a:r>
            <a:r>
              <a:rPr sz="1700" spc="45" dirty="0">
                <a:solidFill>
                  <a:srgbClr val="6E6E6E"/>
                </a:solidFill>
                <a:cs typeface="Arial"/>
              </a:rPr>
              <a:t>ficuldades</a:t>
            </a:r>
            <a:r>
              <a:rPr sz="1700" spc="7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100" dirty="0">
                <a:solidFill>
                  <a:srgbClr val="6E6E6E"/>
                </a:solidFill>
                <a:cs typeface="Arial"/>
              </a:rPr>
              <a:t>em</a:t>
            </a:r>
            <a:r>
              <a:rPr sz="1700" spc="3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50" dirty="0">
                <a:solidFill>
                  <a:srgbClr val="6E6E6E"/>
                </a:solidFill>
                <a:cs typeface="Arial"/>
              </a:rPr>
              <a:t>m</a:t>
            </a:r>
            <a:r>
              <a:rPr sz="1700" spc="150" dirty="0">
                <a:solidFill>
                  <a:srgbClr val="6E6E6E"/>
                </a:solidFill>
                <a:cs typeface="Arial"/>
              </a:rPr>
              <a:t>a</a:t>
            </a:r>
            <a:r>
              <a:rPr sz="1700" spc="55" dirty="0">
                <a:solidFill>
                  <a:srgbClr val="6E6E6E"/>
                </a:solidFill>
                <a:cs typeface="Arial"/>
              </a:rPr>
              <a:t>nter</a:t>
            </a:r>
            <a:r>
              <a:rPr sz="1700" spc="1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40" dirty="0">
                <a:solidFill>
                  <a:srgbClr val="6E6E6E"/>
                </a:solidFill>
                <a:cs typeface="Arial"/>
              </a:rPr>
              <a:t>agendas</a:t>
            </a:r>
            <a:r>
              <a:rPr sz="1700" spc="2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75" dirty="0">
                <a:solidFill>
                  <a:srgbClr val="6E6E6E"/>
                </a:solidFill>
                <a:cs typeface="Arial"/>
              </a:rPr>
              <a:t>bem</a:t>
            </a:r>
            <a:r>
              <a:rPr sz="1700" spc="3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45" dirty="0">
                <a:solidFill>
                  <a:srgbClr val="6E6E6E"/>
                </a:solidFill>
                <a:cs typeface="Arial"/>
              </a:rPr>
              <a:t>estruturadas</a:t>
            </a:r>
            <a:r>
              <a:rPr sz="1700" spc="13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-10" dirty="0">
                <a:solidFill>
                  <a:srgbClr val="6E6E6E"/>
                </a:solidFill>
                <a:cs typeface="Arial"/>
              </a:rPr>
              <a:t>e</a:t>
            </a:r>
            <a:r>
              <a:rPr sz="170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25" dirty="0">
                <a:solidFill>
                  <a:srgbClr val="6E6E6E"/>
                </a:solidFill>
                <a:cs typeface="Arial"/>
              </a:rPr>
              <a:t>atualizadas.</a:t>
            </a:r>
            <a:endParaRPr sz="1700" dirty="0">
              <a:cs typeface="Arial"/>
            </a:endParaRPr>
          </a:p>
          <a:p>
            <a:pPr marL="285750" indent="-285750">
              <a:spcBef>
                <a:spcPts val="14"/>
              </a:spcBef>
              <a:buFont typeface="Arial" panose="020B0604020202020204" pitchFamily="34" charset="0"/>
              <a:buChar char="•"/>
            </a:pPr>
            <a:endParaRPr sz="1700" dirty="0">
              <a:cs typeface="Times New Roman"/>
            </a:endParaRPr>
          </a:p>
          <a:p>
            <a:pPr marL="298450" marR="5841365" indent="-285750">
              <a:buClr>
                <a:srgbClr val="010101"/>
              </a:buClr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sz="1700" b="1" spc="25" dirty="0" err="1">
                <a:solidFill>
                  <a:srgbClr val="6E6E6E"/>
                </a:solidFill>
                <a:cs typeface="Arial"/>
              </a:rPr>
              <a:t>Faltas</a:t>
            </a:r>
            <a:r>
              <a:rPr lang="pt-BR" sz="1700" b="1" spc="-60" dirty="0">
                <a:solidFill>
                  <a:srgbClr val="6E6E6E"/>
                </a:solidFill>
                <a:cs typeface="Arial"/>
              </a:rPr>
              <a:t> </a:t>
            </a:r>
            <a:r>
              <a:rPr sz="1700" b="1" spc="50" dirty="0">
                <a:solidFill>
                  <a:srgbClr val="6E6E6E"/>
                </a:solidFill>
                <a:cs typeface="Arial"/>
              </a:rPr>
              <a:t>e</a:t>
            </a:r>
            <a:r>
              <a:rPr sz="1700" b="1" spc="-60" dirty="0">
                <a:solidFill>
                  <a:srgbClr val="6E6E6E"/>
                </a:solidFill>
                <a:cs typeface="Arial"/>
              </a:rPr>
              <a:t> </a:t>
            </a:r>
            <a:r>
              <a:rPr sz="1700" b="1" spc="-10" dirty="0">
                <a:solidFill>
                  <a:srgbClr val="6E6E6E"/>
                </a:solidFill>
                <a:cs typeface="Arial"/>
              </a:rPr>
              <a:t>Ausência</a:t>
            </a:r>
            <a:r>
              <a:rPr sz="1700" b="1" spc="145" dirty="0">
                <a:solidFill>
                  <a:srgbClr val="6E6E6E"/>
                </a:solidFill>
                <a:cs typeface="Arial"/>
              </a:rPr>
              <a:t>s</a:t>
            </a:r>
            <a:r>
              <a:rPr sz="1700" b="1" spc="280" dirty="0">
                <a:solidFill>
                  <a:srgbClr val="6E6E6E"/>
                </a:solidFill>
                <a:cs typeface="Arial"/>
              </a:rPr>
              <a:t>:</a:t>
            </a:r>
            <a:r>
              <a:rPr sz="1700" spc="30" dirty="0">
                <a:solidFill>
                  <a:srgbClr val="6E6E6E"/>
                </a:solidFill>
                <a:cs typeface="Arial"/>
              </a:rPr>
              <a:t>Altas</a:t>
            </a:r>
            <a:r>
              <a:rPr sz="1700" spc="4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10" dirty="0">
                <a:solidFill>
                  <a:srgbClr val="6E6E6E"/>
                </a:solidFill>
                <a:cs typeface="Arial"/>
              </a:rPr>
              <a:t>taxas</a:t>
            </a:r>
            <a:r>
              <a:rPr sz="1700" spc="7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55" dirty="0">
                <a:solidFill>
                  <a:srgbClr val="6E6E6E"/>
                </a:solidFill>
                <a:cs typeface="Arial"/>
              </a:rPr>
              <a:t>de</a:t>
            </a:r>
            <a:r>
              <a:rPr sz="1700" spc="-4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25" dirty="0">
                <a:solidFill>
                  <a:srgbClr val="6E6E6E"/>
                </a:solidFill>
                <a:cs typeface="Arial"/>
              </a:rPr>
              <a:t>faltas</a:t>
            </a:r>
            <a:r>
              <a:rPr sz="1700" spc="2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55" dirty="0">
                <a:solidFill>
                  <a:srgbClr val="6E6E6E"/>
                </a:solidFill>
                <a:cs typeface="Arial"/>
              </a:rPr>
              <a:t>impactam</a:t>
            </a:r>
            <a:r>
              <a:rPr sz="1700" spc="8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60" dirty="0">
                <a:solidFill>
                  <a:srgbClr val="6E6E6E"/>
                </a:solidFill>
                <a:cs typeface="Arial"/>
              </a:rPr>
              <a:t>diretamente</a:t>
            </a:r>
            <a:r>
              <a:rPr sz="1700" spc="16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15" dirty="0">
                <a:solidFill>
                  <a:srgbClr val="6E6E6E"/>
                </a:solidFill>
                <a:cs typeface="Arial"/>
              </a:rPr>
              <a:t>na</a:t>
            </a:r>
            <a:r>
              <a:rPr sz="1700" spc="10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85" dirty="0">
                <a:solidFill>
                  <a:srgbClr val="6E6E6E"/>
                </a:solidFill>
                <a:cs typeface="Arial"/>
              </a:rPr>
              <a:t>produt</a:t>
            </a:r>
            <a:r>
              <a:rPr sz="1700" spc="-40" dirty="0">
                <a:solidFill>
                  <a:srgbClr val="6E6E6E"/>
                </a:solidFill>
                <a:cs typeface="Arial"/>
              </a:rPr>
              <a:t>i</a:t>
            </a:r>
            <a:r>
              <a:rPr sz="1700" spc="95" dirty="0">
                <a:solidFill>
                  <a:srgbClr val="6E6E6E"/>
                </a:solidFill>
                <a:cs typeface="Arial"/>
              </a:rPr>
              <a:t>v</a:t>
            </a:r>
            <a:r>
              <a:rPr sz="1700" spc="50" dirty="0">
                <a:solidFill>
                  <a:srgbClr val="6E6E6E"/>
                </a:solidFill>
                <a:cs typeface="Arial"/>
              </a:rPr>
              <a:t>idade</a:t>
            </a:r>
            <a:r>
              <a:rPr sz="1700" spc="3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-10" dirty="0">
                <a:solidFill>
                  <a:srgbClr val="6E6E6E"/>
                </a:solidFill>
                <a:cs typeface="Arial"/>
              </a:rPr>
              <a:t>e</a:t>
            </a:r>
            <a:r>
              <a:rPr sz="1700" spc="-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35" dirty="0">
                <a:solidFill>
                  <a:srgbClr val="6E6E6E"/>
                </a:solidFill>
                <a:cs typeface="Arial"/>
              </a:rPr>
              <a:t>rece</a:t>
            </a:r>
            <a:r>
              <a:rPr sz="1700" spc="-65" dirty="0">
                <a:solidFill>
                  <a:srgbClr val="6E6E6E"/>
                </a:solidFill>
                <a:cs typeface="Arial"/>
              </a:rPr>
              <a:t>i</a:t>
            </a:r>
            <a:r>
              <a:rPr sz="1700" spc="50" dirty="0">
                <a:solidFill>
                  <a:srgbClr val="6E6E6E"/>
                </a:solidFill>
                <a:cs typeface="Arial"/>
              </a:rPr>
              <a:t>ta.</a:t>
            </a:r>
            <a:endParaRPr sz="1700" dirty="0">
              <a:cs typeface="Arial"/>
            </a:endParaRPr>
          </a:p>
          <a:p>
            <a:pPr marL="285750" indent="-285750">
              <a:spcBef>
                <a:spcPts val="50"/>
              </a:spcBef>
              <a:buClr>
                <a:srgbClr val="010101"/>
              </a:buClr>
              <a:buFont typeface="Arial" panose="020B0604020202020204" pitchFamily="34" charset="0"/>
              <a:buChar char="•"/>
            </a:pPr>
            <a:endParaRPr sz="1700" dirty="0">
              <a:cs typeface="Times New Roman"/>
            </a:endParaRPr>
          </a:p>
          <a:p>
            <a:pPr marL="298450" marR="5272405" indent="-285750">
              <a:buClr>
                <a:srgbClr val="010101"/>
              </a:buClr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sz="1700" b="1" spc="35" dirty="0">
                <a:solidFill>
                  <a:srgbClr val="6E6E6E"/>
                </a:solidFill>
                <a:cs typeface="Arial"/>
              </a:rPr>
              <a:t>Falta</a:t>
            </a:r>
            <a:r>
              <a:rPr sz="1700" b="1" spc="60" dirty="0">
                <a:solidFill>
                  <a:srgbClr val="6E6E6E"/>
                </a:solidFill>
                <a:cs typeface="Arial"/>
              </a:rPr>
              <a:t> </a:t>
            </a:r>
            <a:r>
              <a:rPr sz="1700" b="1" spc="5" dirty="0">
                <a:solidFill>
                  <a:srgbClr val="6E6E6E"/>
                </a:solidFill>
                <a:cs typeface="Arial"/>
              </a:rPr>
              <a:t>de</a:t>
            </a:r>
            <a:r>
              <a:rPr sz="1700" b="1" spc="85" dirty="0">
                <a:solidFill>
                  <a:srgbClr val="6E6E6E"/>
                </a:solidFill>
                <a:cs typeface="Arial"/>
              </a:rPr>
              <a:t> </a:t>
            </a:r>
            <a:r>
              <a:rPr sz="1700" b="1" spc="30" dirty="0">
                <a:solidFill>
                  <a:srgbClr val="6E6E6E"/>
                </a:solidFill>
                <a:cs typeface="Arial"/>
              </a:rPr>
              <a:t>Dig</a:t>
            </a:r>
            <a:r>
              <a:rPr sz="1700" b="1" spc="-15" dirty="0">
                <a:solidFill>
                  <a:srgbClr val="6E6E6E"/>
                </a:solidFill>
                <a:cs typeface="Arial"/>
              </a:rPr>
              <a:t>i</a:t>
            </a:r>
            <a:r>
              <a:rPr sz="1700" b="1" spc="30" dirty="0">
                <a:solidFill>
                  <a:srgbClr val="6E6E6E"/>
                </a:solidFill>
                <a:cs typeface="Arial"/>
              </a:rPr>
              <a:t>talização:</a:t>
            </a:r>
            <a:r>
              <a:rPr sz="1700" b="1" spc="-5" dirty="0">
                <a:solidFill>
                  <a:srgbClr val="6E6E6E"/>
                </a:solidFill>
                <a:cs typeface="Arial"/>
              </a:rPr>
              <a:t> </a:t>
            </a:r>
            <a:r>
              <a:rPr sz="1700" dirty="0" err="1">
                <a:solidFill>
                  <a:srgbClr val="6E6E6E"/>
                </a:solidFill>
                <a:cs typeface="Arial"/>
              </a:rPr>
              <a:t>Ausência</a:t>
            </a:r>
            <a:r>
              <a:rPr sz="170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25" dirty="0">
                <a:solidFill>
                  <a:srgbClr val="6E6E6E"/>
                </a:solidFill>
                <a:cs typeface="Arial"/>
              </a:rPr>
              <a:t>de</a:t>
            </a:r>
            <a:r>
              <a:rPr sz="1700" spc="8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105" dirty="0">
                <a:solidFill>
                  <a:srgbClr val="6E6E6E"/>
                </a:solidFill>
                <a:cs typeface="Arial"/>
              </a:rPr>
              <a:t>p</a:t>
            </a:r>
            <a:r>
              <a:rPr sz="1700" spc="-40" dirty="0">
                <a:solidFill>
                  <a:srgbClr val="6E6E6E"/>
                </a:solidFill>
                <a:cs typeface="Arial"/>
              </a:rPr>
              <a:t>l</a:t>
            </a:r>
            <a:r>
              <a:rPr sz="1700" spc="55" dirty="0">
                <a:solidFill>
                  <a:srgbClr val="6E6E6E"/>
                </a:solidFill>
                <a:cs typeface="Arial"/>
              </a:rPr>
              <a:t>ataformas</a:t>
            </a:r>
            <a:r>
              <a:rPr sz="1700" spc="3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55" dirty="0">
                <a:solidFill>
                  <a:srgbClr val="6E6E6E"/>
                </a:solidFill>
                <a:cs typeface="Arial"/>
              </a:rPr>
              <a:t>digita</a:t>
            </a:r>
            <a:r>
              <a:rPr sz="1700" spc="65" dirty="0">
                <a:solidFill>
                  <a:srgbClr val="6E6E6E"/>
                </a:solidFill>
                <a:cs typeface="Arial"/>
              </a:rPr>
              <a:t>i</a:t>
            </a:r>
            <a:r>
              <a:rPr sz="1700" spc="-10" dirty="0">
                <a:solidFill>
                  <a:srgbClr val="6E6E6E"/>
                </a:solidFill>
                <a:cs typeface="Arial"/>
              </a:rPr>
              <a:t>s</a:t>
            </a:r>
            <a:r>
              <a:rPr sz="1700" spc="1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45" dirty="0">
                <a:solidFill>
                  <a:srgbClr val="6E6E6E"/>
                </a:solidFill>
                <a:cs typeface="Arial"/>
              </a:rPr>
              <a:t>prejudica</a:t>
            </a:r>
            <a:r>
              <a:rPr sz="1700" spc="7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-20" dirty="0">
                <a:solidFill>
                  <a:srgbClr val="6E6E6E"/>
                </a:solidFill>
                <a:cs typeface="Arial"/>
              </a:rPr>
              <a:t>a</a:t>
            </a:r>
            <a:r>
              <a:rPr sz="1700" spc="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45" dirty="0">
                <a:solidFill>
                  <a:srgbClr val="6E6E6E"/>
                </a:solidFill>
                <a:cs typeface="Arial"/>
              </a:rPr>
              <a:t>gestão</a:t>
            </a:r>
            <a:r>
              <a:rPr sz="1700" spc="6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75" dirty="0">
                <a:solidFill>
                  <a:srgbClr val="6E6E6E"/>
                </a:solidFill>
                <a:cs typeface="Arial"/>
              </a:rPr>
              <a:t>ef</a:t>
            </a:r>
            <a:r>
              <a:rPr sz="1700" spc="15" dirty="0">
                <a:solidFill>
                  <a:srgbClr val="6E6E6E"/>
                </a:solidFill>
                <a:cs typeface="Arial"/>
              </a:rPr>
              <a:t>i</a:t>
            </a:r>
            <a:r>
              <a:rPr sz="1700" spc="35" dirty="0">
                <a:solidFill>
                  <a:srgbClr val="6E6E6E"/>
                </a:solidFill>
                <a:cs typeface="Arial"/>
              </a:rPr>
              <a:t>c</a:t>
            </a:r>
            <a:r>
              <a:rPr sz="1700" spc="-10" dirty="0">
                <a:solidFill>
                  <a:srgbClr val="6E6E6E"/>
                </a:solidFill>
                <a:cs typeface="Arial"/>
              </a:rPr>
              <a:t>i</a:t>
            </a:r>
            <a:r>
              <a:rPr sz="1700" spc="50" dirty="0">
                <a:solidFill>
                  <a:srgbClr val="6E6E6E"/>
                </a:solidFill>
                <a:cs typeface="Arial"/>
              </a:rPr>
              <a:t>ente</a:t>
            </a:r>
            <a:r>
              <a:rPr sz="1700" spc="30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45" dirty="0">
                <a:solidFill>
                  <a:srgbClr val="6E6E6E"/>
                </a:solidFill>
                <a:cs typeface="Arial"/>
              </a:rPr>
              <a:t>dos</a:t>
            </a:r>
            <a:r>
              <a:rPr sz="1700" spc="2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20" dirty="0">
                <a:solidFill>
                  <a:srgbClr val="6E6E6E"/>
                </a:solidFill>
                <a:cs typeface="Arial"/>
              </a:rPr>
              <a:t>processos</a:t>
            </a:r>
            <a:r>
              <a:rPr sz="1700" spc="65" dirty="0">
                <a:solidFill>
                  <a:srgbClr val="6E6E6E"/>
                </a:solidFill>
                <a:cs typeface="Arial"/>
              </a:rPr>
              <a:t> </a:t>
            </a:r>
            <a:r>
              <a:rPr sz="1700" spc="20" dirty="0">
                <a:solidFill>
                  <a:srgbClr val="6E6E6E"/>
                </a:solidFill>
                <a:cs typeface="Arial"/>
              </a:rPr>
              <a:t>clíni</a:t>
            </a:r>
            <a:r>
              <a:rPr sz="1700" spc="-10" dirty="0">
                <a:solidFill>
                  <a:srgbClr val="6E6E6E"/>
                </a:solidFill>
                <a:cs typeface="Arial"/>
              </a:rPr>
              <a:t>cos.</a:t>
            </a:r>
            <a:endParaRPr sz="17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61" y="1050204"/>
            <a:ext cx="9721876" cy="360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spc="35" dirty="0">
                <a:solidFill>
                  <a:srgbClr val="1F2628"/>
                </a:solidFill>
                <a:latin typeface="+mj-lt"/>
              </a:rPr>
              <a:t>Objetivo</a:t>
            </a:r>
            <a:r>
              <a:rPr sz="2400" spc="215" dirty="0">
                <a:solidFill>
                  <a:srgbClr val="1F2628"/>
                </a:solidFill>
                <a:latin typeface="+mj-lt"/>
              </a:rPr>
              <a:t> </a:t>
            </a:r>
            <a:r>
              <a:rPr sz="2400" dirty="0">
                <a:solidFill>
                  <a:srgbClr val="1F2628"/>
                </a:solidFill>
                <a:latin typeface="+mj-lt"/>
              </a:rPr>
              <a:t>Gera</a:t>
            </a:r>
            <a:r>
              <a:rPr sz="2400" spc="-370" dirty="0">
                <a:solidFill>
                  <a:srgbClr val="1F2628"/>
                </a:solidFill>
                <a:latin typeface="+mj-lt"/>
              </a:rPr>
              <a:t> </a:t>
            </a:r>
            <a:r>
              <a:rPr sz="2400" spc="-155" dirty="0">
                <a:solidFill>
                  <a:srgbClr val="1F2628"/>
                </a:solidFill>
                <a:latin typeface="+mj-lt"/>
              </a:rPr>
              <a:t>l</a:t>
            </a:r>
            <a:r>
              <a:rPr sz="2400" spc="120" dirty="0">
                <a:solidFill>
                  <a:srgbClr val="1F2628"/>
                </a:solidFill>
                <a:latin typeface="+mj-lt"/>
              </a:rPr>
              <a:t> </a:t>
            </a:r>
            <a:r>
              <a:rPr sz="2400" spc="25" dirty="0">
                <a:solidFill>
                  <a:srgbClr val="1F2628"/>
                </a:solidFill>
                <a:latin typeface="+mj-lt"/>
              </a:rPr>
              <a:t>do</a:t>
            </a:r>
            <a:r>
              <a:rPr sz="2400" spc="240" dirty="0">
                <a:solidFill>
                  <a:srgbClr val="1F2628"/>
                </a:solidFill>
                <a:latin typeface="+mj-lt"/>
              </a:rPr>
              <a:t> </a:t>
            </a:r>
            <a:r>
              <a:rPr sz="2400" spc="20" dirty="0">
                <a:solidFill>
                  <a:srgbClr val="1F2628"/>
                </a:solidFill>
                <a:latin typeface="+mj-lt"/>
              </a:rPr>
              <a:t>Projeto</a:t>
            </a:r>
            <a:endParaRPr sz="24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146" y="1645630"/>
            <a:ext cx="599503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1850" spc="-50" dirty="0">
                <a:solidFill>
                  <a:srgbClr val="6E6E6E"/>
                </a:solidFill>
                <a:cs typeface="Arial"/>
              </a:rPr>
              <a:t>So</a:t>
            </a:r>
            <a:r>
              <a:rPr sz="1850" spc="70" dirty="0">
                <a:solidFill>
                  <a:srgbClr val="6E6E6E"/>
                </a:solidFill>
                <a:cs typeface="Arial"/>
              </a:rPr>
              <a:t>l</a:t>
            </a:r>
            <a:r>
              <a:rPr sz="1850" spc="20" dirty="0">
                <a:solidFill>
                  <a:srgbClr val="6E6E6E"/>
                </a:solidFill>
                <a:cs typeface="Arial"/>
              </a:rPr>
              <a:t>ução</a:t>
            </a:r>
            <a:r>
              <a:rPr sz="1850" spc="-30" dirty="0">
                <a:solidFill>
                  <a:srgbClr val="6E6E6E"/>
                </a:solidFill>
                <a:cs typeface="Arial"/>
              </a:rPr>
              <a:t> </a:t>
            </a:r>
            <a:r>
              <a:rPr sz="1850" spc="-160" dirty="0">
                <a:solidFill>
                  <a:srgbClr val="6E6E6E"/>
                </a:solidFill>
                <a:cs typeface="Arial"/>
              </a:rPr>
              <a:t>T</a:t>
            </a:r>
            <a:r>
              <a:rPr sz="1850" spc="55" dirty="0">
                <a:solidFill>
                  <a:srgbClr val="6E6E6E"/>
                </a:solidFill>
                <a:cs typeface="Arial"/>
              </a:rPr>
              <a:t>ecnológ</a:t>
            </a:r>
            <a:r>
              <a:rPr sz="1850" spc="170" dirty="0">
                <a:solidFill>
                  <a:srgbClr val="6E6E6E"/>
                </a:solidFill>
                <a:cs typeface="Arial"/>
              </a:rPr>
              <a:t>i</a:t>
            </a:r>
            <a:r>
              <a:rPr sz="1850" spc="-40" dirty="0">
                <a:solidFill>
                  <a:srgbClr val="6E6E6E"/>
                </a:solidFill>
                <a:cs typeface="Arial"/>
              </a:rPr>
              <a:t>ca</a:t>
            </a:r>
            <a:r>
              <a:rPr sz="1850" spc="160" dirty="0">
                <a:solidFill>
                  <a:srgbClr val="6E6E6E"/>
                </a:solidFill>
                <a:cs typeface="Arial"/>
              </a:rPr>
              <a:t> </a:t>
            </a:r>
            <a:r>
              <a:rPr sz="1850" spc="35" dirty="0">
                <a:solidFill>
                  <a:srgbClr val="6E6E6E"/>
                </a:solidFill>
                <a:cs typeface="Arial"/>
              </a:rPr>
              <a:t>para</a:t>
            </a:r>
            <a:r>
              <a:rPr sz="1850" spc="80" dirty="0">
                <a:solidFill>
                  <a:srgbClr val="6E6E6E"/>
                </a:solidFill>
                <a:cs typeface="Arial"/>
              </a:rPr>
              <a:t> </a:t>
            </a:r>
            <a:r>
              <a:rPr sz="1850" spc="20" dirty="0">
                <a:solidFill>
                  <a:srgbClr val="6E6E6E"/>
                </a:solidFill>
                <a:cs typeface="Arial"/>
              </a:rPr>
              <a:t>Consul</a:t>
            </a:r>
            <a:r>
              <a:rPr sz="1850" spc="65" dirty="0">
                <a:solidFill>
                  <a:srgbClr val="6E6E6E"/>
                </a:solidFill>
                <a:cs typeface="Arial"/>
              </a:rPr>
              <a:t>tórios</a:t>
            </a:r>
            <a:r>
              <a:rPr sz="1850" spc="135" dirty="0">
                <a:solidFill>
                  <a:srgbClr val="6E6E6E"/>
                </a:solidFill>
                <a:cs typeface="Arial"/>
              </a:rPr>
              <a:t> </a:t>
            </a:r>
            <a:r>
              <a:rPr sz="1850" spc="85" dirty="0">
                <a:solidFill>
                  <a:srgbClr val="6E6E6E"/>
                </a:solidFill>
                <a:cs typeface="Arial"/>
              </a:rPr>
              <a:t>Odontológ</a:t>
            </a:r>
            <a:r>
              <a:rPr sz="1850" spc="140" dirty="0">
                <a:solidFill>
                  <a:srgbClr val="6E6E6E"/>
                </a:solidFill>
                <a:cs typeface="Arial"/>
              </a:rPr>
              <a:t>i</a:t>
            </a:r>
            <a:r>
              <a:rPr sz="1850" spc="-15" dirty="0">
                <a:solidFill>
                  <a:srgbClr val="6E6E6E"/>
                </a:solidFill>
                <a:cs typeface="Arial"/>
              </a:rPr>
              <a:t>c</a:t>
            </a:r>
            <a:r>
              <a:rPr sz="1850" spc="-10" dirty="0">
                <a:solidFill>
                  <a:srgbClr val="6E6E6E"/>
                </a:solidFill>
                <a:cs typeface="Arial"/>
              </a:rPr>
              <a:t>os</a:t>
            </a:r>
            <a:endParaRPr sz="1850" dirty="0"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269" y="3045068"/>
            <a:ext cx="3333960" cy="1419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0055">
              <a:lnSpc>
                <a:spcPct val="101800"/>
              </a:lnSpc>
            </a:pPr>
            <a:r>
              <a:rPr b="1" u="sng" spc="45" dirty="0" err="1">
                <a:solidFill>
                  <a:srgbClr val="6E6E6E"/>
                </a:solidFill>
                <a:cs typeface="Arial"/>
              </a:rPr>
              <a:t>Agendamento</a:t>
            </a:r>
            <a:r>
              <a:rPr b="1" u="sng" spc="175" dirty="0">
                <a:solidFill>
                  <a:srgbClr val="6E6E6E"/>
                </a:solidFill>
                <a:cs typeface="Arial"/>
              </a:rPr>
              <a:t> </a:t>
            </a:r>
            <a:r>
              <a:rPr b="1" u="sng" spc="70" dirty="0">
                <a:solidFill>
                  <a:srgbClr val="6E6E6E"/>
                </a:solidFill>
                <a:cs typeface="Arial"/>
              </a:rPr>
              <a:t>O</a:t>
            </a:r>
            <a:r>
              <a:rPr b="1" u="sng" spc="50" dirty="0">
                <a:solidFill>
                  <a:srgbClr val="6E6E6E"/>
                </a:solidFill>
                <a:cs typeface="Arial"/>
              </a:rPr>
              <a:t>n</a:t>
            </a:r>
            <a:r>
              <a:rPr b="1" u="sng" spc="80" dirty="0">
                <a:solidFill>
                  <a:srgbClr val="6E6E6E"/>
                </a:solidFill>
                <a:cs typeface="Arial"/>
              </a:rPr>
              <a:t>line</a:t>
            </a:r>
            <a:br>
              <a:rPr lang="pt-BR" b="1" u="sng" spc="80" dirty="0">
                <a:solidFill>
                  <a:srgbClr val="6E6E6E"/>
                </a:solidFill>
                <a:cs typeface="Arial"/>
              </a:rPr>
            </a:br>
            <a:br>
              <a:rPr lang="pt-BR" b="1" u="sng" spc="50" dirty="0">
                <a:solidFill>
                  <a:srgbClr val="6E6E6E"/>
                </a:solidFill>
                <a:cs typeface="Arial"/>
              </a:rPr>
            </a:br>
            <a:r>
              <a:rPr spc="55" dirty="0" err="1">
                <a:solidFill>
                  <a:srgbClr val="6E6E6E"/>
                </a:solidFill>
                <a:cs typeface="Arial"/>
              </a:rPr>
              <a:t>Permitir</a:t>
            </a:r>
            <a:r>
              <a:rPr spc="50" dirty="0">
                <a:solidFill>
                  <a:srgbClr val="6E6E6E"/>
                </a:solidFill>
                <a:cs typeface="Arial"/>
              </a:rPr>
              <a:t> </a:t>
            </a:r>
            <a:r>
              <a:rPr spc="65" dirty="0">
                <a:solidFill>
                  <a:srgbClr val="6E6E6E"/>
                </a:solidFill>
                <a:cs typeface="Arial"/>
              </a:rPr>
              <a:t>que</a:t>
            </a:r>
            <a:r>
              <a:rPr spc="20" dirty="0">
                <a:solidFill>
                  <a:srgbClr val="6E6E6E"/>
                </a:solidFill>
                <a:cs typeface="Arial"/>
              </a:rPr>
              <a:t> </a:t>
            </a:r>
            <a:r>
              <a:rPr spc="25" dirty="0">
                <a:solidFill>
                  <a:srgbClr val="6E6E6E"/>
                </a:solidFill>
                <a:cs typeface="Arial"/>
              </a:rPr>
              <a:t>pacientes</a:t>
            </a:r>
            <a:r>
              <a:rPr spc="35" dirty="0">
                <a:solidFill>
                  <a:srgbClr val="6E6E6E"/>
                </a:solidFill>
                <a:cs typeface="Arial"/>
              </a:rPr>
              <a:t> </a:t>
            </a:r>
            <a:r>
              <a:rPr spc="60" dirty="0">
                <a:solidFill>
                  <a:srgbClr val="6E6E6E"/>
                </a:solidFill>
                <a:cs typeface="Arial"/>
              </a:rPr>
              <a:t>agendem</a:t>
            </a:r>
            <a:r>
              <a:rPr spc="25" dirty="0">
                <a:solidFill>
                  <a:srgbClr val="6E6E6E"/>
                </a:solidFill>
                <a:cs typeface="Arial"/>
              </a:rPr>
              <a:t> consultas</a:t>
            </a:r>
            <a:r>
              <a:rPr spc="125" dirty="0">
                <a:solidFill>
                  <a:srgbClr val="6E6E6E"/>
                </a:solidFill>
                <a:cs typeface="Arial"/>
              </a:rPr>
              <a:t> </a:t>
            </a:r>
            <a:r>
              <a:rPr spc="25" dirty="0">
                <a:solidFill>
                  <a:srgbClr val="6E6E6E"/>
                </a:solidFill>
                <a:cs typeface="Arial"/>
              </a:rPr>
              <a:t>de</a:t>
            </a:r>
            <a:r>
              <a:rPr spc="20" dirty="0">
                <a:solidFill>
                  <a:srgbClr val="6E6E6E"/>
                </a:solidFill>
                <a:cs typeface="Arial"/>
              </a:rPr>
              <a:t> </a:t>
            </a:r>
            <a:r>
              <a:rPr spc="60" dirty="0">
                <a:solidFill>
                  <a:srgbClr val="6E6E6E"/>
                </a:solidFill>
                <a:cs typeface="Arial"/>
              </a:rPr>
              <a:t>forma</a:t>
            </a:r>
            <a:r>
              <a:rPr spc="180" dirty="0">
                <a:solidFill>
                  <a:srgbClr val="6E6E6E"/>
                </a:solidFill>
                <a:cs typeface="Arial"/>
              </a:rPr>
              <a:t> </a:t>
            </a:r>
            <a:r>
              <a:rPr spc="85" dirty="0">
                <a:solidFill>
                  <a:srgbClr val="6E6E6E"/>
                </a:solidFill>
                <a:cs typeface="Arial"/>
              </a:rPr>
              <a:t>ráp</a:t>
            </a:r>
            <a:r>
              <a:rPr spc="-15" dirty="0">
                <a:solidFill>
                  <a:srgbClr val="6E6E6E"/>
                </a:solidFill>
                <a:cs typeface="Arial"/>
              </a:rPr>
              <a:t>i</a:t>
            </a:r>
            <a:r>
              <a:rPr spc="55" dirty="0">
                <a:solidFill>
                  <a:srgbClr val="6E6E6E"/>
                </a:solidFill>
                <a:cs typeface="Arial"/>
              </a:rPr>
              <a:t>da</a:t>
            </a:r>
            <a:r>
              <a:rPr spc="85" dirty="0">
                <a:solidFill>
                  <a:srgbClr val="6E6E6E"/>
                </a:solidFill>
                <a:cs typeface="Arial"/>
              </a:rPr>
              <a:t> </a:t>
            </a:r>
            <a:r>
              <a:rPr spc="-10" dirty="0">
                <a:solidFill>
                  <a:srgbClr val="6E6E6E"/>
                </a:solidFill>
                <a:cs typeface="Arial"/>
              </a:rPr>
              <a:t>e</a:t>
            </a:r>
            <a:r>
              <a:rPr spc="-70" dirty="0">
                <a:solidFill>
                  <a:srgbClr val="6E6E6E"/>
                </a:solidFill>
                <a:cs typeface="Arial"/>
              </a:rPr>
              <a:t> </a:t>
            </a:r>
            <a:r>
              <a:rPr spc="25" dirty="0">
                <a:solidFill>
                  <a:srgbClr val="6E6E6E"/>
                </a:solidFill>
                <a:cs typeface="Arial"/>
              </a:rPr>
              <a:t>fácil</a:t>
            </a:r>
            <a:endParaRPr dirty="0">
              <a:cs typeface="Arial"/>
            </a:endParaRPr>
          </a:p>
          <a:p>
            <a:pPr marL="884555">
              <a:lnSpc>
                <a:spcPct val="100000"/>
              </a:lnSpc>
              <a:spcBef>
                <a:spcPts val="95"/>
              </a:spcBef>
            </a:pPr>
            <a:r>
              <a:rPr spc="55" dirty="0">
                <a:solidFill>
                  <a:srgbClr val="6E6E6E"/>
                </a:solidFill>
                <a:cs typeface="Arial"/>
              </a:rPr>
              <a:t>pe</a:t>
            </a:r>
            <a:r>
              <a:rPr spc="-30" dirty="0">
                <a:solidFill>
                  <a:srgbClr val="6E6E6E"/>
                </a:solidFill>
                <a:cs typeface="Arial"/>
              </a:rPr>
              <a:t>l</a:t>
            </a:r>
            <a:r>
              <a:rPr spc="-20" dirty="0">
                <a:solidFill>
                  <a:srgbClr val="6E6E6E"/>
                </a:solidFill>
                <a:cs typeface="Arial"/>
              </a:rPr>
              <a:t>a</a:t>
            </a:r>
            <a:r>
              <a:rPr spc="70" dirty="0">
                <a:solidFill>
                  <a:srgbClr val="6E6E6E"/>
                </a:solidFill>
                <a:cs typeface="Arial"/>
              </a:rPr>
              <a:t> internet.</a:t>
            </a:r>
            <a:endParaRPr dirty="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2542" y="3045068"/>
            <a:ext cx="3535358" cy="1419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7230">
              <a:lnSpc>
                <a:spcPct val="101800"/>
              </a:lnSpc>
            </a:pPr>
            <a:r>
              <a:rPr b="1" u="sng" dirty="0" err="1">
                <a:solidFill>
                  <a:srgbClr val="6E6E6E"/>
                </a:solidFill>
                <a:cs typeface="Arial"/>
              </a:rPr>
              <a:t>Gestão</a:t>
            </a:r>
            <a:r>
              <a:rPr b="1" u="sng" spc="75" dirty="0">
                <a:solidFill>
                  <a:srgbClr val="6E6E6E"/>
                </a:solidFill>
                <a:cs typeface="Arial"/>
              </a:rPr>
              <a:t> </a:t>
            </a:r>
            <a:r>
              <a:rPr b="1" u="sng" spc="45" dirty="0" err="1">
                <a:solidFill>
                  <a:srgbClr val="6E6E6E"/>
                </a:solidFill>
                <a:cs typeface="Arial"/>
              </a:rPr>
              <a:t>Otimizada</a:t>
            </a:r>
            <a:br>
              <a:rPr lang="pt-BR" b="1" spc="45" dirty="0">
                <a:solidFill>
                  <a:srgbClr val="6E6E6E"/>
                </a:solidFill>
                <a:cs typeface="Arial"/>
              </a:rPr>
            </a:br>
            <a:br>
              <a:rPr lang="pt-BR" b="1" spc="45" dirty="0">
                <a:solidFill>
                  <a:srgbClr val="6E6E6E"/>
                </a:solidFill>
                <a:cs typeface="Arial"/>
              </a:rPr>
            </a:br>
            <a:r>
              <a:rPr spc="35" dirty="0" err="1">
                <a:solidFill>
                  <a:srgbClr val="6E6E6E"/>
                </a:solidFill>
                <a:cs typeface="Arial"/>
              </a:rPr>
              <a:t>Organizar</a:t>
            </a:r>
            <a:r>
              <a:rPr spc="125" dirty="0">
                <a:solidFill>
                  <a:srgbClr val="6E6E6E"/>
                </a:solidFill>
                <a:cs typeface="Arial"/>
              </a:rPr>
              <a:t> </a:t>
            </a:r>
            <a:r>
              <a:rPr spc="-95" dirty="0">
                <a:solidFill>
                  <a:srgbClr val="6E6E6E"/>
                </a:solidFill>
                <a:cs typeface="Arial"/>
              </a:rPr>
              <a:t>a</a:t>
            </a:r>
            <a:r>
              <a:rPr spc="80" dirty="0">
                <a:solidFill>
                  <a:srgbClr val="6E6E6E"/>
                </a:solidFill>
                <a:cs typeface="Arial"/>
              </a:rPr>
              <a:t> </a:t>
            </a:r>
            <a:r>
              <a:rPr spc="30" dirty="0">
                <a:solidFill>
                  <a:srgbClr val="6E6E6E"/>
                </a:solidFill>
                <a:cs typeface="Arial"/>
              </a:rPr>
              <a:t>agenda</a:t>
            </a:r>
            <a:r>
              <a:rPr spc="135" dirty="0">
                <a:solidFill>
                  <a:srgbClr val="6E6E6E"/>
                </a:solidFill>
                <a:cs typeface="Arial"/>
              </a:rPr>
              <a:t> </a:t>
            </a:r>
            <a:r>
              <a:rPr spc="45" dirty="0">
                <a:solidFill>
                  <a:srgbClr val="6E6E6E"/>
                </a:solidFill>
                <a:cs typeface="Arial"/>
              </a:rPr>
              <a:t>dos</a:t>
            </a:r>
            <a:r>
              <a:rPr spc="-40" dirty="0">
                <a:solidFill>
                  <a:srgbClr val="6E6E6E"/>
                </a:solidFill>
                <a:cs typeface="Arial"/>
              </a:rPr>
              <a:t> </a:t>
            </a:r>
            <a:r>
              <a:rPr spc="80" dirty="0">
                <a:solidFill>
                  <a:srgbClr val="6E6E6E"/>
                </a:solidFill>
                <a:cs typeface="Arial"/>
              </a:rPr>
              <a:t>dent</a:t>
            </a:r>
            <a:r>
              <a:rPr spc="50" dirty="0">
                <a:solidFill>
                  <a:srgbClr val="6E6E6E"/>
                </a:solidFill>
                <a:cs typeface="Arial"/>
              </a:rPr>
              <a:t>i</a:t>
            </a:r>
            <a:r>
              <a:rPr spc="10" dirty="0">
                <a:solidFill>
                  <a:srgbClr val="6E6E6E"/>
                </a:solidFill>
                <a:cs typeface="Arial"/>
              </a:rPr>
              <a:t>stas,</a:t>
            </a:r>
            <a:r>
              <a:rPr spc="5" dirty="0">
                <a:solidFill>
                  <a:srgbClr val="6E6E6E"/>
                </a:solidFill>
                <a:cs typeface="Arial"/>
              </a:rPr>
              <a:t> </a:t>
            </a:r>
            <a:r>
              <a:rPr spc="55" dirty="0">
                <a:solidFill>
                  <a:srgbClr val="6E6E6E"/>
                </a:solidFill>
                <a:cs typeface="Arial"/>
              </a:rPr>
              <a:t>reduzindo confl</a:t>
            </a:r>
            <a:r>
              <a:rPr spc="-30" dirty="0">
                <a:solidFill>
                  <a:srgbClr val="6E6E6E"/>
                </a:solidFill>
                <a:cs typeface="Arial"/>
              </a:rPr>
              <a:t>i</a:t>
            </a:r>
            <a:r>
              <a:rPr spc="65" dirty="0">
                <a:solidFill>
                  <a:srgbClr val="6E6E6E"/>
                </a:solidFill>
                <a:cs typeface="Arial"/>
              </a:rPr>
              <a:t>tos</a:t>
            </a:r>
            <a:r>
              <a:rPr spc="45" dirty="0">
                <a:solidFill>
                  <a:srgbClr val="6E6E6E"/>
                </a:solidFill>
                <a:cs typeface="Arial"/>
              </a:rPr>
              <a:t> </a:t>
            </a:r>
            <a:r>
              <a:rPr spc="-10" dirty="0">
                <a:solidFill>
                  <a:srgbClr val="6E6E6E"/>
                </a:solidFill>
                <a:cs typeface="Arial"/>
              </a:rPr>
              <a:t>e</a:t>
            </a:r>
            <a:r>
              <a:rPr dirty="0">
                <a:solidFill>
                  <a:srgbClr val="6E6E6E"/>
                </a:solidFill>
                <a:cs typeface="Arial"/>
              </a:rPr>
              <a:t> </a:t>
            </a:r>
            <a:r>
              <a:rPr spc="65" dirty="0">
                <a:solidFill>
                  <a:srgbClr val="6E6E6E"/>
                </a:solidFill>
                <a:cs typeface="Arial"/>
              </a:rPr>
              <a:t>aumentando</a:t>
            </a:r>
            <a:endParaRPr dirty="0">
              <a:cs typeface="Arial"/>
            </a:endParaRPr>
          </a:p>
          <a:p>
            <a:pPr marL="818515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6E6E6E"/>
                </a:solidFill>
                <a:cs typeface="Arial"/>
              </a:rPr>
              <a:t>a</a:t>
            </a:r>
            <a:r>
              <a:rPr spc="70" dirty="0">
                <a:solidFill>
                  <a:srgbClr val="6E6E6E"/>
                </a:solidFill>
                <a:cs typeface="Arial"/>
              </a:rPr>
              <a:t> </a:t>
            </a:r>
            <a:r>
              <a:rPr spc="90" dirty="0">
                <a:solidFill>
                  <a:srgbClr val="6E6E6E"/>
                </a:solidFill>
                <a:cs typeface="Arial"/>
              </a:rPr>
              <a:t>produt</a:t>
            </a:r>
            <a:r>
              <a:rPr spc="-20" dirty="0">
                <a:solidFill>
                  <a:srgbClr val="6E6E6E"/>
                </a:solidFill>
                <a:cs typeface="Arial"/>
              </a:rPr>
              <a:t>i</a:t>
            </a:r>
            <a:r>
              <a:rPr spc="25" dirty="0">
                <a:solidFill>
                  <a:srgbClr val="6E6E6E"/>
                </a:solidFill>
                <a:cs typeface="Arial"/>
              </a:rPr>
              <a:t>vidade.</a:t>
            </a:r>
            <a:endParaRPr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0213" y="3045068"/>
            <a:ext cx="3028320" cy="1687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algn="ctr">
              <a:lnSpc>
                <a:spcPct val="100000"/>
              </a:lnSpc>
            </a:pPr>
            <a:r>
              <a:rPr b="1" u="sng" spc="5" dirty="0">
                <a:solidFill>
                  <a:srgbClr val="6E6E6E"/>
                </a:solidFill>
                <a:cs typeface="Arial"/>
              </a:rPr>
              <a:t>Redução</a:t>
            </a:r>
            <a:r>
              <a:rPr b="1" u="sng" spc="-5" dirty="0">
                <a:solidFill>
                  <a:srgbClr val="6E6E6E"/>
                </a:solidFill>
                <a:cs typeface="Arial"/>
              </a:rPr>
              <a:t> </a:t>
            </a:r>
            <a:r>
              <a:rPr b="1" u="sng" spc="40" dirty="0">
                <a:solidFill>
                  <a:srgbClr val="6E6E6E"/>
                </a:solidFill>
                <a:cs typeface="Arial"/>
              </a:rPr>
              <a:t>de</a:t>
            </a:r>
            <a:r>
              <a:rPr b="1" u="sng" spc="80" dirty="0">
                <a:solidFill>
                  <a:srgbClr val="6E6E6E"/>
                </a:solidFill>
                <a:cs typeface="Arial"/>
              </a:rPr>
              <a:t> </a:t>
            </a:r>
            <a:r>
              <a:rPr b="1" u="sng" spc="20" dirty="0" err="1">
                <a:solidFill>
                  <a:srgbClr val="6E6E6E"/>
                </a:solidFill>
                <a:cs typeface="Arial"/>
              </a:rPr>
              <a:t>Faltas</a:t>
            </a:r>
            <a:br>
              <a:rPr lang="pt-BR" b="1" spc="20" dirty="0">
                <a:solidFill>
                  <a:srgbClr val="6E6E6E"/>
                </a:solidFill>
                <a:cs typeface="Arial"/>
              </a:rPr>
            </a:br>
            <a:endParaRPr dirty="0">
              <a:cs typeface="Arial"/>
            </a:endParaRPr>
          </a:p>
          <a:p>
            <a:pPr marL="12700" marR="5080" indent="201930" algn="ctr">
              <a:lnSpc>
                <a:spcPct val="101800"/>
              </a:lnSpc>
            </a:pPr>
            <a:r>
              <a:rPr lang="pt-BR" spc="165" dirty="0">
                <a:solidFill>
                  <a:srgbClr val="6E6E6E"/>
                </a:solidFill>
                <a:cs typeface="Arial"/>
              </a:rPr>
              <a:t>Imp</a:t>
            </a:r>
            <a:r>
              <a:rPr lang="pt-BR" spc="-10" dirty="0">
                <a:solidFill>
                  <a:srgbClr val="6E6E6E"/>
                </a:solidFill>
                <a:cs typeface="Arial"/>
              </a:rPr>
              <a:t>l</a:t>
            </a:r>
            <a:r>
              <a:rPr lang="pt-BR" spc="25" dirty="0">
                <a:solidFill>
                  <a:srgbClr val="6E6E6E"/>
                </a:solidFill>
                <a:cs typeface="Arial"/>
              </a:rPr>
              <a:t>anta</a:t>
            </a:r>
            <a:r>
              <a:rPr lang="pt-BR" spc="-210" dirty="0">
                <a:solidFill>
                  <a:srgbClr val="6E6E6E"/>
                </a:solidFill>
                <a:cs typeface="Arial"/>
              </a:rPr>
              <a:t> </a:t>
            </a:r>
            <a:r>
              <a:rPr lang="pt-BR" spc="30" dirty="0">
                <a:solidFill>
                  <a:srgbClr val="6E6E6E"/>
                </a:solidFill>
                <a:cs typeface="Arial"/>
              </a:rPr>
              <a:t>r </a:t>
            </a:r>
            <a:r>
              <a:rPr lang="pt-BR" spc="90" dirty="0">
                <a:solidFill>
                  <a:srgbClr val="6E6E6E"/>
                </a:solidFill>
                <a:cs typeface="Arial"/>
              </a:rPr>
              <a:t>notif</a:t>
            </a:r>
            <a:r>
              <a:rPr lang="pt-BR" spc="10" dirty="0">
                <a:solidFill>
                  <a:srgbClr val="6E6E6E"/>
                </a:solidFill>
                <a:cs typeface="Arial"/>
              </a:rPr>
              <a:t>i</a:t>
            </a:r>
            <a:r>
              <a:rPr lang="pt-BR" dirty="0">
                <a:solidFill>
                  <a:srgbClr val="6E6E6E"/>
                </a:solidFill>
                <a:cs typeface="Arial"/>
              </a:rPr>
              <a:t>cações </a:t>
            </a:r>
            <a:r>
              <a:rPr lang="pt-BR" spc="90" dirty="0">
                <a:solidFill>
                  <a:srgbClr val="6E6E6E"/>
                </a:solidFill>
                <a:cs typeface="Arial"/>
              </a:rPr>
              <a:t>automát</a:t>
            </a:r>
            <a:r>
              <a:rPr lang="pt-BR" spc="75" dirty="0">
                <a:solidFill>
                  <a:srgbClr val="6E6E6E"/>
                </a:solidFill>
                <a:cs typeface="Arial"/>
              </a:rPr>
              <a:t>i</a:t>
            </a:r>
            <a:r>
              <a:rPr lang="pt-BR" spc="-20" dirty="0">
                <a:solidFill>
                  <a:srgbClr val="6E6E6E"/>
                </a:solidFill>
                <a:cs typeface="Arial"/>
              </a:rPr>
              <a:t>cas</a:t>
            </a:r>
            <a:r>
              <a:rPr lang="pt-BR" spc="40" dirty="0">
                <a:solidFill>
                  <a:srgbClr val="6E6E6E"/>
                </a:solidFill>
                <a:cs typeface="Arial"/>
              </a:rPr>
              <a:t> </a:t>
            </a:r>
            <a:r>
              <a:rPr lang="pt-BR" spc="-10" dirty="0">
                <a:solidFill>
                  <a:srgbClr val="6E6E6E"/>
                </a:solidFill>
                <a:cs typeface="Arial"/>
              </a:rPr>
              <a:t>e</a:t>
            </a:r>
            <a:r>
              <a:rPr lang="pt-BR" dirty="0">
                <a:solidFill>
                  <a:srgbClr val="6E6E6E"/>
                </a:solidFill>
                <a:cs typeface="Arial"/>
              </a:rPr>
              <a:t> </a:t>
            </a:r>
            <a:r>
              <a:rPr lang="pt-BR" spc="50" dirty="0">
                <a:solidFill>
                  <a:srgbClr val="6E6E6E"/>
                </a:solidFill>
                <a:cs typeface="Arial"/>
              </a:rPr>
              <a:t>lembretes</a:t>
            </a:r>
            <a:r>
              <a:rPr lang="pt-BR" spc="60" dirty="0">
                <a:solidFill>
                  <a:srgbClr val="6E6E6E"/>
                </a:solidFill>
                <a:cs typeface="Arial"/>
              </a:rPr>
              <a:t> </a:t>
            </a:r>
            <a:r>
              <a:rPr lang="pt-BR" spc="45" dirty="0">
                <a:solidFill>
                  <a:srgbClr val="6E6E6E"/>
                </a:solidFill>
                <a:cs typeface="Arial"/>
              </a:rPr>
              <a:t>para</a:t>
            </a:r>
            <a:endParaRPr lang="pt-BR" dirty="0">
              <a:cs typeface="Arial"/>
            </a:endParaRPr>
          </a:p>
          <a:p>
            <a:pPr marL="111760" marR="100965" algn="ctr">
              <a:lnSpc>
                <a:spcPct val="101800"/>
              </a:lnSpc>
              <a:spcBef>
                <a:spcPts val="65"/>
              </a:spcBef>
            </a:pPr>
            <a:r>
              <a:rPr lang="pt-BR" spc="80" dirty="0">
                <a:solidFill>
                  <a:srgbClr val="6E6E6E"/>
                </a:solidFill>
                <a:cs typeface="Arial"/>
              </a:rPr>
              <a:t>melhorar</a:t>
            </a:r>
            <a:r>
              <a:rPr lang="pt-BR" spc="75" dirty="0">
                <a:solidFill>
                  <a:srgbClr val="6E6E6E"/>
                </a:solidFill>
                <a:cs typeface="Arial"/>
              </a:rPr>
              <a:t> </a:t>
            </a:r>
            <a:r>
              <a:rPr lang="pt-BR" spc="-95" dirty="0">
                <a:solidFill>
                  <a:srgbClr val="6E6E6E"/>
                </a:solidFill>
                <a:cs typeface="Arial"/>
              </a:rPr>
              <a:t>a</a:t>
            </a:r>
            <a:r>
              <a:rPr lang="pt-BR" spc="80" dirty="0">
                <a:solidFill>
                  <a:srgbClr val="6E6E6E"/>
                </a:solidFill>
                <a:cs typeface="Arial"/>
              </a:rPr>
              <a:t> </a:t>
            </a:r>
            <a:r>
              <a:rPr lang="pt-BR" dirty="0">
                <a:solidFill>
                  <a:srgbClr val="6E6E6E"/>
                </a:solidFill>
                <a:cs typeface="Arial"/>
              </a:rPr>
              <a:t>ass</a:t>
            </a:r>
            <a:r>
              <a:rPr lang="pt-BR" spc="15" dirty="0">
                <a:solidFill>
                  <a:srgbClr val="6E6E6E"/>
                </a:solidFill>
                <a:cs typeface="Arial"/>
              </a:rPr>
              <a:t>i</a:t>
            </a:r>
            <a:r>
              <a:rPr lang="pt-BR" spc="60" dirty="0">
                <a:solidFill>
                  <a:srgbClr val="6E6E6E"/>
                </a:solidFill>
                <a:cs typeface="Arial"/>
              </a:rPr>
              <a:t>duidade</a:t>
            </a:r>
            <a:r>
              <a:rPr lang="pt-BR" spc="95" dirty="0">
                <a:solidFill>
                  <a:srgbClr val="6E6E6E"/>
                </a:solidFill>
                <a:cs typeface="Arial"/>
              </a:rPr>
              <a:t> </a:t>
            </a:r>
            <a:r>
              <a:rPr lang="pt-BR" spc="20" dirty="0">
                <a:solidFill>
                  <a:srgbClr val="6E6E6E"/>
                </a:solidFill>
                <a:cs typeface="Arial"/>
              </a:rPr>
              <a:t>dos</a:t>
            </a:r>
            <a:r>
              <a:rPr lang="pt-BR" spc="15" dirty="0">
                <a:solidFill>
                  <a:srgbClr val="6E6E6E"/>
                </a:solidFill>
                <a:cs typeface="Arial"/>
              </a:rPr>
              <a:t> pacientes.</a:t>
            </a:r>
            <a:endParaRPr lang="pt-BR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669189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1538">
            <a:solidFill>
              <a:srgbClr val="60CF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6666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1538">
            <a:solidFill>
              <a:srgbClr val="67D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761" y="1050204"/>
            <a:ext cx="9721876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15"/>
              </a:lnSpc>
            </a:pPr>
            <a:r>
              <a:rPr sz="2400" spc="45" dirty="0">
                <a:latin typeface="+mn-lt"/>
                <a:cs typeface="Arial"/>
              </a:rPr>
              <a:t>Descriç</a:t>
            </a:r>
            <a:r>
              <a:rPr sz="2400" spc="210" dirty="0">
                <a:latin typeface="+mn-lt"/>
                <a:cs typeface="Arial"/>
              </a:rPr>
              <a:t>ã</a:t>
            </a:r>
            <a:r>
              <a:rPr sz="2400" spc="105" dirty="0">
                <a:latin typeface="+mn-lt"/>
                <a:cs typeface="Arial"/>
              </a:rPr>
              <a:t>o</a:t>
            </a:r>
            <a:r>
              <a:rPr sz="2400" spc="70" dirty="0">
                <a:latin typeface="+mn-lt"/>
                <a:cs typeface="Arial"/>
              </a:rPr>
              <a:t> </a:t>
            </a:r>
            <a:r>
              <a:rPr sz="2400" spc="145" dirty="0">
                <a:latin typeface="+mn-lt"/>
                <a:cs typeface="Arial"/>
              </a:rPr>
              <a:t>do</a:t>
            </a:r>
            <a:r>
              <a:rPr sz="2400" spc="150" dirty="0">
                <a:latin typeface="+mn-lt"/>
                <a:cs typeface="Arial"/>
              </a:rPr>
              <a:t> </a:t>
            </a:r>
            <a:r>
              <a:rPr sz="2400" spc="-70" dirty="0">
                <a:latin typeface="+mn-lt"/>
                <a:cs typeface="Arial"/>
              </a:rPr>
              <a:t>P</a:t>
            </a:r>
            <a:r>
              <a:rPr sz="2400" spc="110" dirty="0">
                <a:latin typeface="+mn-lt"/>
                <a:cs typeface="Arial"/>
              </a:rPr>
              <a:t>a</a:t>
            </a:r>
            <a:r>
              <a:rPr sz="2400" spc="90" dirty="0">
                <a:latin typeface="+mn-lt"/>
                <a:cs typeface="Arial"/>
              </a:rPr>
              <a:t>rcei</a:t>
            </a:r>
            <a:r>
              <a:rPr sz="2400" spc="185" dirty="0">
                <a:latin typeface="+mn-lt"/>
                <a:cs typeface="Arial"/>
              </a:rPr>
              <a:t>ro</a:t>
            </a:r>
            <a:endParaRPr sz="2400" dirty="0">
              <a:latin typeface="+mn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453" y="1645630"/>
            <a:ext cx="438912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2000" b="1" spc="35" dirty="0">
                <a:solidFill>
                  <a:srgbClr val="646464"/>
                </a:solidFill>
                <a:latin typeface="+mj-lt"/>
                <a:cs typeface="Arial"/>
              </a:rPr>
              <a:t>Perfil</a:t>
            </a:r>
            <a:r>
              <a:rPr sz="2000" b="1" spc="55" dirty="0">
                <a:solidFill>
                  <a:srgbClr val="646464"/>
                </a:solidFill>
                <a:latin typeface="+mj-lt"/>
                <a:cs typeface="Arial"/>
              </a:rPr>
              <a:t> </a:t>
            </a:r>
            <a:r>
              <a:rPr sz="2000" b="1" spc="20" dirty="0">
                <a:solidFill>
                  <a:srgbClr val="646464"/>
                </a:solidFill>
                <a:latin typeface="+mj-lt"/>
                <a:cs typeface="Arial"/>
              </a:rPr>
              <a:t>Profissional</a:t>
            </a:r>
            <a:r>
              <a:rPr sz="2000" b="1" spc="140" dirty="0">
                <a:solidFill>
                  <a:srgbClr val="646464"/>
                </a:solidFill>
                <a:latin typeface="+mj-lt"/>
                <a:cs typeface="Arial"/>
              </a:rPr>
              <a:t> </a:t>
            </a:r>
            <a:r>
              <a:rPr sz="2000" b="1" spc="100" dirty="0">
                <a:solidFill>
                  <a:srgbClr val="646464"/>
                </a:solidFill>
                <a:latin typeface="+mj-lt"/>
                <a:cs typeface="Arial"/>
              </a:rPr>
              <a:t>do</a:t>
            </a:r>
            <a:r>
              <a:rPr sz="2000" b="1" spc="35" dirty="0">
                <a:solidFill>
                  <a:srgbClr val="646464"/>
                </a:solidFill>
                <a:latin typeface="+mj-lt"/>
                <a:cs typeface="Arial"/>
              </a:rPr>
              <a:t> </a:t>
            </a:r>
            <a:r>
              <a:rPr sz="2000" b="1" spc="45" dirty="0" err="1">
                <a:solidFill>
                  <a:srgbClr val="747474"/>
                </a:solidFill>
                <a:latin typeface="+mj-lt"/>
                <a:cs typeface="Arial"/>
              </a:rPr>
              <a:t>Cirurg</a:t>
            </a:r>
            <a:r>
              <a:rPr lang="pt-BR" sz="2000" b="1" spc="45" dirty="0" err="1">
                <a:solidFill>
                  <a:srgbClr val="747474"/>
                </a:solidFill>
                <a:latin typeface="+mj-lt"/>
                <a:cs typeface="Arial"/>
              </a:rPr>
              <a:t>iã</a:t>
            </a:r>
            <a:r>
              <a:rPr sz="2000" b="1" spc="30" dirty="0">
                <a:solidFill>
                  <a:srgbClr val="747474"/>
                </a:solidFill>
                <a:latin typeface="+mj-lt"/>
                <a:cs typeface="Arial"/>
              </a:rPr>
              <a:t>o-</a:t>
            </a:r>
            <a:r>
              <a:rPr sz="2000" b="1" spc="30" dirty="0" err="1">
                <a:solidFill>
                  <a:srgbClr val="747474"/>
                </a:solidFill>
                <a:latin typeface="+mj-lt"/>
                <a:cs typeface="Arial"/>
              </a:rPr>
              <a:t>Dentista</a:t>
            </a:r>
            <a:endParaRPr sz="2000" b="1" dirty="0">
              <a:latin typeface="+mj-lt"/>
              <a:cs typeface="Arial"/>
            </a:endParaRPr>
          </a:p>
        </p:txBody>
      </p:sp>
      <p:pic>
        <p:nvPicPr>
          <p:cNvPr id="2050" name="Picture 2" descr="Consultório">
            <a:extLst>
              <a:ext uri="{FF2B5EF4-FFF2-40B4-BE49-F238E27FC236}">
                <a16:creationId xmlns:a16="http://schemas.microsoft.com/office/drawing/2014/main" id="{BFB87F74-6AA3-484E-85D8-6E00967F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1053160"/>
            <a:ext cx="3581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984836-77AA-4C10-AC3B-2AF95C7B1D36}"/>
              </a:ext>
            </a:extLst>
          </p:cNvPr>
          <p:cNvSpPr txBox="1"/>
          <p:nvPr/>
        </p:nvSpPr>
        <p:spPr>
          <a:xfrm>
            <a:off x="306553" y="2568287"/>
            <a:ext cx="504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D6DE41F-8866-4A46-A125-0F45A09EA512}"/>
              </a:ext>
            </a:extLst>
          </p:cNvPr>
          <p:cNvSpPr txBox="1"/>
          <p:nvPr/>
        </p:nvSpPr>
        <p:spPr>
          <a:xfrm>
            <a:off x="477452" y="2346408"/>
            <a:ext cx="59360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Cirurgião-dentista formado pela PUC Minas (2020)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Especialista em Implantodontia e Ortodontia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Mais de 5 anos de experiência clínica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Professora universitário em Odontologia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alt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Contribuiu na definição e validação da plataforma </a:t>
            </a:r>
            <a:r>
              <a:rPr lang="pt-BR" alt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OrtoBia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69189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1538">
            <a:solidFill>
              <a:srgbClr val="60CF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66666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3" y="0"/>
                </a:lnTo>
              </a:path>
            </a:pathLst>
          </a:custGeom>
          <a:ln w="41538">
            <a:solidFill>
              <a:srgbClr val="67D4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35"/>
              </a:lnSpc>
            </a:pPr>
            <a:r>
              <a:rPr spc="-204" dirty="0">
                <a:solidFill>
                  <a:srgbClr val="1F2628"/>
                </a:solidFill>
              </a:rPr>
              <a:t>T</a:t>
            </a:r>
            <a:r>
              <a:rPr spc="-70" dirty="0">
                <a:solidFill>
                  <a:srgbClr val="1F2628"/>
                </a:solidFill>
              </a:rPr>
              <a:t>ecnologia</a:t>
            </a:r>
            <a:r>
              <a:rPr spc="-415" dirty="0">
                <a:solidFill>
                  <a:srgbClr val="1F2628"/>
                </a:solidFill>
              </a:rPr>
              <a:t> </a:t>
            </a:r>
            <a:r>
              <a:rPr spc="-245" dirty="0">
                <a:solidFill>
                  <a:srgbClr val="1F2628"/>
                </a:solidFill>
              </a:rPr>
              <a:t>s</a:t>
            </a:r>
            <a:r>
              <a:rPr spc="140" dirty="0">
                <a:solidFill>
                  <a:srgbClr val="1F2628"/>
                </a:solidFill>
              </a:rPr>
              <a:t> </a:t>
            </a:r>
            <a:r>
              <a:rPr spc="-25" dirty="0">
                <a:solidFill>
                  <a:srgbClr val="1F2628"/>
                </a:solidFill>
              </a:rPr>
              <a:t>Uti</a:t>
            </a:r>
            <a:r>
              <a:rPr spc="100" dirty="0">
                <a:solidFill>
                  <a:srgbClr val="1F2628"/>
                </a:solidFill>
              </a:rPr>
              <a:t>l</a:t>
            </a:r>
            <a:r>
              <a:rPr spc="-195" dirty="0">
                <a:solidFill>
                  <a:srgbClr val="1F2628"/>
                </a:solidFill>
              </a:rPr>
              <a:t>i</a:t>
            </a:r>
            <a:r>
              <a:rPr spc="-130" dirty="0">
                <a:solidFill>
                  <a:srgbClr val="1F2628"/>
                </a:solidFill>
              </a:rPr>
              <a:t>z</a:t>
            </a:r>
            <a:r>
              <a:rPr spc="110" dirty="0">
                <a:solidFill>
                  <a:srgbClr val="1F2628"/>
                </a:solidFill>
              </a:rPr>
              <a:t>a</a:t>
            </a:r>
            <a:r>
              <a:rPr spc="-65" dirty="0">
                <a:solidFill>
                  <a:srgbClr val="1F2628"/>
                </a:solidFill>
              </a:rPr>
              <a:t>d</a:t>
            </a:r>
            <a:r>
              <a:rPr spc="65" dirty="0">
                <a:solidFill>
                  <a:srgbClr val="1F2628"/>
                </a:solidFill>
              </a:rPr>
              <a:t>a</a:t>
            </a:r>
            <a:r>
              <a:rPr spc="-245" dirty="0">
                <a:solidFill>
                  <a:srgbClr val="1F2628"/>
                </a:solidFill>
              </a:rP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9146" y="1645630"/>
            <a:ext cx="420116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00"/>
              </a:lnSpc>
            </a:pPr>
            <a:r>
              <a:rPr sz="1850" spc="-70" dirty="0">
                <a:solidFill>
                  <a:srgbClr val="707070"/>
                </a:solidFill>
                <a:latin typeface="Arial"/>
                <a:cs typeface="Arial"/>
              </a:rPr>
              <a:t>St</a:t>
            </a:r>
            <a:r>
              <a:rPr sz="1850" spc="75" dirty="0">
                <a:solidFill>
                  <a:srgbClr val="707070"/>
                </a:solidFill>
                <a:latin typeface="Arial"/>
                <a:cs typeface="Arial"/>
              </a:rPr>
              <a:t>a</a:t>
            </a:r>
            <a:r>
              <a:rPr sz="1850" spc="-20" dirty="0">
                <a:solidFill>
                  <a:srgbClr val="707070"/>
                </a:solidFill>
                <a:latin typeface="Arial"/>
                <a:cs typeface="Arial"/>
              </a:rPr>
              <a:t>ck</a:t>
            </a:r>
            <a:r>
              <a:rPr sz="1850" spc="2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50" spc="40" dirty="0">
                <a:solidFill>
                  <a:srgbClr val="707070"/>
                </a:solidFill>
                <a:latin typeface="Arial"/>
                <a:cs typeface="Arial"/>
              </a:rPr>
              <a:t>de</a:t>
            </a:r>
            <a:r>
              <a:rPr sz="1850" spc="9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707070"/>
                </a:solidFill>
                <a:latin typeface="Arial"/>
                <a:cs typeface="Arial"/>
              </a:rPr>
              <a:t>Desenvolvimento</a:t>
            </a:r>
            <a:r>
              <a:rPr sz="1850" spc="2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707070"/>
                </a:solidFill>
                <a:latin typeface="Arial"/>
                <a:cs typeface="Arial"/>
              </a:rPr>
              <a:t>da</a:t>
            </a:r>
            <a:r>
              <a:rPr sz="1850" spc="110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707070"/>
                </a:solidFill>
                <a:latin typeface="Arial"/>
                <a:cs typeface="Arial"/>
              </a:rPr>
              <a:t>OrtoBia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761" y="2821718"/>
            <a:ext cx="5236493" cy="201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 marR="5080" indent="-99695" algn="just">
              <a:lnSpc>
                <a:spcPct val="101800"/>
              </a:lnSpc>
              <a:buClr>
                <a:srgbClr val="030303"/>
              </a:buClr>
              <a:buFont typeface="Arial"/>
              <a:buChar char="•"/>
              <a:tabLst>
                <a:tab pos="121285" algn="l"/>
              </a:tabLst>
            </a:pPr>
            <a:r>
              <a:rPr sz="1600" b="1" spc="15" dirty="0">
                <a:solidFill>
                  <a:srgbClr val="606060"/>
                </a:solidFill>
                <a:cs typeface="Arial"/>
              </a:rPr>
              <a:t>Backen</a:t>
            </a:r>
            <a:r>
              <a:rPr sz="1600" b="1" spc="50" dirty="0">
                <a:solidFill>
                  <a:srgbClr val="606060"/>
                </a:solidFill>
                <a:cs typeface="Arial"/>
              </a:rPr>
              <a:t>d</a:t>
            </a:r>
            <a:r>
              <a:rPr sz="1600" b="1" spc="280" dirty="0">
                <a:solidFill>
                  <a:srgbClr val="606060"/>
                </a:solidFill>
                <a:cs typeface="Arial"/>
              </a:rPr>
              <a:t>:</a:t>
            </a:r>
            <a:r>
              <a:rPr sz="1600" b="1" spc="-290" dirty="0">
                <a:solidFill>
                  <a:srgbClr val="606060"/>
                </a:solidFill>
                <a:cs typeface="Arial"/>
              </a:rPr>
              <a:t> </a:t>
            </a:r>
            <a:r>
              <a:rPr sz="1600" spc="25" dirty="0">
                <a:solidFill>
                  <a:srgbClr val="707070"/>
                </a:solidFill>
                <a:cs typeface="Arial"/>
              </a:rPr>
              <a:t>Desenvo</a:t>
            </a:r>
            <a:r>
              <a:rPr sz="1600" spc="-20" dirty="0">
                <a:solidFill>
                  <a:srgbClr val="707070"/>
                </a:solidFill>
                <a:cs typeface="Arial"/>
              </a:rPr>
              <a:t>l</a:t>
            </a:r>
            <a:r>
              <a:rPr sz="1600" spc="85" dirty="0">
                <a:solidFill>
                  <a:srgbClr val="707070"/>
                </a:solidFill>
                <a:cs typeface="Arial"/>
              </a:rPr>
              <a:t>vido</a:t>
            </a:r>
            <a:r>
              <a:rPr sz="1600" spc="7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60" dirty="0">
                <a:solidFill>
                  <a:srgbClr val="707070"/>
                </a:solidFill>
                <a:cs typeface="Arial"/>
              </a:rPr>
              <a:t>em</a:t>
            </a:r>
            <a:r>
              <a:rPr sz="1600" spc="-21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-50" dirty="0">
                <a:solidFill>
                  <a:srgbClr val="707070"/>
                </a:solidFill>
                <a:cs typeface="Arial"/>
              </a:rPr>
              <a:t>Java</a:t>
            </a:r>
            <a:r>
              <a:rPr sz="1600" spc="13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50" dirty="0">
                <a:solidFill>
                  <a:srgbClr val="707070"/>
                </a:solidFill>
                <a:cs typeface="Arial"/>
              </a:rPr>
              <a:t>utilizando</a:t>
            </a:r>
            <a:r>
              <a:rPr sz="1600" spc="7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50" dirty="0">
                <a:solidFill>
                  <a:srgbClr val="707070"/>
                </a:solidFill>
                <a:cs typeface="Arial"/>
              </a:rPr>
              <a:t>o</a:t>
            </a:r>
            <a:r>
              <a:rPr sz="1600" spc="2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60" dirty="0">
                <a:solidFill>
                  <a:srgbClr val="707070"/>
                </a:solidFill>
                <a:cs typeface="Arial"/>
              </a:rPr>
              <a:t>framework</a:t>
            </a:r>
            <a:r>
              <a:rPr sz="1600" spc="13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35" dirty="0">
                <a:solidFill>
                  <a:srgbClr val="707070"/>
                </a:solidFill>
                <a:cs typeface="Arial"/>
              </a:rPr>
              <a:t>Spring</a:t>
            </a:r>
            <a:r>
              <a:rPr sz="1600" spc="15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45" dirty="0">
                <a:solidFill>
                  <a:srgbClr val="707070"/>
                </a:solidFill>
                <a:cs typeface="Arial"/>
              </a:rPr>
              <a:t>Boot,</a:t>
            </a:r>
            <a:r>
              <a:rPr sz="1600" spc="-1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15" dirty="0">
                <a:solidFill>
                  <a:srgbClr val="707070"/>
                </a:solidFill>
                <a:cs typeface="Arial"/>
              </a:rPr>
              <a:t>gara</a:t>
            </a:r>
            <a:r>
              <a:rPr sz="1600" spc="-21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65" dirty="0">
                <a:solidFill>
                  <a:srgbClr val="707070"/>
                </a:solidFill>
                <a:cs typeface="Arial"/>
              </a:rPr>
              <a:t>ntindo</a:t>
            </a:r>
            <a:r>
              <a:rPr sz="1600" spc="8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35" dirty="0">
                <a:solidFill>
                  <a:srgbClr val="707070"/>
                </a:solidFill>
                <a:cs typeface="Arial"/>
              </a:rPr>
              <a:t>robustez</a:t>
            </a:r>
            <a:r>
              <a:rPr sz="1600" spc="9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-10" dirty="0">
                <a:solidFill>
                  <a:srgbClr val="707070"/>
                </a:solidFill>
                <a:cs typeface="Arial"/>
              </a:rPr>
              <a:t>e</a:t>
            </a:r>
            <a:r>
              <a:rPr sz="1600" spc="-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20" dirty="0">
                <a:solidFill>
                  <a:srgbClr val="707070"/>
                </a:solidFill>
                <a:cs typeface="Arial"/>
              </a:rPr>
              <a:t>segurança.</a:t>
            </a:r>
            <a:endParaRPr sz="1600" dirty="0"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9"/>
              </a:spcBef>
              <a:buClr>
                <a:srgbClr val="030303"/>
              </a:buClr>
              <a:buFont typeface="Arial"/>
              <a:buChar char="•"/>
            </a:pPr>
            <a:endParaRPr sz="1600" dirty="0">
              <a:cs typeface="Times New Roman"/>
            </a:endParaRPr>
          </a:p>
          <a:p>
            <a:pPr marL="128905" marR="313055" indent="-116205" algn="just">
              <a:lnSpc>
                <a:spcPct val="105400"/>
              </a:lnSpc>
              <a:buClr>
                <a:srgbClr val="030303"/>
              </a:buClr>
              <a:buFont typeface="Arial"/>
              <a:buChar char="•"/>
              <a:tabLst>
                <a:tab pos="121285" algn="l"/>
              </a:tabLst>
            </a:pPr>
            <a:r>
              <a:rPr sz="1600" b="1" spc="30" dirty="0">
                <a:solidFill>
                  <a:srgbClr val="606060"/>
                </a:solidFill>
                <a:cs typeface="Arial"/>
              </a:rPr>
              <a:t>Frontend</a:t>
            </a:r>
            <a:r>
              <a:rPr sz="1600" b="1" spc="25" dirty="0">
                <a:solidFill>
                  <a:srgbClr val="606060"/>
                </a:solidFill>
                <a:cs typeface="Arial"/>
              </a:rPr>
              <a:t>:</a:t>
            </a:r>
            <a:r>
              <a:rPr sz="1600" b="1" dirty="0">
                <a:solidFill>
                  <a:srgbClr val="606060"/>
                </a:solidFill>
                <a:cs typeface="Arial"/>
              </a:rPr>
              <a:t> </a:t>
            </a:r>
            <a:r>
              <a:rPr lang="pt-BR" sz="1600" b="1" spc="130" dirty="0">
                <a:solidFill>
                  <a:srgbClr val="606060"/>
                </a:solidFill>
                <a:cs typeface="Arial"/>
              </a:rPr>
              <a:t>I</a:t>
            </a:r>
            <a:r>
              <a:rPr lang="pt-BR" sz="1600" spc="45" dirty="0">
                <a:solidFill>
                  <a:srgbClr val="707070"/>
                </a:solidFill>
                <a:cs typeface="Arial"/>
              </a:rPr>
              <a:t>n</a:t>
            </a:r>
            <a:r>
              <a:rPr sz="1600" spc="45" dirty="0" err="1">
                <a:solidFill>
                  <a:srgbClr val="707070"/>
                </a:solidFill>
                <a:cs typeface="Arial"/>
              </a:rPr>
              <a:t>terface</a:t>
            </a:r>
            <a:r>
              <a:rPr sz="1600" spc="-5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90" dirty="0">
                <a:solidFill>
                  <a:srgbClr val="707070"/>
                </a:solidFill>
                <a:cs typeface="Arial"/>
              </a:rPr>
              <a:t>web</a:t>
            </a:r>
            <a:r>
              <a:rPr sz="1600" spc="8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35" dirty="0">
                <a:solidFill>
                  <a:srgbClr val="707070"/>
                </a:solidFill>
                <a:cs typeface="Arial"/>
              </a:rPr>
              <a:t>desenvolv</a:t>
            </a:r>
            <a:r>
              <a:rPr sz="1600" spc="95" dirty="0">
                <a:solidFill>
                  <a:srgbClr val="707070"/>
                </a:solidFill>
                <a:cs typeface="Arial"/>
              </a:rPr>
              <a:t>i</a:t>
            </a:r>
            <a:r>
              <a:rPr sz="1600" spc="25" dirty="0">
                <a:solidFill>
                  <a:srgbClr val="707070"/>
                </a:solidFill>
                <a:cs typeface="Arial"/>
              </a:rPr>
              <a:t>da</a:t>
            </a:r>
            <a:r>
              <a:rPr sz="1600" spc="8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45" dirty="0">
                <a:solidFill>
                  <a:srgbClr val="707070"/>
                </a:solidFill>
                <a:cs typeface="Arial"/>
              </a:rPr>
              <a:t>com</a:t>
            </a:r>
            <a:r>
              <a:rPr sz="1600" spc="2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-20" dirty="0">
                <a:solidFill>
                  <a:srgbClr val="707070"/>
                </a:solidFill>
                <a:cs typeface="Arial"/>
              </a:rPr>
              <a:t>React</a:t>
            </a:r>
            <a:r>
              <a:rPr sz="1600" spc="-180" dirty="0">
                <a:solidFill>
                  <a:srgbClr val="707070"/>
                </a:solidFill>
                <a:cs typeface="Arial"/>
              </a:rPr>
              <a:t>.</a:t>
            </a:r>
            <a:r>
              <a:rPr sz="1600" dirty="0">
                <a:solidFill>
                  <a:srgbClr val="707070"/>
                </a:solidFill>
                <a:cs typeface="Arial"/>
              </a:rPr>
              <a:t>js</a:t>
            </a:r>
            <a:r>
              <a:rPr sz="1600" spc="13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-10" dirty="0">
                <a:solidFill>
                  <a:srgbClr val="707070"/>
                </a:solidFill>
                <a:cs typeface="Arial"/>
              </a:rPr>
              <a:t>e</a:t>
            </a:r>
            <a:r>
              <a:rPr sz="160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25" dirty="0">
                <a:solidFill>
                  <a:srgbClr val="707070"/>
                </a:solidFill>
                <a:cs typeface="Arial"/>
              </a:rPr>
              <a:t>estilizada</a:t>
            </a:r>
            <a:r>
              <a:rPr sz="1600" spc="8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75" dirty="0">
                <a:solidFill>
                  <a:srgbClr val="707070"/>
                </a:solidFill>
                <a:cs typeface="Arial"/>
              </a:rPr>
              <a:t>com</a:t>
            </a:r>
            <a:r>
              <a:rPr sz="1600" spc="-1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-145" dirty="0">
                <a:solidFill>
                  <a:srgbClr val="707070"/>
                </a:solidFill>
                <a:cs typeface="Arial"/>
              </a:rPr>
              <a:t>T</a:t>
            </a:r>
            <a:r>
              <a:rPr sz="1600" spc="55" dirty="0">
                <a:solidFill>
                  <a:srgbClr val="707070"/>
                </a:solidFill>
                <a:cs typeface="Arial"/>
              </a:rPr>
              <a:t>ai</a:t>
            </a:r>
            <a:r>
              <a:rPr sz="1600" spc="-50" dirty="0">
                <a:solidFill>
                  <a:srgbClr val="707070"/>
                </a:solidFill>
                <a:cs typeface="Arial"/>
              </a:rPr>
              <a:t>l</a:t>
            </a:r>
            <a:r>
              <a:rPr sz="1600" spc="75" dirty="0">
                <a:solidFill>
                  <a:srgbClr val="707070"/>
                </a:solidFill>
                <a:cs typeface="Arial"/>
              </a:rPr>
              <a:t>wind</a:t>
            </a:r>
            <a:r>
              <a:rPr sz="1600" spc="114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-140" dirty="0">
                <a:solidFill>
                  <a:srgbClr val="707070"/>
                </a:solidFill>
                <a:cs typeface="Arial"/>
              </a:rPr>
              <a:t>CSS.</a:t>
            </a:r>
            <a:endParaRPr sz="1600" dirty="0"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1600" dirty="0">
              <a:cs typeface="Times New Roman"/>
            </a:endParaRPr>
          </a:p>
          <a:p>
            <a:pPr marL="120650" marR="170180" indent="-108585" algn="just">
              <a:lnSpc>
                <a:spcPct val="101800"/>
              </a:lnSpc>
            </a:pPr>
            <a:r>
              <a:rPr sz="1600" b="1" spc="345" dirty="0">
                <a:solidFill>
                  <a:srgbClr val="030303"/>
                </a:solidFill>
                <a:cs typeface="Arial"/>
              </a:rPr>
              <a:t>·</a:t>
            </a:r>
            <a:r>
              <a:rPr sz="1600" b="1" spc="-10" dirty="0">
                <a:solidFill>
                  <a:srgbClr val="606060"/>
                </a:solidFill>
                <a:cs typeface="Arial"/>
              </a:rPr>
              <a:t>Banco</a:t>
            </a:r>
            <a:r>
              <a:rPr sz="1600" b="1" spc="35" dirty="0">
                <a:solidFill>
                  <a:srgbClr val="606060"/>
                </a:solidFill>
                <a:cs typeface="Arial"/>
              </a:rPr>
              <a:t> </a:t>
            </a:r>
            <a:r>
              <a:rPr sz="1600" b="1" spc="40" dirty="0">
                <a:solidFill>
                  <a:srgbClr val="606060"/>
                </a:solidFill>
                <a:cs typeface="Arial"/>
              </a:rPr>
              <a:t>de</a:t>
            </a:r>
            <a:r>
              <a:rPr sz="1600" b="1" spc="15" dirty="0">
                <a:solidFill>
                  <a:srgbClr val="606060"/>
                </a:solidFill>
                <a:cs typeface="Arial"/>
              </a:rPr>
              <a:t> </a:t>
            </a:r>
            <a:r>
              <a:rPr sz="1600" b="1" spc="5" dirty="0">
                <a:solidFill>
                  <a:srgbClr val="606060"/>
                </a:solidFill>
                <a:cs typeface="Arial"/>
              </a:rPr>
              <a:t>Dados</a:t>
            </a:r>
            <a:r>
              <a:rPr sz="1600" b="1" spc="-55" dirty="0">
                <a:solidFill>
                  <a:srgbClr val="606060"/>
                </a:solidFill>
                <a:cs typeface="Arial"/>
              </a:rPr>
              <a:t> </a:t>
            </a:r>
            <a:r>
              <a:rPr sz="1600" b="1" spc="50" dirty="0">
                <a:solidFill>
                  <a:srgbClr val="606060"/>
                </a:solidFill>
                <a:cs typeface="Arial"/>
              </a:rPr>
              <a:t>e</a:t>
            </a:r>
            <a:r>
              <a:rPr sz="1600" b="1" spc="5" dirty="0">
                <a:solidFill>
                  <a:srgbClr val="606060"/>
                </a:solidFill>
                <a:cs typeface="Arial"/>
              </a:rPr>
              <a:t> </a:t>
            </a:r>
            <a:r>
              <a:rPr sz="1600" b="1" spc="15" dirty="0">
                <a:solidFill>
                  <a:srgbClr val="707070"/>
                </a:solidFill>
                <a:cs typeface="Arial"/>
              </a:rPr>
              <a:t>Gestão:</a:t>
            </a:r>
            <a:r>
              <a:rPr sz="1600" b="1" spc="4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-10" dirty="0">
                <a:solidFill>
                  <a:srgbClr val="707070"/>
                </a:solidFill>
                <a:cs typeface="Arial"/>
              </a:rPr>
              <a:t>PostgreSQL</a:t>
            </a:r>
            <a:r>
              <a:rPr sz="1600" spc="114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30" dirty="0">
                <a:solidFill>
                  <a:srgbClr val="707070"/>
                </a:solidFill>
                <a:cs typeface="Arial"/>
              </a:rPr>
              <a:t>para</a:t>
            </a:r>
            <a:r>
              <a:rPr sz="1600" spc="25" dirty="0">
                <a:solidFill>
                  <a:srgbClr val="707070"/>
                </a:solidFill>
                <a:cs typeface="Arial"/>
              </a:rPr>
              <a:t> persistência</a:t>
            </a:r>
            <a:r>
              <a:rPr sz="1600" spc="14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25" dirty="0">
                <a:solidFill>
                  <a:srgbClr val="707070"/>
                </a:solidFill>
                <a:cs typeface="Arial"/>
              </a:rPr>
              <a:t>de</a:t>
            </a:r>
            <a:r>
              <a:rPr sz="1600" spc="2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45" dirty="0">
                <a:solidFill>
                  <a:srgbClr val="707070"/>
                </a:solidFill>
                <a:cs typeface="Arial"/>
              </a:rPr>
              <a:t>dados</a:t>
            </a:r>
            <a:r>
              <a:rPr sz="1600" spc="9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-10" dirty="0">
                <a:solidFill>
                  <a:srgbClr val="707070"/>
                </a:solidFill>
                <a:cs typeface="Arial"/>
              </a:rPr>
              <a:t>e</a:t>
            </a:r>
            <a:r>
              <a:rPr sz="160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10" dirty="0">
                <a:solidFill>
                  <a:srgbClr val="707070"/>
                </a:solidFill>
                <a:cs typeface="Arial"/>
              </a:rPr>
              <a:t>G</a:t>
            </a:r>
            <a:r>
              <a:rPr sz="1600" spc="-90" dirty="0">
                <a:solidFill>
                  <a:srgbClr val="707070"/>
                </a:solidFill>
                <a:cs typeface="Arial"/>
              </a:rPr>
              <a:t>i</a:t>
            </a:r>
            <a:r>
              <a:rPr sz="1600" spc="75" dirty="0">
                <a:solidFill>
                  <a:srgbClr val="707070"/>
                </a:solidFill>
                <a:cs typeface="Arial"/>
              </a:rPr>
              <a:t>tHub</a:t>
            </a:r>
            <a:r>
              <a:rPr sz="1600" spc="12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20" dirty="0">
                <a:solidFill>
                  <a:srgbClr val="707070"/>
                </a:solidFill>
                <a:cs typeface="Arial"/>
              </a:rPr>
              <a:t>Projects</a:t>
            </a:r>
            <a:r>
              <a:rPr sz="1600" spc="3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30" dirty="0">
                <a:solidFill>
                  <a:srgbClr val="707070"/>
                </a:solidFill>
                <a:cs typeface="Arial"/>
              </a:rPr>
              <a:t>para</a:t>
            </a:r>
            <a:r>
              <a:rPr sz="1600" spc="15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45" dirty="0">
                <a:solidFill>
                  <a:srgbClr val="707070"/>
                </a:solidFill>
                <a:cs typeface="Arial"/>
              </a:rPr>
              <a:t>controle</a:t>
            </a:r>
            <a:r>
              <a:rPr sz="1600" spc="100" dirty="0">
                <a:solidFill>
                  <a:srgbClr val="707070"/>
                </a:solidFill>
                <a:cs typeface="Arial"/>
              </a:rPr>
              <a:t> </a:t>
            </a:r>
            <a:r>
              <a:rPr sz="1600" spc="35" dirty="0">
                <a:solidFill>
                  <a:srgbClr val="707070"/>
                </a:solidFill>
                <a:cs typeface="Arial"/>
              </a:rPr>
              <a:t>ágil.</a:t>
            </a:r>
            <a:endParaRPr sz="1600" dirty="0">
              <a:cs typeface="Arial"/>
            </a:endParaRPr>
          </a:p>
        </p:txBody>
      </p:sp>
      <p:pic>
        <p:nvPicPr>
          <p:cNvPr id="3076" name="Picture 4" descr="Imagem gerada">
            <a:extLst>
              <a:ext uri="{FF2B5EF4-FFF2-40B4-BE49-F238E27FC236}">
                <a16:creationId xmlns:a16="http://schemas.microsoft.com/office/drawing/2014/main" id="{9308951C-3159-4E4F-AC1F-C60668AE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51" y="1374054"/>
            <a:ext cx="4246823" cy="424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453" y="1037504"/>
            <a:ext cx="5149215" cy="887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lang="pt-BR" sz="2800" b="1" spc="-155" dirty="0">
                <a:solidFill>
                  <a:srgbClr val="21282A"/>
                </a:solidFill>
                <a:latin typeface="+mj-lt"/>
                <a:cs typeface="Arial"/>
              </a:rPr>
              <a:t>Funcionalidades da Plataforma</a:t>
            </a:r>
            <a:endParaRPr sz="2800" dirty="0">
              <a:latin typeface="+mj-lt"/>
              <a:cs typeface="Arial"/>
            </a:endParaRPr>
          </a:p>
          <a:p>
            <a:pPr marL="12700">
              <a:lnSpc>
                <a:spcPts val="1520"/>
              </a:lnSpc>
              <a:spcBef>
                <a:spcPts val="1810"/>
              </a:spcBef>
            </a:pPr>
            <a:r>
              <a:rPr sz="2400" spc="45" dirty="0">
                <a:solidFill>
                  <a:srgbClr val="6E6E6E"/>
                </a:solidFill>
                <a:cs typeface="Arial"/>
              </a:rPr>
              <a:t>Pri</a:t>
            </a:r>
            <a:r>
              <a:rPr sz="2400" spc="85" dirty="0">
                <a:solidFill>
                  <a:srgbClr val="6E6E6E"/>
                </a:solidFill>
                <a:cs typeface="Arial"/>
              </a:rPr>
              <a:t>nc</a:t>
            </a:r>
            <a:r>
              <a:rPr sz="2400" spc="75" dirty="0">
                <a:solidFill>
                  <a:srgbClr val="6E6E6E"/>
                </a:solidFill>
                <a:cs typeface="Arial"/>
              </a:rPr>
              <a:t>i</a:t>
            </a:r>
            <a:r>
              <a:rPr sz="2400" spc="40" dirty="0">
                <a:solidFill>
                  <a:srgbClr val="6E6E6E"/>
                </a:solidFill>
                <a:cs typeface="Arial"/>
              </a:rPr>
              <a:t>pais</a:t>
            </a:r>
            <a:r>
              <a:rPr sz="2400" spc="85" dirty="0">
                <a:solidFill>
                  <a:srgbClr val="6E6E6E"/>
                </a:solidFill>
                <a:cs typeface="Arial"/>
              </a:rPr>
              <a:t> </a:t>
            </a:r>
            <a:r>
              <a:rPr sz="2400" spc="15" dirty="0">
                <a:solidFill>
                  <a:srgbClr val="6E6E6E"/>
                </a:solidFill>
                <a:cs typeface="Arial"/>
              </a:rPr>
              <a:t>Recursos</a:t>
            </a:r>
            <a:r>
              <a:rPr sz="2400" spc="180" dirty="0">
                <a:solidFill>
                  <a:srgbClr val="6E6E6E"/>
                </a:solidFill>
                <a:cs typeface="Arial"/>
              </a:rPr>
              <a:t> </a:t>
            </a:r>
            <a:r>
              <a:rPr sz="2400" spc="100" dirty="0">
                <a:solidFill>
                  <a:srgbClr val="6E6E6E"/>
                </a:solidFill>
                <a:cs typeface="Arial"/>
              </a:rPr>
              <a:t>do</a:t>
            </a:r>
            <a:r>
              <a:rPr sz="2400" spc="45" dirty="0">
                <a:solidFill>
                  <a:srgbClr val="6E6E6E"/>
                </a:solidFill>
                <a:cs typeface="Arial"/>
              </a:rPr>
              <a:t> </a:t>
            </a:r>
            <a:r>
              <a:rPr sz="2400" spc="60" dirty="0" err="1">
                <a:solidFill>
                  <a:srgbClr val="6E6E6E"/>
                </a:solidFill>
                <a:cs typeface="Arial"/>
              </a:rPr>
              <a:t>OrtoBia</a:t>
            </a:r>
            <a:endParaRPr sz="24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6069" y="3089574"/>
            <a:ext cx="2511846" cy="1411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55"/>
              </a:spcBef>
            </a:pPr>
            <a:r>
              <a:rPr sz="1500" b="1" u="sng" spc="5" dirty="0" err="1">
                <a:solidFill>
                  <a:srgbClr val="6E6E6E"/>
                </a:solidFill>
                <a:latin typeface="Arial"/>
                <a:cs typeface="Arial"/>
              </a:rPr>
              <a:t>Gestão</a:t>
            </a:r>
            <a:r>
              <a:rPr sz="1500" b="1" u="sng" spc="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b="1" u="sng" spc="40" dirty="0">
                <a:solidFill>
                  <a:srgbClr val="6E6E6E"/>
                </a:solidFill>
                <a:latin typeface="Arial"/>
                <a:cs typeface="Arial"/>
              </a:rPr>
              <a:t>de</a:t>
            </a:r>
            <a:r>
              <a:rPr sz="1500" b="1" u="sng" spc="-5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b="1" u="sng" spc="15" dirty="0">
                <a:solidFill>
                  <a:srgbClr val="6E6E6E"/>
                </a:solidFill>
                <a:latin typeface="Arial"/>
                <a:cs typeface="Arial"/>
              </a:rPr>
              <a:t>Agenda</a:t>
            </a:r>
            <a:br>
              <a:rPr lang="pt-BR" sz="1500" b="1" spc="15" dirty="0">
                <a:solidFill>
                  <a:srgbClr val="6E6E6E"/>
                </a:solidFill>
                <a:latin typeface="Arial"/>
                <a:cs typeface="Arial"/>
              </a:rPr>
            </a:br>
            <a:endParaRPr sz="1500" dirty="0">
              <a:latin typeface="Arial"/>
              <a:cs typeface="Arial"/>
            </a:endParaRPr>
          </a:p>
          <a:p>
            <a:pPr marL="12700" marR="5080" algn="ctr">
              <a:lnSpc>
                <a:spcPct val="101800"/>
              </a:lnSpc>
            </a:pPr>
            <a:r>
              <a:rPr sz="1500" dirty="0">
                <a:solidFill>
                  <a:srgbClr val="6E6E6E"/>
                </a:solidFill>
                <a:latin typeface="Arial"/>
                <a:cs typeface="Arial"/>
              </a:rPr>
              <a:t>Visualização </a:t>
            </a:r>
            <a:r>
              <a:rPr sz="1500" spc="-18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E6E6E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6E6E6E"/>
                </a:solidFill>
                <a:latin typeface="Arial"/>
                <a:cs typeface="Arial"/>
              </a:rPr>
              <a:t>controle</a:t>
            </a:r>
            <a:r>
              <a:rPr sz="1500" spc="10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6E6E6E"/>
                </a:solidFill>
                <a:latin typeface="Arial"/>
                <a:cs typeface="Arial"/>
              </a:rPr>
              <a:t>da</a:t>
            </a:r>
            <a:r>
              <a:rPr sz="1500" spc="2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6E6E6E"/>
                </a:solidFill>
                <a:latin typeface="Arial"/>
                <a:cs typeface="Arial"/>
              </a:rPr>
              <a:t>agenda com</a:t>
            </a:r>
            <a:r>
              <a:rPr sz="1500" spc="1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6E6E6E"/>
                </a:solidFill>
                <a:latin typeface="Arial"/>
                <a:cs typeface="Arial"/>
              </a:rPr>
              <a:t>horár</a:t>
            </a:r>
            <a:r>
              <a:rPr sz="1500" spc="3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500" dirty="0">
                <a:solidFill>
                  <a:srgbClr val="6E6E6E"/>
                </a:solidFill>
                <a:latin typeface="Arial"/>
                <a:cs typeface="Arial"/>
              </a:rPr>
              <a:t>os</a:t>
            </a:r>
            <a:r>
              <a:rPr sz="1500" spc="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114" dirty="0">
                <a:solidFill>
                  <a:srgbClr val="6E6E6E"/>
                </a:solidFill>
                <a:latin typeface="Arial"/>
                <a:cs typeface="Arial"/>
              </a:rPr>
              <a:t>d</a:t>
            </a:r>
            <a:r>
              <a:rPr sz="1500" spc="2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6E6E6E"/>
                </a:solidFill>
                <a:latin typeface="Arial"/>
                <a:cs typeface="Arial"/>
              </a:rPr>
              <a:t>spon</a:t>
            </a:r>
            <a:r>
              <a:rPr sz="1500" spc="-80" dirty="0">
                <a:solidFill>
                  <a:srgbClr val="6E6E6E"/>
                </a:solidFill>
                <a:latin typeface="Arial"/>
                <a:cs typeface="Arial"/>
              </a:rPr>
              <a:t>í</a:t>
            </a:r>
            <a:r>
              <a:rPr sz="1500" spc="55" dirty="0">
                <a:solidFill>
                  <a:srgbClr val="6E6E6E"/>
                </a:solidFill>
                <a:latin typeface="Arial"/>
                <a:cs typeface="Arial"/>
              </a:rPr>
              <a:t>vei</a:t>
            </a:r>
            <a:r>
              <a:rPr sz="1500" spc="-10" dirty="0">
                <a:solidFill>
                  <a:srgbClr val="6E6E6E"/>
                </a:solidFill>
                <a:latin typeface="Arial"/>
                <a:cs typeface="Arial"/>
              </a:rPr>
              <a:t>s</a:t>
            </a:r>
            <a:r>
              <a:rPr sz="1500" spc="-5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6E6E6E"/>
                </a:solidFill>
                <a:latin typeface="Arial"/>
                <a:cs typeface="Arial"/>
              </a:rPr>
              <a:t>e</a:t>
            </a:r>
            <a:endParaRPr sz="1500" dirty="0">
              <a:latin typeface="Arial"/>
              <a:cs typeface="Arial"/>
            </a:endParaRPr>
          </a:p>
          <a:p>
            <a:pPr marL="11430" algn="ctr">
              <a:lnSpc>
                <a:spcPct val="100000"/>
              </a:lnSpc>
              <a:spcBef>
                <a:spcPts val="95"/>
              </a:spcBef>
            </a:pPr>
            <a:r>
              <a:rPr sz="1500" spc="50" dirty="0">
                <a:solidFill>
                  <a:srgbClr val="6E6E6E"/>
                </a:solidFill>
                <a:latin typeface="Arial"/>
                <a:cs typeface="Arial"/>
              </a:rPr>
              <a:t>confirmados.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3089574"/>
            <a:ext cx="3393662" cy="91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ct val="100000"/>
              </a:lnSpc>
            </a:pPr>
            <a:r>
              <a:rPr sz="1500" b="1" u="sng" spc="5" dirty="0">
                <a:solidFill>
                  <a:srgbClr val="6E6E6E"/>
                </a:solidFill>
                <a:latin typeface="Arial"/>
                <a:cs typeface="Arial"/>
              </a:rPr>
              <a:t>Cadastro</a:t>
            </a:r>
            <a:r>
              <a:rPr sz="1500" b="1" u="sng" spc="8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b="1" u="sng" spc="40" dirty="0">
                <a:solidFill>
                  <a:srgbClr val="6E6E6E"/>
                </a:solidFill>
                <a:latin typeface="Arial"/>
                <a:cs typeface="Arial"/>
              </a:rPr>
              <a:t>de</a:t>
            </a:r>
            <a:r>
              <a:rPr sz="1500" b="1" u="sng" spc="1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b="1" u="sng" spc="20" dirty="0" err="1">
                <a:solidFill>
                  <a:srgbClr val="6E6E6E"/>
                </a:solidFill>
                <a:latin typeface="Arial"/>
                <a:cs typeface="Arial"/>
              </a:rPr>
              <a:t>Usuários</a:t>
            </a:r>
            <a:br>
              <a:rPr lang="pt-BR" sz="1500" b="1" spc="20" dirty="0">
                <a:solidFill>
                  <a:srgbClr val="6E6E6E"/>
                </a:solidFill>
                <a:latin typeface="Arial"/>
                <a:cs typeface="Arial"/>
              </a:rPr>
            </a:br>
            <a:endParaRPr sz="1500" dirty="0">
              <a:latin typeface="Arial"/>
              <a:cs typeface="Arial"/>
            </a:endParaRPr>
          </a:p>
          <a:p>
            <a:pPr marL="12065" marR="5080" algn="ctr">
              <a:lnSpc>
                <a:spcPct val="101800"/>
              </a:lnSpc>
            </a:pPr>
            <a:r>
              <a:rPr sz="1500" spc="40" dirty="0">
                <a:solidFill>
                  <a:srgbClr val="6E6E6E"/>
                </a:solidFill>
                <a:latin typeface="Arial"/>
                <a:cs typeface="Arial"/>
              </a:rPr>
              <a:t>Perm</a:t>
            </a:r>
            <a:r>
              <a:rPr sz="1500" spc="-8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500" spc="90" dirty="0">
                <a:solidFill>
                  <a:srgbClr val="6E6E6E"/>
                </a:solidFill>
                <a:latin typeface="Arial"/>
                <a:cs typeface="Arial"/>
              </a:rPr>
              <a:t>te</a:t>
            </a:r>
            <a:r>
              <a:rPr sz="1500" spc="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6E6E6E"/>
                </a:solidFill>
                <a:latin typeface="Arial"/>
                <a:cs typeface="Arial"/>
              </a:rPr>
              <a:t>o</a:t>
            </a:r>
            <a:r>
              <a:rPr sz="1500" spc="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6E6E6E"/>
                </a:solidFill>
                <a:latin typeface="Arial"/>
                <a:cs typeface="Arial"/>
              </a:rPr>
              <a:t>reg</a:t>
            </a:r>
            <a:r>
              <a:rPr sz="1500" spc="-15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500" spc="55" dirty="0">
                <a:solidFill>
                  <a:srgbClr val="6E6E6E"/>
                </a:solidFill>
                <a:latin typeface="Arial"/>
                <a:cs typeface="Arial"/>
              </a:rPr>
              <a:t>stro</a:t>
            </a:r>
            <a:r>
              <a:rPr sz="1500" spc="3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6E6E6E"/>
                </a:solidFill>
                <a:latin typeface="Arial"/>
                <a:cs typeface="Arial"/>
              </a:rPr>
              <a:t>de</a:t>
            </a:r>
            <a:r>
              <a:rPr sz="1500" spc="8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6E6E6E"/>
                </a:solidFill>
                <a:latin typeface="Arial"/>
                <a:cs typeface="Arial"/>
              </a:rPr>
              <a:t>pacientes</a:t>
            </a:r>
            <a:r>
              <a:rPr sz="1500" spc="4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E6E6E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6E6E6E"/>
                </a:solidFill>
                <a:latin typeface="Arial"/>
                <a:cs typeface="Arial"/>
              </a:rPr>
              <a:t>dent</a:t>
            </a:r>
            <a:r>
              <a:rPr sz="1500" spc="5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500" spc="5" dirty="0">
                <a:solidFill>
                  <a:srgbClr val="6E6E6E"/>
                </a:solidFill>
                <a:latin typeface="Arial"/>
                <a:cs typeface="Arial"/>
              </a:rPr>
              <a:t>stas</a:t>
            </a:r>
            <a:r>
              <a:rPr sz="1500" spc="4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6E6E6E"/>
                </a:solidFill>
                <a:latin typeface="Arial"/>
                <a:cs typeface="Arial"/>
              </a:rPr>
              <a:t>na</a:t>
            </a:r>
            <a:r>
              <a:rPr sz="1500" spc="2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6E6E6E"/>
                </a:solidFill>
                <a:latin typeface="Arial"/>
                <a:cs typeface="Arial"/>
              </a:rPr>
              <a:t>p</a:t>
            </a:r>
            <a:r>
              <a:rPr sz="1500" spc="-40" dirty="0">
                <a:solidFill>
                  <a:srgbClr val="6E6E6E"/>
                </a:solidFill>
                <a:latin typeface="Arial"/>
                <a:cs typeface="Arial"/>
              </a:rPr>
              <a:t>l</a:t>
            </a:r>
            <a:r>
              <a:rPr sz="1500" spc="70" dirty="0">
                <a:solidFill>
                  <a:srgbClr val="6E6E6E"/>
                </a:solidFill>
                <a:latin typeface="Arial"/>
                <a:cs typeface="Arial"/>
              </a:rPr>
              <a:t>ataforma.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0381" y="3089574"/>
            <a:ext cx="2620629" cy="1411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0" algn="ctr">
              <a:lnSpc>
                <a:spcPct val="100000"/>
              </a:lnSpc>
            </a:pPr>
            <a:r>
              <a:rPr sz="1500" b="1" u="sng" spc="130" dirty="0">
                <a:solidFill>
                  <a:srgbClr val="6E6E6E"/>
                </a:solidFill>
                <a:latin typeface="Arial"/>
                <a:cs typeface="Arial"/>
              </a:rPr>
              <a:t>Not</a:t>
            </a:r>
            <a:r>
              <a:rPr sz="1500" b="1" u="sng" spc="-75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500" b="1" u="sng" dirty="0">
                <a:solidFill>
                  <a:srgbClr val="6E6E6E"/>
                </a:solidFill>
                <a:latin typeface="Arial"/>
                <a:cs typeface="Arial"/>
              </a:rPr>
              <a:t>ficações</a:t>
            </a:r>
            <a:r>
              <a:rPr sz="1500" b="1" u="sng" spc="1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b="1" u="sng" spc="50" dirty="0">
                <a:solidFill>
                  <a:srgbClr val="6E6E6E"/>
                </a:solidFill>
                <a:latin typeface="Arial"/>
                <a:cs typeface="Arial"/>
              </a:rPr>
              <a:t>e</a:t>
            </a:r>
            <a:r>
              <a:rPr sz="1500" b="1" u="sng" spc="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b="1" u="sng" spc="20" dirty="0" err="1">
                <a:solidFill>
                  <a:srgbClr val="6E6E6E"/>
                </a:solidFill>
                <a:latin typeface="Arial"/>
                <a:cs typeface="Arial"/>
              </a:rPr>
              <a:t>Relatórios</a:t>
            </a:r>
            <a:br>
              <a:rPr lang="pt-BR" sz="1500" b="1" spc="20" dirty="0">
                <a:solidFill>
                  <a:srgbClr val="6E6E6E"/>
                </a:solidFill>
                <a:latin typeface="Arial"/>
                <a:cs typeface="Arial"/>
              </a:rPr>
            </a:br>
            <a:endParaRPr sz="1500" dirty="0">
              <a:latin typeface="Arial"/>
              <a:cs typeface="Arial"/>
            </a:endParaRPr>
          </a:p>
          <a:p>
            <a:pPr marL="12065" marR="5080" algn="ctr">
              <a:lnSpc>
                <a:spcPct val="101800"/>
              </a:lnSpc>
            </a:pPr>
            <a:r>
              <a:rPr sz="1500" spc="-10" dirty="0">
                <a:solidFill>
                  <a:srgbClr val="6E6E6E"/>
                </a:solidFill>
                <a:latin typeface="Arial"/>
                <a:cs typeface="Arial"/>
              </a:rPr>
              <a:t>Envio</a:t>
            </a:r>
            <a:r>
              <a:rPr sz="1500" spc="1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6E6E6E"/>
                </a:solidFill>
                <a:latin typeface="Arial"/>
                <a:cs typeface="Arial"/>
              </a:rPr>
              <a:t>de</a:t>
            </a:r>
            <a:r>
              <a:rPr sz="150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E6E6E"/>
                </a:solidFill>
                <a:latin typeface="Arial"/>
                <a:cs typeface="Arial"/>
              </a:rPr>
              <a:t>l</a:t>
            </a:r>
            <a:r>
              <a:rPr sz="1500" spc="50" dirty="0">
                <a:solidFill>
                  <a:srgbClr val="6E6E6E"/>
                </a:solidFill>
                <a:latin typeface="Arial"/>
                <a:cs typeface="Arial"/>
              </a:rPr>
              <a:t>embretes</a:t>
            </a:r>
            <a:r>
              <a:rPr sz="1500" spc="9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6E6E6E"/>
                </a:solidFill>
                <a:latin typeface="Arial"/>
                <a:cs typeface="Arial"/>
              </a:rPr>
              <a:t>para</a:t>
            </a:r>
            <a:r>
              <a:rPr sz="1500" spc="5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6E6E6E"/>
                </a:solidFill>
                <a:latin typeface="Arial"/>
                <a:cs typeface="Arial"/>
              </a:rPr>
              <a:t>pac</a:t>
            </a:r>
            <a:r>
              <a:rPr sz="1500" spc="-2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500" spc="40" dirty="0">
                <a:solidFill>
                  <a:srgbClr val="6E6E6E"/>
                </a:solidFill>
                <a:latin typeface="Arial"/>
                <a:cs typeface="Arial"/>
              </a:rPr>
              <a:t>entes</a:t>
            </a:r>
            <a:r>
              <a:rPr sz="1500" spc="2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E6E6E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110" dirty="0">
                <a:solidFill>
                  <a:srgbClr val="6E6E6E"/>
                </a:solidFill>
                <a:latin typeface="Arial"/>
                <a:cs typeface="Arial"/>
              </a:rPr>
              <a:t>em</a:t>
            </a:r>
            <a:r>
              <a:rPr sz="1500" spc="3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1500" dirty="0">
                <a:solidFill>
                  <a:srgbClr val="6E6E6E"/>
                </a:solidFill>
                <a:latin typeface="Arial"/>
                <a:cs typeface="Arial"/>
              </a:rPr>
              <a:t>ssão</a:t>
            </a:r>
            <a:r>
              <a:rPr sz="1500" spc="7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6E6E6E"/>
                </a:solidFill>
                <a:latin typeface="Arial"/>
                <a:cs typeface="Arial"/>
              </a:rPr>
              <a:t>de</a:t>
            </a:r>
            <a:r>
              <a:rPr sz="1500" spc="8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6E6E6E"/>
                </a:solidFill>
                <a:latin typeface="Arial"/>
                <a:cs typeface="Arial"/>
              </a:rPr>
              <a:t>re</a:t>
            </a:r>
            <a:r>
              <a:rPr sz="1500" spc="-40" dirty="0">
                <a:solidFill>
                  <a:srgbClr val="6E6E6E"/>
                </a:solidFill>
                <a:latin typeface="Arial"/>
                <a:cs typeface="Arial"/>
              </a:rPr>
              <a:t>l</a:t>
            </a:r>
            <a:r>
              <a:rPr sz="1500" spc="55" dirty="0">
                <a:solidFill>
                  <a:srgbClr val="6E6E6E"/>
                </a:solidFill>
                <a:latin typeface="Arial"/>
                <a:cs typeface="Arial"/>
              </a:rPr>
              <a:t>atórios</a:t>
            </a:r>
            <a:r>
              <a:rPr sz="1500" spc="6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6E6E6E"/>
                </a:solidFill>
                <a:latin typeface="Arial"/>
                <a:cs typeface="Arial"/>
              </a:rPr>
              <a:t>para</a:t>
            </a:r>
            <a:endParaRPr sz="1500" dirty="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  <a:spcBef>
                <a:spcPts val="95"/>
              </a:spcBef>
            </a:pPr>
            <a:r>
              <a:rPr sz="1500" spc="20" dirty="0">
                <a:solidFill>
                  <a:srgbClr val="6E6E6E"/>
                </a:solidFill>
                <a:latin typeface="Arial"/>
                <a:cs typeface="Arial"/>
              </a:rPr>
              <a:t>gestão.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C5A7B3C-17DE-49EC-9E74-6549FAFAD16D}"/>
              </a:ext>
            </a:extLst>
          </p:cNvPr>
          <p:cNvSpPr txBox="1"/>
          <p:nvPr/>
        </p:nvSpPr>
        <p:spPr>
          <a:xfrm flipH="1">
            <a:off x="393700" y="50482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Resultados Visuais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E0F6E4-2BA3-4109-A78B-01170CB46D7C}"/>
              </a:ext>
            </a:extLst>
          </p:cNvPr>
          <p:cNvSpPr txBox="1"/>
          <p:nvPr/>
        </p:nvSpPr>
        <p:spPr>
          <a:xfrm>
            <a:off x="393700" y="1431841"/>
            <a:ext cx="242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TELA INICIAL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F2C5AF8-AD75-4A79-AE02-920B7530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19325"/>
            <a:ext cx="102870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C5A7B3C-17DE-49EC-9E74-6549FAFAD16D}"/>
              </a:ext>
            </a:extLst>
          </p:cNvPr>
          <p:cNvSpPr txBox="1"/>
          <p:nvPr/>
        </p:nvSpPr>
        <p:spPr>
          <a:xfrm flipH="1">
            <a:off x="393700" y="50482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Resultados Visuais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E0F6E4-2BA3-4109-A78B-01170CB46D7C}"/>
              </a:ext>
            </a:extLst>
          </p:cNvPr>
          <p:cNvSpPr txBox="1"/>
          <p:nvPr/>
        </p:nvSpPr>
        <p:spPr>
          <a:xfrm>
            <a:off x="414283" y="1256615"/>
            <a:ext cx="242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Acesso Cliente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6E1BFD-4E06-43AA-A97D-4CE1D6A15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885295"/>
            <a:ext cx="4876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DC5A7B3C-17DE-49EC-9E74-6549FAFAD16D}"/>
              </a:ext>
            </a:extLst>
          </p:cNvPr>
          <p:cNvSpPr txBox="1"/>
          <p:nvPr/>
        </p:nvSpPr>
        <p:spPr>
          <a:xfrm flipH="1">
            <a:off x="393700" y="50482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Resultados Visuais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E0F6E4-2BA3-4109-A78B-01170CB46D7C}"/>
              </a:ext>
            </a:extLst>
          </p:cNvPr>
          <p:cNvSpPr txBox="1"/>
          <p:nvPr/>
        </p:nvSpPr>
        <p:spPr>
          <a:xfrm>
            <a:off x="414283" y="1256615"/>
            <a:ext cx="356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Agendamento de Consulta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2674A3-15E1-48D6-9BEE-79C19DD48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963729"/>
            <a:ext cx="10439400" cy="363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5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388</Words>
  <Application>Microsoft Office PowerPoint</Application>
  <PresentationFormat>Personalizar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OrtoBia - Plataforma para Agendamento Odontológico</vt:lpstr>
      <vt:lpstr>Contextualização do Problema</vt:lpstr>
      <vt:lpstr>Objetivo Gera l do Projeto</vt:lpstr>
      <vt:lpstr>Descrição do Parceiro</vt:lpstr>
      <vt:lpstr>Tecnologia s Utilizadas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Conclusões e Impacto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 Gera l do Projeto</dc:title>
  <dc:creator>Online2PDF.com</dc:creator>
  <cp:lastModifiedBy>Professor</cp:lastModifiedBy>
  <cp:revision>15</cp:revision>
  <dcterms:created xsi:type="dcterms:W3CDTF">2025-06-19T04:46:57Z</dcterms:created>
  <dcterms:modified xsi:type="dcterms:W3CDTF">2025-06-19T04:59:40Z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2025-06-19T00:00:00Z</vt:filetime>
  </property>
  <property fmtid="{D5CDD505-2E9C-101B-9397-08002B2CF9AE}" pid="3" name="LastSaved">
    <vt:filetime>2025-06-19T00:00:00Z</vt:filetime>
  </property>
</Properties>
</file>