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3"/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38fc2e9605_0_1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338fc2e9605_0_1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38fc2e9605_0_2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338fc2e9605_0_2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391b26a6ea_0_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3391b26a6ea_0_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391b26a6ea_0_28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3391b26a6ea_0_28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d9a72d51d5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2d9a72d51d5_0_0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8fc2e9605_0_56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338fc2e9605_0_56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4" type="twoObjOverTx">
  <p:cSld name="TWO_OBJECTS_OVER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4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4" type="txAndTwoObj">
  <p:cSld name="TEXT_AND_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4" type="twoObjAndTx">
  <p:cSld name="TWO_OBJECTS_AND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4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4" type="fourObj">
  <p:cSld name="FOUR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3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4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4" type="tx">
  <p:cSld name="TITLE_AND_BOD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4" type="objOverTx">
  <p:cSld name="OBJECT_OVER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4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1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09480" y="708480"/>
            <a:ext cx="10972080" cy="27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787878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raesangur.com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9.jpg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raesangur.com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20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raesangur.com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8.png"/><Relationship Id="rId6" Type="http://schemas.openxmlformats.org/officeDocument/2006/relationships/image" Target="../media/image15.png"/><Relationship Id="rId7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hyperlink" Target="https://www.raesangur.com/" TargetMode="External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raesangur.com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raesangur.com/" TargetMode="External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raesangur.com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raesangur.com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raesangur.com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raesangur.com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raesangur.com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raesangur.com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9.png"/><Relationship Id="rId6" Type="http://schemas.openxmlformats.org/officeDocument/2006/relationships/image" Target="../media/image6.gif"/><Relationship Id="rId7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raesangur.com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5.gif"/><Relationship Id="rId6" Type="http://schemas.openxmlformats.org/officeDocument/2006/relationships/image" Target="../media/image16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os plan de la carte de circuit imprimé" id="89" name="Google Shape;89;p13"/>
          <p:cNvPicPr preferRelativeResize="0"/>
          <p:nvPr/>
        </p:nvPicPr>
        <p:blipFill rotWithShape="1">
          <a:blip r:embed="rId3">
            <a:alphaModFix/>
          </a:blip>
          <a:srcRect b="3093" l="33992" r="2038" t="0"/>
          <a:stretch/>
        </p:blipFill>
        <p:spPr>
          <a:xfrm>
            <a:off x="5410080" y="0"/>
            <a:ext cx="6780240" cy="685656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0" name="Google Shape;90;p13"/>
          <p:cNvGrpSpPr/>
          <p:nvPr/>
        </p:nvGrpSpPr>
        <p:grpSpPr>
          <a:xfrm>
            <a:off x="0" y="0"/>
            <a:ext cx="5408640" cy="6856560"/>
            <a:chOff x="0" y="0"/>
            <a:chExt cx="5408640" cy="6856560"/>
          </a:xfrm>
        </p:grpSpPr>
        <p:sp>
          <p:nvSpPr>
            <p:cNvPr id="91" name="Google Shape;91;p13"/>
            <p:cNvSpPr/>
            <p:nvPr/>
          </p:nvSpPr>
          <p:spPr>
            <a:xfrm>
              <a:off x="0" y="0"/>
              <a:ext cx="5408640" cy="6856560"/>
            </a:xfrm>
            <a:prstGeom prst="rect">
              <a:avLst/>
            </a:prstGeom>
            <a:solidFill>
              <a:srgbClr val="52B030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786240" y="704160"/>
              <a:ext cx="3848040" cy="544824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000" lIns="90000" spcFirstLastPara="1" rIns="90000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13"/>
          <p:cNvSpPr/>
          <p:nvPr/>
        </p:nvSpPr>
        <p:spPr>
          <a:xfrm>
            <a:off x="912960" y="954720"/>
            <a:ext cx="3583080" cy="20278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PPPPP01:</a:t>
            </a:r>
            <a:endParaRPr sz="3200"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Comment est fabriqué un PCB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777240" y="4863960"/>
            <a:ext cx="3848040" cy="814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7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Présentation par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70001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Pascal-Emmanuel Lachance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70001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Groupe technique C3I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2"/>
          <p:cNvSpPr txBox="1"/>
          <p:nvPr>
            <p:ph idx="4294967295" type="title"/>
          </p:nvPr>
        </p:nvSpPr>
        <p:spPr>
          <a:xfrm>
            <a:off x="838080" y="18000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Silkscreen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2"/>
          <p:cNvSpPr txBox="1"/>
          <p:nvPr>
            <p:ph idx="4294967295" type="body"/>
          </p:nvPr>
        </p:nvSpPr>
        <p:spPr>
          <a:xfrm>
            <a:off x="838080" y="1439640"/>
            <a:ext cx="10514160" cy="4915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 lnSpcReduction="10000"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Encre sur le board</a:t>
            </a:r>
            <a:endParaRPr sz="2800"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Pas juste l’assemblage!</a:t>
            </a:r>
            <a:endParaRPr sz="2800"/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Designators</a:t>
            </a:r>
            <a:endParaRPr sz="2800"/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Polarité</a:t>
            </a:r>
            <a:endParaRPr sz="2800"/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Valeurs</a:t>
            </a:r>
            <a:endParaRPr sz="2800"/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Part #</a:t>
            </a:r>
            <a:endParaRPr sz="2800"/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Pins</a:t>
            </a:r>
            <a:endParaRPr sz="2800"/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Logos</a:t>
            </a:r>
            <a:endParaRPr sz="2800"/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Consignes</a:t>
            </a:r>
            <a:endParaRPr sz="2800"/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Identifications</a:t>
            </a:r>
            <a:endParaRPr sz="2800"/>
          </a:p>
          <a:p>
            <a:pPr indent="0" lvl="0" marL="9144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Un utilisateur ne devrait</a:t>
            </a:r>
            <a:endParaRPr sz="2800"/>
          </a:p>
          <a:p>
            <a:pPr indent="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rPr lang="en-US" sz="2800"/>
              <a:t>pas à utiliser le schéma!</a:t>
            </a:r>
            <a:endParaRPr sz="2800"/>
          </a:p>
        </p:txBody>
      </p:sp>
      <p:pic>
        <p:nvPicPr>
          <p:cNvPr id="278" name="Google Shape;278;p2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80360" y="6546240"/>
            <a:ext cx="311400" cy="31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" name="Google Shape;279;p22"/>
          <p:cNvCxnSpPr/>
          <p:nvPr/>
        </p:nvCxnSpPr>
        <p:spPr>
          <a:xfrm>
            <a:off x="828000" y="1188000"/>
            <a:ext cx="10080000" cy="360"/>
          </a:xfrm>
          <a:prstGeom prst="straightConnector1">
            <a:avLst/>
          </a:prstGeom>
          <a:noFill/>
          <a:ln cap="flat" cmpd="sng" w="36000">
            <a:solidFill>
              <a:srgbClr val="1584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0" name="Google Shape;280;p22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r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C3I - Pascal-Emmanuel Lachance</a:t>
            </a:r>
            <a:endParaRPr/>
          </a:p>
        </p:txBody>
      </p:sp>
      <p:sp>
        <p:nvSpPr>
          <p:cNvPr id="281" name="Google Shape;281;p22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fld id="{00000000-1234-1234-1234-123412341234}" type="slidenum"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2" name="Google Shape;282;p22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/>
              <a:t>02/21/2025</a:t>
            </a:r>
            <a:endParaRPr/>
          </a:p>
        </p:txBody>
      </p:sp>
      <p:pic>
        <p:nvPicPr>
          <p:cNvPr descr="https://biqu.equipment/cdn/shop/products/2_1ac713a9-ae16-4d05-890b-ac669db4aef4.jpg?v=1634552005&amp;width=610" id="283" name="Google Shape;283;p22"/>
          <p:cNvPicPr preferRelativeResize="0"/>
          <p:nvPr/>
        </p:nvPicPr>
        <p:blipFill rotWithShape="1">
          <a:blip r:embed="rId5">
            <a:alphaModFix/>
          </a:blip>
          <a:srcRect b="21233" l="16118" r="16327" t="4261"/>
          <a:stretch/>
        </p:blipFill>
        <p:spPr>
          <a:xfrm>
            <a:off x="7427275" y="1330575"/>
            <a:ext cx="3924975" cy="4328924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2"/>
          <p:cNvSpPr/>
          <p:nvPr/>
        </p:nvSpPr>
        <p:spPr>
          <a:xfrm>
            <a:off x="7537474" y="5659500"/>
            <a:ext cx="3759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https://biqu.equipment/products/rgbduino-rgb-sheild-v1-0-rgbduino-uno-v1-1-v1-2-for-arduino-uno-arduino-mega-2560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22529" y="1402605"/>
            <a:ext cx="6775524" cy="4184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2"/>
          <p:cNvSpPr/>
          <p:nvPr/>
        </p:nvSpPr>
        <p:spPr>
          <a:xfrm>
            <a:off x="5322524" y="5628200"/>
            <a:ext cx="37596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https://www.pcbgogo.com/blog/What_Is_Silkscreen_On_a_PCB_.html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"/>
          <p:cNvSpPr txBox="1"/>
          <p:nvPr>
            <p:ph idx="4294967295" type="title"/>
          </p:nvPr>
        </p:nvSpPr>
        <p:spPr>
          <a:xfrm>
            <a:off x="838080" y="18000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/>
              <a:t>Vias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3"/>
          <p:cNvSpPr txBox="1"/>
          <p:nvPr>
            <p:ph idx="4294967295" type="body"/>
          </p:nvPr>
        </p:nvSpPr>
        <p:spPr>
          <a:xfrm>
            <a:off x="838080" y="1439640"/>
            <a:ext cx="10514160" cy="4915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Trou avec plating entre layers du PCB</a:t>
            </a:r>
            <a:endParaRPr sz="2800"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Annular Ring</a:t>
            </a:r>
            <a:endParaRPr sz="2800"/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Règle du pouce: 2x trou</a:t>
            </a:r>
            <a:endParaRPr sz="2800"/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Différentes tailles par layer possibles</a:t>
            </a:r>
            <a:endParaRPr sz="2800"/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Misregistration</a:t>
            </a:r>
            <a:endParaRPr sz="2800"/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2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80360" y="6546240"/>
            <a:ext cx="311400" cy="31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4" name="Google Shape;294;p23"/>
          <p:cNvCxnSpPr/>
          <p:nvPr/>
        </p:nvCxnSpPr>
        <p:spPr>
          <a:xfrm>
            <a:off x="828000" y="1188000"/>
            <a:ext cx="10080000" cy="360"/>
          </a:xfrm>
          <a:prstGeom prst="straightConnector1">
            <a:avLst/>
          </a:prstGeom>
          <a:noFill/>
          <a:ln cap="flat" cmpd="sng" w="36000">
            <a:solidFill>
              <a:srgbClr val="1584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5" name="Google Shape;295;p23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r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C3I - Pascal-Emmanuel Lachance</a:t>
            </a:r>
            <a:endParaRPr/>
          </a:p>
        </p:txBody>
      </p:sp>
      <p:sp>
        <p:nvSpPr>
          <p:cNvPr id="296" name="Google Shape;296;p23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fld id="{00000000-1234-1234-1234-123412341234}" type="slidenum"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7" name="Google Shape;297;p23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/>
              <a:t>02/21/2025</a:t>
            </a:r>
            <a:endParaRPr/>
          </a:p>
        </p:txBody>
      </p:sp>
      <p:pic>
        <p:nvPicPr>
          <p:cNvPr id="298" name="Google Shape;298;p23"/>
          <p:cNvPicPr preferRelativeResize="0"/>
          <p:nvPr/>
        </p:nvPicPr>
        <p:blipFill rotWithShape="1">
          <a:blip r:embed="rId5">
            <a:alphaModFix/>
          </a:blip>
          <a:srcRect b="2232" l="20875" r="21119" t="1963"/>
          <a:stretch/>
        </p:blipFill>
        <p:spPr>
          <a:xfrm>
            <a:off x="8070650" y="1439650"/>
            <a:ext cx="3598176" cy="3342724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3"/>
          <p:cNvSpPr/>
          <p:nvPr/>
        </p:nvSpPr>
        <p:spPr>
          <a:xfrm>
            <a:off x="8070650" y="4782375"/>
            <a:ext cx="38673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https://www.pcbpower.us/blog/what-are-vias-and-why-do-you-need-them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4"/>
          <p:cNvSpPr txBox="1"/>
          <p:nvPr>
            <p:ph idx="4294967295" type="title"/>
          </p:nvPr>
        </p:nvSpPr>
        <p:spPr>
          <a:xfrm>
            <a:off x="838080" y="180000"/>
            <a:ext cx="10514100" cy="13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/>
              <a:t>Via Tenting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4"/>
          <p:cNvSpPr txBox="1"/>
          <p:nvPr>
            <p:ph idx="4294967295" type="body"/>
          </p:nvPr>
        </p:nvSpPr>
        <p:spPr>
          <a:xfrm>
            <a:off x="838080" y="1439640"/>
            <a:ext cx="10514100" cy="49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Couvrir un via avec du soldermask</a:t>
            </a:r>
            <a:endParaRPr sz="2800"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Le tenting peut percer</a:t>
            </a:r>
            <a:endParaRPr sz="2800"/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Remplir les vias à l’epoxy</a:t>
            </a:r>
            <a:endParaRPr sz="2800"/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Solution facile pour le solder escape</a:t>
            </a:r>
            <a:endParaRPr sz="2800"/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2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80360" y="6546240"/>
            <a:ext cx="311400" cy="31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7" name="Google Shape;307;p24"/>
          <p:cNvCxnSpPr/>
          <p:nvPr/>
        </p:nvCxnSpPr>
        <p:spPr>
          <a:xfrm>
            <a:off x="828000" y="1188000"/>
            <a:ext cx="10080000" cy="300"/>
          </a:xfrm>
          <a:prstGeom prst="straightConnector1">
            <a:avLst/>
          </a:prstGeom>
          <a:noFill/>
          <a:ln cap="flat" cmpd="sng" w="36000">
            <a:solidFill>
              <a:srgbClr val="1584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8" name="Google Shape;308;p24"/>
          <p:cNvSpPr txBox="1"/>
          <p:nvPr>
            <p:ph idx="11" type="ftr"/>
          </p:nvPr>
        </p:nvSpPr>
        <p:spPr>
          <a:xfrm>
            <a:off x="4038480" y="6356520"/>
            <a:ext cx="41133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r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C3I - Pascal-Emmanuel Lachance</a:t>
            </a:r>
            <a:endParaRPr/>
          </a:p>
        </p:txBody>
      </p:sp>
      <p:sp>
        <p:nvSpPr>
          <p:cNvPr id="309" name="Google Shape;309;p24"/>
          <p:cNvSpPr txBox="1"/>
          <p:nvPr>
            <p:ph idx="12" type="sldNum"/>
          </p:nvPr>
        </p:nvSpPr>
        <p:spPr>
          <a:xfrm>
            <a:off x="8610480" y="6356520"/>
            <a:ext cx="27417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fld id="{00000000-1234-1234-1234-123412341234}" type="slidenum"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0" name="Google Shape;310;p24"/>
          <p:cNvSpPr txBox="1"/>
          <p:nvPr>
            <p:ph idx="10" type="dt"/>
          </p:nvPr>
        </p:nvSpPr>
        <p:spPr>
          <a:xfrm>
            <a:off x="838080" y="6356520"/>
            <a:ext cx="27417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/>
              <a:t>02/21/2025</a:t>
            </a:r>
            <a:endParaRPr/>
          </a:p>
        </p:txBody>
      </p:sp>
      <p:pic>
        <p:nvPicPr>
          <p:cNvPr id="311" name="Google Shape;311;p24"/>
          <p:cNvPicPr preferRelativeResize="0"/>
          <p:nvPr/>
        </p:nvPicPr>
        <p:blipFill rotWithShape="1">
          <a:blip r:embed="rId5">
            <a:alphaModFix/>
          </a:blip>
          <a:srcRect b="30428" l="25066" r="27639" t="13013"/>
          <a:stretch/>
        </p:blipFill>
        <p:spPr>
          <a:xfrm>
            <a:off x="8483400" y="1821600"/>
            <a:ext cx="2387600" cy="1670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24"/>
          <p:cNvSpPr/>
          <p:nvPr/>
        </p:nvSpPr>
        <p:spPr>
          <a:xfrm>
            <a:off x="8318300" y="3491650"/>
            <a:ext cx="28002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https://www.pcbgogo.com/current-events/What_Is_Tenting_Via_And_Why_It_Is_Important_In_PCB_Fabrication_.html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02700" y="3775820"/>
            <a:ext cx="4857343" cy="220302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4"/>
          <p:cNvSpPr/>
          <p:nvPr/>
        </p:nvSpPr>
        <p:spPr>
          <a:xfrm>
            <a:off x="1602675" y="5940250"/>
            <a:ext cx="48573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https://www.eurocircuits.com/pcb-assembly-guidelines/solder-escape-wick/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24"/>
          <p:cNvPicPr preferRelativeResize="0"/>
          <p:nvPr/>
        </p:nvPicPr>
        <p:blipFill rotWithShape="1">
          <a:blip r:embed="rId7">
            <a:alphaModFix/>
          </a:blip>
          <a:srcRect b="19138" l="8214" r="8214" t="8695"/>
          <a:stretch/>
        </p:blipFill>
        <p:spPr>
          <a:xfrm>
            <a:off x="8635288" y="4234150"/>
            <a:ext cx="2166225" cy="1496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4"/>
          <p:cNvSpPr/>
          <p:nvPr/>
        </p:nvSpPr>
        <p:spPr>
          <a:xfrm>
            <a:off x="8318300" y="5730525"/>
            <a:ext cx="2800200" cy="4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https://www.pcbway.com/pcb_prototype/PCB_Via_Covering.html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0138" y="1292538"/>
            <a:ext cx="4810125" cy="343852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5"/>
          <p:cNvSpPr txBox="1"/>
          <p:nvPr>
            <p:ph idx="4294967295" type="title"/>
          </p:nvPr>
        </p:nvSpPr>
        <p:spPr>
          <a:xfrm>
            <a:off x="838080" y="180000"/>
            <a:ext cx="10514100" cy="13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/>
              <a:t>Blind, Buried and µVias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5"/>
          <p:cNvSpPr txBox="1"/>
          <p:nvPr>
            <p:ph idx="4294967295" type="body"/>
          </p:nvPr>
        </p:nvSpPr>
        <p:spPr>
          <a:xfrm>
            <a:off x="838075" y="1439643"/>
            <a:ext cx="10514100" cy="15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Processus HDI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Vias partiels</a:t>
            </a:r>
            <a:endParaRPr sz="2800"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Stackup doit être symmétrique!</a:t>
            </a:r>
            <a:endParaRPr sz="2800"/>
          </a:p>
        </p:txBody>
      </p:sp>
      <p:pic>
        <p:nvPicPr>
          <p:cNvPr id="324" name="Google Shape;324;p25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880360" y="6546240"/>
            <a:ext cx="311400" cy="31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5" name="Google Shape;325;p25"/>
          <p:cNvCxnSpPr/>
          <p:nvPr/>
        </p:nvCxnSpPr>
        <p:spPr>
          <a:xfrm>
            <a:off x="828000" y="1188000"/>
            <a:ext cx="10080000" cy="300"/>
          </a:xfrm>
          <a:prstGeom prst="straightConnector1">
            <a:avLst/>
          </a:prstGeom>
          <a:noFill/>
          <a:ln cap="flat" cmpd="sng" w="36000">
            <a:solidFill>
              <a:srgbClr val="1584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6" name="Google Shape;326;p25"/>
          <p:cNvSpPr txBox="1"/>
          <p:nvPr>
            <p:ph idx="11" type="ftr"/>
          </p:nvPr>
        </p:nvSpPr>
        <p:spPr>
          <a:xfrm>
            <a:off x="4038480" y="6356520"/>
            <a:ext cx="41133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r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C3I - Pascal-Emmanuel Lachance</a:t>
            </a:r>
            <a:endParaRPr/>
          </a:p>
        </p:txBody>
      </p:sp>
      <p:sp>
        <p:nvSpPr>
          <p:cNvPr id="327" name="Google Shape;327;p25"/>
          <p:cNvSpPr txBox="1"/>
          <p:nvPr>
            <p:ph idx="12" type="sldNum"/>
          </p:nvPr>
        </p:nvSpPr>
        <p:spPr>
          <a:xfrm>
            <a:off x="8610480" y="6356520"/>
            <a:ext cx="27417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fld id="{00000000-1234-1234-1234-123412341234}" type="slidenum"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8" name="Google Shape;328;p25"/>
          <p:cNvSpPr txBox="1"/>
          <p:nvPr>
            <p:ph idx="10" type="dt"/>
          </p:nvPr>
        </p:nvSpPr>
        <p:spPr>
          <a:xfrm>
            <a:off x="838080" y="6356520"/>
            <a:ext cx="27417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/>
              <a:t>02/21/2025</a:t>
            </a:r>
            <a:endParaRPr/>
          </a:p>
        </p:txBody>
      </p:sp>
      <p:sp>
        <p:nvSpPr>
          <p:cNvPr id="329" name="Google Shape;329;p25"/>
          <p:cNvSpPr/>
          <p:nvPr/>
        </p:nvSpPr>
        <p:spPr>
          <a:xfrm>
            <a:off x="7023050" y="4731075"/>
            <a:ext cx="38850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https://www.protoexpress.com/blog/via-the-tiny-conductive-tunnel-that-interconnects-the-pcb-layers/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5"/>
          <p:cNvSpPr/>
          <p:nvPr/>
        </p:nvSpPr>
        <p:spPr>
          <a:xfrm>
            <a:off x="7923225" y="1571563"/>
            <a:ext cx="3116700" cy="308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5"/>
          <p:cNvSpPr/>
          <p:nvPr/>
        </p:nvSpPr>
        <p:spPr>
          <a:xfrm>
            <a:off x="8828775" y="1576988"/>
            <a:ext cx="3116700" cy="308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5"/>
          <p:cNvSpPr/>
          <p:nvPr/>
        </p:nvSpPr>
        <p:spPr>
          <a:xfrm>
            <a:off x="9777200" y="1576975"/>
            <a:ext cx="3116700" cy="308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5"/>
          <p:cNvSpPr txBox="1"/>
          <p:nvPr>
            <p:ph idx="4294967295" type="body"/>
          </p:nvPr>
        </p:nvSpPr>
        <p:spPr>
          <a:xfrm>
            <a:off x="838950" y="3150347"/>
            <a:ext cx="1051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 lnSpcReduction="10000"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µVia faits au laser</a:t>
            </a:r>
            <a:endParaRPr sz="2800"/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Beaucoup plus petits</a:t>
            </a:r>
            <a:endParaRPr sz="2800"/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Doivent êtres staggered</a:t>
            </a:r>
            <a:endParaRPr sz="2800"/>
          </a:p>
          <a:p>
            <a:pPr indent="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$$$</a:t>
            </a:r>
            <a:endParaRPr sz="2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6"/>
          <p:cNvSpPr txBox="1"/>
          <p:nvPr>
            <p:ph idx="4294967295" type="title"/>
          </p:nvPr>
        </p:nvSpPr>
        <p:spPr>
          <a:xfrm>
            <a:off x="838080" y="180000"/>
            <a:ext cx="10514100" cy="13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/>
              <a:t>Vias-in-pad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6"/>
          <p:cNvSpPr txBox="1"/>
          <p:nvPr>
            <p:ph idx="4294967295" type="body"/>
          </p:nvPr>
        </p:nvSpPr>
        <p:spPr>
          <a:xfrm>
            <a:off x="838080" y="1439640"/>
            <a:ext cx="10514100" cy="49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en-US" sz="2800"/>
              <a:t>Via plus proche = mieux</a:t>
            </a:r>
            <a:endParaRPr sz="2800"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Via directement dans le pad</a:t>
            </a:r>
            <a:endParaRPr sz="2800"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Rempli d’epoxy, couvert de cuivre</a:t>
            </a:r>
            <a:endParaRPr sz="2800"/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en-US" sz="2800"/>
              <a:t>Surface pas parfaitement plate</a:t>
            </a:r>
            <a:endParaRPr sz="2800"/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$$$</a:t>
            </a:r>
            <a:endParaRPr sz="2800"/>
          </a:p>
        </p:txBody>
      </p:sp>
      <p:pic>
        <p:nvPicPr>
          <p:cNvPr id="340" name="Google Shape;340;p2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80360" y="6546240"/>
            <a:ext cx="311400" cy="31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1" name="Google Shape;341;p26"/>
          <p:cNvCxnSpPr/>
          <p:nvPr/>
        </p:nvCxnSpPr>
        <p:spPr>
          <a:xfrm>
            <a:off x="828000" y="1188000"/>
            <a:ext cx="10080000" cy="300"/>
          </a:xfrm>
          <a:prstGeom prst="straightConnector1">
            <a:avLst/>
          </a:prstGeom>
          <a:noFill/>
          <a:ln cap="flat" cmpd="sng" w="36000">
            <a:solidFill>
              <a:srgbClr val="1584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2" name="Google Shape;342;p26"/>
          <p:cNvSpPr txBox="1"/>
          <p:nvPr>
            <p:ph idx="11" type="ftr"/>
          </p:nvPr>
        </p:nvSpPr>
        <p:spPr>
          <a:xfrm>
            <a:off x="4038480" y="6356520"/>
            <a:ext cx="41133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r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C3I - Pascal-Emmanuel Lachance</a:t>
            </a:r>
            <a:endParaRPr/>
          </a:p>
        </p:txBody>
      </p:sp>
      <p:sp>
        <p:nvSpPr>
          <p:cNvPr id="343" name="Google Shape;343;p26"/>
          <p:cNvSpPr txBox="1"/>
          <p:nvPr>
            <p:ph idx="12" type="sldNum"/>
          </p:nvPr>
        </p:nvSpPr>
        <p:spPr>
          <a:xfrm>
            <a:off x="8610480" y="6356520"/>
            <a:ext cx="27417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fld id="{00000000-1234-1234-1234-123412341234}" type="slidenum"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4" name="Google Shape;344;p26"/>
          <p:cNvSpPr txBox="1"/>
          <p:nvPr>
            <p:ph idx="10" type="dt"/>
          </p:nvPr>
        </p:nvSpPr>
        <p:spPr>
          <a:xfrm>
            <a:off x="838080" y="6356520"/>
            <a:ext cx="27417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/>
              <a:t>02/21/2025</a:t>
            </a:r>
            <a:endParaRPr/>
          </a:p>
        </p:txBody>
      </p:sp>
      <p:pic>
        <p:nvPicPr>
          <p:cNvPr id="345" name="Google Shape;34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7348" y="1050100"/>
            <a:ext cx="7637674" cy="438980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6"/>
          <p:cNvSpPr/>
          <p:nvPr/>
        </p:nvSpPr>
        <p:spPr>
          <a:xfrm>
            <a:off x="5388150" y="5190300"/>
            <a:ext cx="3885000" cy="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https://www.macrofab.com/blog/via-in-pad-pcb-design/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7"/>
          <p:cNvSpPr txBox="1"/>
          <p:nvPr>
            <p:ph idx="4294967295" type="title"/>
          </p:nvPr>
        </p:nvSpPr>
        <p:spPr>
          <a:xfrm>
            <a:off x="838080" y="180000"/>
            <a:ext cx="10514100" cy="13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/>
              <a:t>Panneau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7"/>
          <p:cNvSpPr txBox="1"/>
          <p:nvPr>
            <p:ph idx="4294967295" type="body"/>
          </p:nvPr>
        </p:nvSpPr>
        <p:spPr>
          <a:xfrm>
            <a:off x="838080" y="1439640"/>
            <a:ext cx="10514100" cy="49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lang="en-US" sz="2800"/>
              <a:t>Les PCBs sont fabriqués en panneaux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2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80360" y="6546240"/>
            <a:ext cx="311400" cy="31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4" name="Google Shape;354;p27"/>
          <p:cNvCxnSpPr/>
          <p:nvPr/>
        </p:nvCxnSpPr>
        <p:spPr>
          <a:xfrm>
            <a:off x="828000" y="1188000"/>
            <a:ext cx="10080000" cy="300"/>
          </a:xfrm>
          <a:prstGeom prst="straightConnector1">
            <a:avLst/>
          </a:prstGeom>
          <a:noFill/>
          <a:ln cap="flat" cmpd="sng" w="36000">
            <a:solidFill>
              <a:srgbClr val="1584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5" name="Google Shape;355;p27"/>
          <p:cNvSpPr txBox="1"/>
          <p:nvPr>
            <p:ph idx="11" type="ftr"/>
          </p:nvPr>
        </p:nvSpPr>
        <p:spPr>
          <a:xfrm>
            <a:off x="4038480" y="6356520"/>
            <a:ext cx="41133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r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C3I - Pascal-Emmanuel Lachance</a:t>
            </a:r>
            <a:endParaRPr/>
          </a:p>
        </p:txBody>
      </p:sp>
      <p:sp>
        <p:nvSpPr>
          <p:cNvPr id="356" name="Google Shape;356;p27"/>
          <p:cNvSpPr txBox="1"/>
          <p:nvPr>
            <p:ph idx="12" type="sldNum"/>
          </p:nvPr>
        </p:nvSpPr>
        <p:spPr>
          <a:xfrm>
            <a:off x="8610480" y="6356520"/>
            <a:ext cx="27417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fld id="{00000000-1234-1234-1234-123412341234}" type="slidenum"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7" name="Google Shape;357;p27"/>
          <p:cNvSpPr txBox="1"/>
          <p:nvPr>
            <p:ph idx="10" type="dt"/>
          </p:nvPr>
        </p:nvSpPr>
        <p:spPr>
          <a:xfrm>
            <a:off x="838080" y="6356520"/>
            <a:ext cx="27417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/>
              <a:t>02/21/2025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"/>
          <p:cNvSpPr txBox="1"/>
          <p:nvPr>
            <p:ph idx="4294967295" type="title"/>
          </p:nvPr>
        </p:nvSpPr>
        <p:spPr>
          <a:xfrm>
            <a:off x="838080" y="180000"/>
            <a:ext cx="10514100" cy="13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 1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8"/>
          <p:cNvSpPr txBox="1"/>
          <p:nvPr>
            <p:ph idx="4294967295" type="body"/>
          </p:nvPr>
        </p:nvSpPr>
        <p:spPr>
          <a:xfrm>
            <a:off x="838080" y="1439640"/>
            <a:ext cx="10514100" cy="49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Google Shape;364;p2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80360" y="6546240"/>
            <a:ext cx="311400" cy="31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5" name="Google Shape;365;p28"/>
          <p:cNvCxnSpPr/>
          <p:nvPr/>
        </p:nvCxnSpPr>
        <p:spPr>
          <a:xfrm>
            <a:off x="828000" y="1188000"/>
            <a:ext cx="10080000" cy="300"/>
          </a:xfrm>
          <a:prstGeom prst="straightConnector1">
            <a:avLst/>
          </a:prstGeom>
          <a:noFill/>
          <a:ln cap="flat" cmpd="sng" w="36000">
            <a:solidFill>
              <a:srgbClr val="1584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6" name="Google Shape;366;p28"/>
          <p:cNvSpPr txBox="1"/>
          <p:nvPr>
            <p:ph idx="11" type="ftr"/>
          </p:nvPr>
        </p:nvSpPr>
        <p:spPr>
          <a:xfrm>
            <a:off x="4038480" y="6356520"/>
            <a:ext cx="41133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r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C3I - Pascal-Emmanuel Lachance</a:t>
            </a:r>
            <a:endParaRPr/>
          </a:p>
        </p:txBody>
      </p:sp>
      <p:sp>
        <p:nvSpPr>
          <p:cNvPr id="367" name="Google Shape;367;p28"/>
          <p:cNvSpPr txBox="1"/>
          <p:nvPr>
            <p:ph idx="12" type="sldNum"/>
          </p:nvPr>
        </p:nvSpPr>
        <p:spPr>
          <a:xfrm>
            <a:off x="8610480" y="6356520"/>
            <a:ext cx="27417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fld id="{00000000-1234-1234-1234-123412341234}" type="slidenum"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8" name="Google Shape;368;p28"/>
          <p:cNvSpPr txBox="1"/>
          <p:nvPr>
            <p:ph idx="10" type="dt"/>
          </p:nvPr>
        </p:nvSpPr>
        <p:spPr>
          <a:xfrm>
            <a:off x="838080" y="6356520"/>
            <a:ext cx="27417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/>
              <a:t>02/21/2025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5818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idx="4294967295" type="title"/>
          </p:nvPr>
        </p:nvSpPr>
        <p:spPr>
          <a:xfrm>
            <a:off x="357120" y="204840"/>
            <a:ext cx="10514160" cy="876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Déroulement de la présentation</a:t>
            </a:r>
            <a:endParaRPr b="0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" name="Google Shape;100;p14"/>
          <p:cNvGrpSpPr/>
          <p:nvPr/>
        </p:nvGrpSpPr>
        <p:grpSpPr>
          <a:xfrm>
            <a:off x="2322360" y="1865880"/>
            <a:ext cx="2041200" cy="1600200"/>
            <a:chOff x="2322360" y="1865880"/>
            <a:chExt cx="2041200" cy="1600200"/>
          </a:xfrm>
        </p:grpSpPr>
        <p:grpSp>
          <p:nvGrpSpPr>
            <p:cNvPr id="101" name="Google Shape;101;p14"/>
            <p:cNvGrpSpPr/>
            <p:nvPr/>
          </p:nvGrpSpPr>
          <p:grpSpPr>
            <a:xfrm>
              <a:off x="2322360" y="1867320"/>
              <a:ext cx="2041200" cy="1598760"/>
              <a:chOff x="2322360" y="1867320"/>
              <a:chExt cx="2041200" cy="1598760"/>
            </a:xfrm>
          </p:grpSpPr>
          <p:sp>
            <p:nvSpPr>
              <p:cNvPr id="102" name="Google Shape;102;p14"/>
              <p:cNvSpPr/>
              <p:nvPr/>
            </p:nvSpPr>
            <p:spPr>
              <a:xfrm>
                <a:off x="2322360" y="1867320"/>
                <a:ext cx="2041200" cy="1523520"/>
              </a:xfrm>
              <a:custGeom>
                <a:rect b="b" l="l" r="r" t="t"/>
                <a:pathLst>
                  <a:path extrusionOk="0" h="774530" w="120097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4"/>
              <p:cNvSpPr/>
              <p:nvPr/>
            </p:nvSpPr>
            <p:spPr>
              <a:xfrm>
                <a:off x="2322360" y="1867320"/>
                <a:ext cx="1380960" cy="1598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4" name="Google Shape;104;p14"/>
            <p:cNvSpPr/>
            <p:nvPr/>
          </p:nvSpPr>
          <p:spPr>
            <a:xfrm>
              <a:off x="2322360" y="2496960"/>
              <a:ext cx="2032200" cy="5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Composition d’un PCB</a:t>
              </a:r>
              <a:endParaRPr b="0" i="0" sz="1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2544120" y="1865880"/>
              <a:ext cx="429840" cy="525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" name="Google Shape;106;p14"/>
          <p:cNvGrpSpPr/>
          <p:nvPr/>
        </p:nvGrpSpPr>
        <p:grpSpPr>
          <a:xfrm>
            <a:off x="4779720" y="1865160"/>
            <a:ext cx="2050920" cy="1599480"/>
            <a:chOff x="4779720" y="1865160"/>
            <a:chExt cx="2050920" cy="1599480"/>
          </a:xfrm>
        </p:grpSpPr>
        <p:grpSp>
          <p:nvGrpSpPr>
            <p:cNvPr id="107" name="Google Shape;107;p14"/>
            <p:cNvGrpSpPr/>
            <p:nvPr/>
          </p:nvGrpSpPr>
          <p:grpSpPr>
            <a:xfrm>
              <a:off x="4789440" y="1865880"/>
              <a:ext cx="2041200" cy="1598760"/>
              <a:chOff x="4789440" y="1865880"/>
              <a:chExt cx="2041200" cy="1598760"/>
            </a:xfrm>
          </p:grpSpPr>
          <p:sp>
            <p:nvSpPr>
              <p:cNvPr id="108" name="Google Shape;108;p14"/>
              <p:cNvSpPr/>
              <p:nvPr/>
            </p:nvSpPr>
            <p:spPr>
              <a:xfrm>
                <a:off x="4789440" y="1865880"/>
                <a:ext cx="2041200" cy="1523520"/>
              </a:xfrm>
              <a:custGeom>
                <a:rect b="b" l="l" r="r" t="t"/>
                <a:pathLst>
                  <a:path extrusionOk="0" h="774530" w="120097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4"/>
              <p:cNvSpPr/>
              <p:nvPr/>
            </p:nvSpPr>
            <p:spPr>
              <a:xfrm>
                <a:off x="4789440" y="1865880"/>
                <a:ext cx="1380960" cy="1598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0" name="Google Shape;110;p14"/>
            <p:cNvSpPr/>
            <p:nvPr/>
          </p:nvSpPr>
          <p:spPr>
            <a:xfrm>
              <a:off x="4779720" y="2505240"/>
              <a:ext cx="2041200" cy="5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Étapes de</a:t>
              </a:r>
              <a:endParaRPr b="0" i="0" sz="1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fabrication</a:t>
              </a:r>
              <a:endParaRPr b="0" i="0" sz="1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5011200" y="1865160"/>
              <a:ext cx="429840" cy="525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112;p14"/>
          <p:cNvGrpSpPr/>
          <p:nvPr/>
        </p:nvGrpSpPr>
        <p:grpSpPr>
          <a:xfrm>
            <a:off x="7270200" y="3657240"/>
            <a:ext cx="2048760" cy="1598760"/>
            <a:chOff x="7270200" y="3657240"/>
            <a:chExt cx="2048760" cy="1598760"/>
          </a:xfrm>
        </p:grpSpPr>
        <p:grpSp>
          <p:nvGrpSpPr>
            <p:cNvPr id="113" name="Google Shape;113;p14"/>
            <p:cNvGrpSpPr/>
            <p:nvPr/>
          </p:nvGrpSpPr>
          <p:grpSpPr>
            <a:xfrm>
              <a:off x="7277760" y="3657240"/>
              <a:ext cx="2041200" cy="1598760"/>
              <a:chOff x="7277760" y="3657240"/>
              <a:chExt cx="2041200" cy="1598760"/>
            </a:xfrm>
          </p:grpSpPr>
          <p:sp>
            <p:nvSpPr>
              <p:cNvPr id="114" name="Google Shape;114;p14"/>
              <p:cNvSpPr/>
              <p:nvPr/>
            </p:nvSpPr>
            <p:spPr>
              <a:xfrm>
                <a:off x="7277760" y="3657240"/>
                <a:ext cx="2041200" cy="1523520"/>
              </a:xfrm>
              <a:custGeom>
                <a:rect b="b" l="l" r="r" t="t"/>
                <a:pathLst>
                  <a:path extrusionOk="0" h="774530" w="120097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4"/>
              <p:cNvSpPr/>
              <p:nvPr/>
            </p:nvSpPr>
            <p:spPr>
              <a:xfrm>
                <a:off x="7277760" y="3657240"/>
                <a:ext cx="1380960" cy="1598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6" name="Google Shape;116;p14"/>
            <p:cNvSpPr/>
            <p:nvPr/>
          </p:nvSpPr>
          <p:spPr>
            <a:xfrm>
              <a:off x="7270200" y="4341960"/>
              <a:ext cx="2041200" cy="250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Vidéo!</a:t>
              </a:r>
              <a:endParaRPr b="0" i="0" sz="1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7499880" y="3658320"/>
              <a:ext cx="429840" cy="525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8" name="Google Shape;118;p14"/>
          <p:cNvGrpSpPr/>
          <p:nvPr/>
        </p:nvGrpSpPr>
        <p:grpSpPr>
          <a:xfrm>
            <a:off x="4806720" y="3664800"/>
            <a:ext cx="2045160" cy="1598760"/>
            <a:chOff x="4806720" y="3664800"/>
            <a:chExt cx="2045160" cy="1598760"/>
          </a:xfrm>
        </p:grpSpPr>
        <p:grpSp>
          <p:nvGrpSpPr>
            <p:cNvPr id="119" name="Google Shape;119;p14"/>
            <p:cNvGrpSpPr/>
            <p:nvPr/>
          </p:nvGrpSpPr>
          <p:grpSpPr>
            <a:xfrm>
              <a:off x="4810680" y="3664800"/>
              <a:ext cx="2041200" cy="1598760"/>
              <a:chOff x="4810680" y="3664800"/>
              <a:chExt cx="2041200" cy="1598760"/>
            </a:xfrm>
          </p:grpSpPr>
          <p:sp>
            <p:nvSpPr>
              <p:cNvPr id="120" name="Google Shape;120;p14"/>
              <p:cNvSpPr/>
              <p:nvPr/>
            </p:nvSpPr>
            <p:spPr>
              <a:xfrm>
                <a:off x="4810680" y="3664800"/>
                <a:ext cx="2041200" cy="1523520"/>
              </a:xfrm>
              <a:custGeom>
                <a:rect b="b" l="l" r="r" t="t"/>
                <a:pathLst>
                  <a:path extrusionOk="0" h="774530" w="120097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4"/>
              <p:cNvSpPr/>
              <p:nvPr/>
            </p:nvSpPr>
            <p:spPr>
              <a:xfrm>
                <a:off x="4810680" y="3664800"/>
                <a:ext cx="1380960" cy="1598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2" name="Google Shape;122;p14"/>
            <p:cNvSpPr/>
            <p:nvPr/>
          </p:nvSpPr>
          <p:spPr>
            <a:xfrm>
              <a:off x="4806720" y="4308480"/>
              <a:ext cx="2041200" cy="259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Période de questions</a:t>
              </a:r>
              <a:endPara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4"/>
            <p:cNvSpPr/>
            <p:nvPr/>
          </p:nvSpPr>
          <p:spPr>
            <a:xfrm>
              <a:off x="5032800" y="3666600"/>
              <a:ext cx="429840" cy="525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4" name="Google Shape;124;p14"/>
          <p:cNvGrpSpPr/>
          <p:nvPr/>
        </p:nvGrpSpPr>
        <p:grpSpPr>
          <a:xfrm>
            <a:off x="2325600" y="3657240"/>
            <a:ext cx="2045520" cy="1598760"/>
            <a:chOff x="2325600" y="3657240"/>
            <a:chExt cx="2045520" cy="1598760"/>
          </a:xfrm>
        </p:grpSpPr>
        <p:grpSp>
          <p:nvGrpSpPr>
            <p:cNvPr id="125" name="Google Shape;125;p14"/>
            <p:cNvGrpSpPr/>
            <p:nvPr/>
          </p:nvGrpSpPr>
          <p:grpSpPr>
            <a:xfrm>
              <a:off x="2329920" y="3657240"/>
              <a:ext cx="2041200" cy="1598760"/>
              <a:chOff x="2329920" y="3657240"/>
              <a:chExt cx="2041200" cy="1598760"/>
            </a:xfrm>
          </p:grpSpPr>
          <p:sp>
            <p:nvSpPr>
              <p:cNvPr id="126" name="Google Shape;126;p14"/>
              <p:cNvSpPr/>
              <p:nvPr/>
            </p:nvSpPr>
            <p:spPr>
              <a:xfrm>
                <a:off x="2329920" y="3657240"/>
                <a:ext cx="2041200" cy="1523520"/>
              </a:xfrm>
              <a:custGeom>
                <a:rect b="b" l="l" r="r" t="t"/>
                <a:pathLst>
                  <a:path extrusionOk="0" h="774530" w="120097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>
                <a:off x="2329920" y="3657240"/>
                <a:ext cx="1380960" cy="1598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8" name="Google Shape;128;p14"/>
            <p:cNvSpPr/>
            <p:nvPr/>
          </p:nvSpPr>
          <p:spPr>
            <a:xfrm>
              <a:off x="2325600" y="4299840"/>
              <a:ext cx="2037600" cy="5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Notes au manufacturier</a:t>
              </a:r>
              <a:endParaRPr b="0" i="0" sz="1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4"/>
            <p:cNvSpPr/>
            <p:nvPr/>
          </p:nvSpPr>
          <p:spPr>
            <a:xfrm>
              <a:off x="2551680" y="3659760"/>
              <a:ext cx="429840" cy="525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0" name="Google Shape;130;p14"/>
          <p:cNvGrpSpPr/>
          <p:nvPr/>
        </p:nvGrpSpPr>
        <p:grpSpPr>
          <a:xfrm>
            <a:off x="7277760" y="1865160"/>
            <a:ext cx="2045520" cy="1598760"/>
            <a:chOff x="7277760" y="1865160"/>
            <a:chExt cx="2045520" cy="1598760"/>
          </a:xfrm>
        </p:grpSpPr>
        <p:grpSp>
          <p:nvGrpSpPr>
            <p:cNvPr id="131" name="Google Shape;131;p14"/>
            <p:cNvGrpSpPr/>
            <p:nvPr/>
          </p:nvGrpSpPr>
          <p:grpSpPr>
            <a:xfrm>
              <a:off x="7282080" y="1865160"/>
              <a:ext cx="2041200" cy="1598760"/>
              <a:chOff x="7282080" y="1865160"/>
              <a:chExt cx="2041200" cy="1598760"/>
            </a:xfrm>
          </p:grpSpPr>
          <p:sp>
            <p:nvSpPr>
              <p:cNvPr id="132" name="Google Shape;132;p14"/>
              <p:cNvSpPr/>
              <p:nvPr/>
            </p:nvSpPr>
            <p:spPr>
              <a:xfrm>
                <a:off x="7282080" y="1865160"/>
                <a:ext cx="2041200" cy="1523520"/>
              </a:xfrm>
              <a:custGeom>
                <a:rect b="b" l="l" r="r" t="t"/>
                <a:pathLst>
                  <a:path extrusionOk="0" h="774530" w="120097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4"/>
              <p:cNvSpPr/>
              <p:nvPr/>
            </p:nvSpPr>
            <p:spPr>
              <a:xfrm>
                <a:off x="7282080" y="1865160"/>
                <a:ext cx="1380960" cy="1598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4" name="Google Shape;134;p14"/>
            <p:cNvSpPr/>
            <p:nvPr/>
          </p:nvSpPr>
          <p:spPr>
            <a:xfrm>
              <a:off x="7277760" y="2507760"/>
              <a:ext cx="2037600" cy="50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Assemblage &amp;</a:t>
              </a:r>
              <a:endParaRPr b="0" i="0" sz="1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Tests</a:t>
              </a:r>
              <a:endParaRPr b="0" i="0" sz="1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>
              <a:off x="7503840" y="1867680"/>
              <a:ext cx="429840" cy="525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" name="Google Shape;136;p14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r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C3I - Pascal-Emmanuel Lachance</a:t>
            </a:r>
            <a:endParaRPr/>
          </a:p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fld id="{00000000-1234-1234-1234-123412341234}" type="slidenum"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8" name="Google Shape;138;p14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/>
              <a:t>02/21/2025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95818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idx="4294967295" type="title"/>
          </p:nvPr>
        </p:nvSpPr>
        <p:spPr>
          <a:xfrm>
            <a:off x="357120" y="204840"/>
            <a:ext cx="10514160" cy="876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Composition d’un PCB - Stackup</a:t>
            </a:r>
            <a:endParaRPr b="0" i="0" sz="4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" name="Google Shape;144;p15"/>
          <p:cNvGrpSpPr/>
          <p:nvPr/>
        </p:nvGrpSpPr>
        <p:grpSpPr>
          <a:xfrm>
            <a:off x="540000" y="1099080"/>
            <a:ext cx="2041200" cy="1600200"/>
            <a:chOff x="540000" y="1099080"/>
            <a:chExt cx="2041200" cy="1600200"/>
          </a:xfrm>
        </p:grpSpPr>
        <p:grpSp>
          <p:nvGrpSpPr>
            <p:cNvPr id="145" name="Google Shape;145;p15"/>
            <p:cNvGrpSpPr/>
            <p:nvPr/>
          </p:nvGrpSpPr>
          <p:grpSpPr>
            <a:xfrm>
              <a:off x="540000" y="1100520"/>
              <a:ext cx="2041200" cy="1598760"/>
              <a:chOff x="540000" y="1100520"/>
              <a:chExt cx="2041200" cy="1598760"/>
            </a:xfrm>
          </p:grpSpPr>
          <p:sp>
            <p:nvSpPr>
              <p:cNvPr id="146" name="Google Shape;146;p15"/>
              <p:cNvSpPr/>
              <p:nvPr/>
            </p:nvSpPr>
            <p:spPr>
              <a:xfrm>
                <a:off x="540000" y="1100520"/>
                <a:ext cx="2041200" cy="1523520"/>
              </a:xfrm>
              <a:custGeom>
                <a:rect b="b" l="l" r="r" t="t"/>
                <a:pathLst>
                  <a:path extrusionOk="0" h="774530" w="120097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540000" y="1100520"/>
                <a:ext cx="1380960" cy="1598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8" name="Google Shape;148;p15"/>
            <p:cNvSpPr/>
            <p:nvPr/>
          </p:nvSpPr>
          <p:spPr>
            <a:xfrm>
              <a:off x="540000" y="1730160"/>
              <a:ext cx="2032200" cy="250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Diélectrique</a:t>
              </a:r>
              <a:endParaRPr b="0" i="0" sz="1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5"/>
            <p:cNvSpPr/>
            <p:nvPr/>
          </p:nvSpPr>
          <p:spPr>
            <a:xfrm>
              <a:off x="761760" y="1099080"/>
              <a:ext cx="429840" cy="525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15"/>
          <p:cNvGrpSpPr/>
          <p:nvPr/>
        </p:nvGrpSpPr>
        <p:grpSpPr>
          <a:xfrm>
            <a:off x="2700000" y="1099800"/>
            <a:ext cx="2050920" cy="1599480"/>
            <a:chOff x="2700000" y="1099800"/>
            <a:chExt cx="2050920" cy="1599480"/>
          </a:xfrm>
        </p:grpSpPr>
        <p:grpSp>
          <p:nvGrpSpPr>
            <p:cNvPr id="151" name="Google Shape;151;p15"/>
            <p:cNvGrpSpPr/>
            <p:nvPr/>
          </p:nvGrpSpPr>
          <p:grpSpPr>
            <a:xfrm>
              <a:off x="2709720" y="1100520"/>
              <a:ext cx="2041200" cy="1598760"/>
              <a:chOff x="2709720" y="1100520"/>
              <a:chExt cx="2041200" cy="1598760"/>
            </a:xfrm>
          </p:grpSpPr>
          <p:sp>
            <p:nvSpPr>
              <p:cNvPr id="152" name="Google Shape;152;p15"/>
              <p:cNvSpPr/>
              <p:nvPr/>
            </p:nvSpPr>
            <p:spPr>
              <a:xfrm>
                <a:off x="2709720" y="1100520"/>
                <a:ext cx="2041200" cy="1523520"/>
              </a:xfrm>
              <a:custGeom>
                <a:rect b="b" l="l" r="r" t="t"/>
                <a:pathLst>
                  <a:path extrusionOk="0" h="774530" w="120097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709720" y="1100520"/>
                <a:ext cx="1380960" cy="1598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4" name="Google Shape;154;p15"/>
            <p:cNvSpPr/>
            <p:nvPr/>
          </p:nvSpPr>
          <p:spPr>
            <a:xfrm>
              <a:off x="2700000" y="1739880"/>
              <a:ext cx="2041200" cy="250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Cuivre</a:t>
              </a:r>
              <a:endParaRPr b="0" i="0" sz="1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5"/>
            <p:cNvSpPr/>
            <p:nvPr/>
          </p:nvSpPr>
          <p:spPr>
            <a:xfrm>
              <a:off x="2931480" y="1099800"/>
              <a:ext cx="429840" cy="525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15"/>
          <p:cNvGrpSpPr/>
          <p:nvPr/>
        </p:nvGrpSpPr>
        <p:grpSpPr>
          <a:xfrm>
            <a:off x="2700000" y="4320000"/>
            <a:ext cx="2048760" cy="1598760"/>
            <a:chOff x="2700000" y="4320000"/>
            <a:chExt cx="2048760" cy="1598760"/>
          </a:xfrm>
        </p:grpSpPr>
        <p:grpSp>
          <p:nvGrpSpPr>
            <p:cNvPr id="157" name="Google Shape;157;p15"/>
            <p:cNvGrpSpPr/>
            <p:nvPr/>
          </p:nvGrpSpPr>
          <p:grpSpPr>
            <a:xfrm>
              <a:off x="2707560" y="4320000"/>
              <a:ext cx="2041200" cy="1598760"/>
              <a:chOff x="2707560" y="4320000"/>
              <a:chExt cx="2041200" cy="1598760"/>
            </a:xfrm>
          </p:grpSpPr>
          <p:sp>
            <p:nvSpPr>
              <p:cNvPr id="158" name="Google Shape;158;p15"/>
              <p:cNvSpPr/>
              <p:nvPr/>
            </p:nvSpPr>
            <p:spPr>
              <a:xfrm>
                <a:off x="2707560" y="4320000"/>
                <a:ext cx="2041200" cy="1523520"/>
              </a:xfrm>
              <a:custGeom>
                <a:rect b="b" l="l" r="r" t="t"/>
                <a:pathLst>
                  <a:path extrusionOk="0" h="774530" w="120097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2707560" y="4320000"/>
                <a:ext cx="1380960" cy="1598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0" name="Google Shape;160;p15"/>
            <p:cNvSpPr/>
            <p:nvPr/>
          </p:nvSpPr>
          <p:spPr>
            <a:xfrm>
              <a:off x="2700000" y="5004720"/>
              <a:ext cx="2041200" cy="250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Panneaux</a:t>
              </a:r>
              <a:endParaRPr b="0" i="0" sz="1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5"/>
            <p:cNvSpPr/>
            <p:nvPr/>
          </p:nvSpPr>
          <p:spPr>
            <a:xfrm>
              <a:off x="2929680" y="4321080"/>
              <a:ext cx="429840" cy="525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2" name="Google Shape;162;p15"/>
          <p:cNvGrpSpPr/>
          <p:nvPr/>
        </p:nvGrpSpPr>
        <p:grpSpPr>
          <a:xfrm>
            <a:off x="540000" y="4340520"/>
            <a:ext cx="2045160" cy="1598760"/>
            <a:chOff x="540000" y="4340520"/>
            <a:chExt cx="2045160" cy="1598760"/>
          </a:xfrm>
        </p:grpSpPr>
        <p:grpSp>
          <p:nvGrpSpPr>
            <p:cNvPr id="163" name="Google Shape;163;p15"/>
            <p:cNvGrpSpPr/>
            <p:nvPr/>
          </p:nvGrpSpPr>
          <p:grpSpPr>
            <a:xfrm>
              <a:off x="543960" y="4340520"/>
              <a:ext cx="2041200" cy="1598760"/>
              <a:chOff x="543960" y="4340520"/>
              <a:chExt cx="2041200" cy="1598760"/>
            </a:xfrm>
          </p:grpSpPr>
          <p:sp>
            <p:nvSpPr>
              <p:cNvPr id="164" name="Google Shape;164;p15"/>
              <p:cNvSpPr/>
              <p:nvPr/>
            </p:nvSpPr>
            <p:spPr>
              <a:xfrm>
                <a:off x="543960" y="4340520"/>
                <a:ext cx="2041200" cy="1523520"/>
              </a:xfrm>
              <a:custGeom>
                <a:rect b="b" l="l" r="r" t="t"/>
                <a:pathLst>
                  <a:path extrusionOk="0" h="774530" w="120097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543960" y="4340520"/>
                <a:ext cx="1380960" cy="1598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6" name="Google Shape;166;p15"/>
            <p:cNvSpPr/>
            <p:nvPr/>
          </p:nvSpPr>
          <p:spPr>
            <a:xfrm>
              <a:off x="540000" y="4984200"/>
              <a:ext cx="2041200" cy="2588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Vias</a:t>
              </a:r>
              <a:endParaRPr b="0" i="0" sz="1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5"/>
            <p:cNvSpPr/>
            <p:nvPr/>
          </p:nvSpPr>
          <p:spPr>
            <a:xfrm>
              <a:off x="766080" y="4342320"/>
              <a:ext cx="429840" cy="525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8" name="Google Shape;168;p15"/>
          <p:cNvGrpSpPr/>
          <p:nvPr/>
        </p:nvGrpSpPr>
        <p:grpSpPr>
          <a:xfrm>
            <a:off x="2709720" y="2720520"/>
            <a:ext cx="2045520" cy="1598760"/>
            <a:chOff x="2709720" y="2720520"/>
            <a:chExt cx="2045520" cy="1598760"/>
          </a:xfrm>
        </p:grpSpPr>
        <p:grpSp>
          <p:nvGrpSpPr>
            <p:cNvPr id="169" name="Google Shape;169;p15"/>
            <p:cNvGrpSpPr/>
            <p:nvPr/>
          </p:nvGrpSpPr>
          <p:grpSpPr>
            <a:xfrm>
              <a:off x="2714040" y="2720520"/>
              <a:ext cx="2041200" cy="1598760"/>
              <a:chOff x="2714040" y="2720520"/>
              <a:chExt cx="2041200" cy="1598760"/>
            </a:xfrm>
          </p:grpSpPr>
          <p:sp>
            <p:nvSpPr>
              <p:cNvPr id="170" name="Google Shape;170;p15"/>
              <p:cNvSpPr/>
              <p:nvPr/>
            </p:nvSpPr>
            <p:spPr>
              <a:xfrm>
                <a:off x="2714040" y="2720520"/>
                <a:ext cx="2041200" cy="1523520"/>
              </a:xfrm>
              <a:custGeom>
                <a:rect b="b" l="l" r="r" t="t"/>
                <a:pathLst>
                  <a:path extrusionOk="0" h="774530" w="120097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2714040" y="2720520"/>
                <a:ext cx="1380960" cy="1598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2" name="Google Shape;172;p15"/>
            <p:cNvSpPr/>
            <p:nvPr/>
          </p:nvSpPr>
          <p:spPr>
            <a:xfrm>
              <a:off x="2709720" y="3363120"/>
              <a:ext cx="2037600" cy="250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Silkscreen</a:t>
              </a:r>
              <a:endParaRPr b="0" i="0" sz="1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2935800" y="2723040"/>
              <a:ext cx="429840" cy="525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p15"/>
          <p:cNvGrpSpPr/>
          <p:nvPr/>
        </p:nvGrpSpPr>
        <p:grpSpPr>
          <a:xfrm>
            <a:off x="540000" y="2720520"/>
            <a:ext cx="2045520" cy="1598760"/>
            <a:chOff x="540000" y="2720520"/>
            <a:chExt cx="2045520" cy="1598760"/>
          </a:xfrm>
        </p:grpSpPr>
        <p:grpSp>
          <p:nvGrpSpPr>
            <p:cNvPr id="175" name="Google Shape;175;p15"/>
            <p:cNvGrpSpPr/>
            <p:nvPr/>
          </p:nvGrpSpPr>
          <p:grpSpPr>
            <a:xfrm>
              <a:off x="544320" y="2720520"/>
              <a:ext cx="2041200" cy="1598760"/>
              <a:chOff x="544320" y="2720520"/>
              <a:chExt cx="2041200" cy="1598760"/>
            </a:xfrm>
          </p:grpSpPr>
          <p:sp>
            <p:nvSpPr>
              <p:cNvPr id="176" name="Google Shape;176;p15"/>
              <p:cNvSpPr/>
              <p:nvPr/>
            </p:nvSpPr>
            <p:spPr>
              <a:xfrm>
                <a:off x="544320" y="2720520"/>
                <a:ext cx="2041200" cy="1523520"/>
              </a:xfrm>
              <a:custGeom>
                <a:rect b="b" l="l" r="r" t="t"/>
                <a:pathLst>
                  <a:path extrusionOk="0" h="774530" w="1200970">
                    <a:moveTo>
                      <a:pt x="0" y="0"/>
                    </a:moveTo>
                    <a:lnTo>
                      <a:pt x="1200970" y="0"/>
                    </a:lnTo>
                    <a:lnTo>
                      <a:pt x="1200970" y="774530"/>
                    </a:lnTo>
                    <a:lnTo>
                      <a:pt x="0" y="77453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544320" y="2720520"/>
                <a:ext cx="1380960" cy="15987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8" name="Google Shape;178;p15"/>
            <p:cNvSpPr/>
            <p:nvPr/>
          </p:nvSpPr>
          <p:spPr>
            <a:xfrm>
              <a:off x="540000" y="3363120"/>
              <a:ext cx="2037600" cy="2509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5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Soldermask</a:t>
              </a:r>
              <a:endParaRPr b="0" i="0" sz="16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766080" y="2723040"/>
              <a:ext cx="429840" cy="525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000" lIns="90000" spcFirstLastPara="1" rIns="90000" wrap="square" tIns="450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80" name="Google Shape;180;p15"/>
          <p:cNvPicPr preferRelativeResize="0"/>
          <p:nvPr/>
        </p:nvPicPr>
        <p:blipFill rotWithShape="1">
          <a:blip r:embed="rId3">
            <a:alphaModFix/>
          </a:blip>
          <a:srcRect b="0" l="14265" r="22237" t="0"/>
          <a:stretch/>
        </p:blipFill>
        <p:spPr>
          <a:xfrm>
            <a:off x="5220000" y="1959840"/>
            <a:ext cx="6272640" cy="307944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5"/>
          <p:cNvSpPr/>
          <p:nvPr/>
        </p:nvSpPr>
        <p:spPr>
          <a:xfrm>
            <a:off x="5220000" y="4860000"/>
            <a:ext cx="593928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https://knowledgebase.nexpcb.com/articles/PCB-Layers/</a:t>
            </a:r>
            <a:endParaRPr b="0" i="0" sz="9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5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r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C3I - Pascal-Emmanuel Lachance</a:t>
            </a:r>
            <a:endParaRPr/>
          </a:p>
        </p:txBody>
      </p:sp>
      <p:sp>
        <p:nvSpPr>
          <p:cNvPr id="183" name="Google Shape;183;p15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fld id="{00000000-1234-1234-1234-123412341234}" type="slidenum"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4" name="Google Shape;184;p15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/>
              <a:t>02/21/2025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/>
          <p:nvPr>
            <p:ph idx="4294967295" type="title"/>
          </p:nvPr>
        </p:nvSpPr>
        <p:spPr>
          <a:xfrm>
            <a:off x="825120" y="18000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Diélectrique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6"/>
          <p:cNvSpPr txBox="1"/>
          <p:nvPr>
            <p:ph idx="4294967295" type="body"/>
          </p:nvPr>
        </p:nvSpPr>
        <p:spPr>
          <a:xfrm>
            <a:off x="720000" y="1440000"/>
            <a:ext cx="10514160" cy="4915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Diélectrique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Isolant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Généralement fibre de verre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Core vs Prepreg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Symmétrique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80360" y="6546240"/>
            <a:ext cx="311400" cy="3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60000" y="1950480"/>
            <a:ext cx="5098680" cy="254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6"/>
          <p:cNvSpPr/>
          <p:nvPr/>
        </p:nvSpPr>
        <p:spPr>
          <a:xfrm>
            <a:off x="6660000" y="4513680"/>
            <a:ext cx="593928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https://www.atlasfibre.com/g10-sheet-epoxy-fiberglass-materials/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p16"/>
          <p:cNvCxnSpPr/>
          <p:nvPr/>
        </p:nvCxnSpPr>
        <p:spPr>
          <a:xfrm>
            <a:off x="828000" y="1188000"/>
            <a:ext cx="10080000" cy="360"/>
          </a:xfrm>
          <a:prstGeom prst="straightConnector1">
            <a:avLst/>
          </a:prstGeom>
          <a:noFill/>
          <a:ln cap="flat" cmpd="sng" w="36000">
            <a:solidFill>
              <a:srgbClr val="1584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" name="Google Shape;195;p16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r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C3I - Pascal-Emmanuel Lachance</a:t>
            </a:r>
            <a:endParaRPr/>
          </a:p>
        </p:txBody>
      </p:sp>
      <p:sp>
        <p:nvSpPr>
          <p:cNvPr id="196" name="Google Shape;196;p16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fld id="{00000000-1234-1234-1234-123412341234}" type="slidenum"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7" name="Google Shape;197;p16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/>
              <a:t>02/21/2025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/>
          <p:nvPr>
            <p:ph idx="4294967295" type="title"/>
          </p:nvPr>
        </p:nvSpPr>
        <p:spPr>
          <a:xfrm>
            <a:off x="825120" y="180000"/>
            <a:ext cx="10514100" cy="13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Diélectrique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7"/>
          <p:cNvSpPr txBox="1"/>
          <p:nvPr>
            <p:ph idx="4294967295" type="body"/>
          </p:nvPr>
        </p:nvSpPr>
        <p:spPr>
          <a:xfrm>
            <a:off x="720000" y="1440000"/>
            <a:ext cx="10514100" cy="49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Diélectrique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Isolant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Généralement fibre de verre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Core vs Prepreg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Symmétrique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1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80360" y="6546240"/>
            <a:ext cx="311400" cy="31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17"/>
          <p:cNvCxnSpPr/>
          <p:nvPr/>
        </p:nvCxnSpPr>
        <p:spPr>
          <a:xfrm>
            <a:off x="828000" y="1188000"/>
            <a:ext cx="10080000" cy="300"/>
          </a:xfrm>
          <a:prstGeom prst="straightConnector1">
            <a:avLst/>
          </a:prstGeom>
          <a:noFill/>
          <a:ln cap="flat" cmpd="sng" w="36000">
            <a:solidFill>
              <a:srgbClr val="1584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" name="Google Shape;206;p17"/>
          <p:cNvSpPr txBox="1"/>
          <p:nvPr>
            <p:ph idx="11" type="ftr"/>
          </p:nvPr>
        </p:nvSpPr>
        <p:spPr>
          <a:xfrm>
            <a:off x="4038480" y="6356520"/>
            <a:ext cx="41133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r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C3I - Pascal-Emmanuel Lachance</a:t>
            </a:r>
            <a:endParaRPr/>
          </a:p>
        </p:txBody>
      </p:sp>
      <p:sp>
        <p:nvSpPr>
          <p:cNvPr id="207" name="Google Shape;207;p17"/>
          <p:cNvSpPr txBox="1"/>
          <p:nvPr>
            <p:ph idx="12" type="sldNum"/>
          </p:nvPr>
        </p:nvSpPr>
        <p:spPr>
          <a:xfrm>
            <a:off x="8610480" y="6356520"/>
            <a:ext cx="27417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fld id="{00000000-1234-1234-1234-123412341234}" type="slidenum"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8" name="Google Shape;208;p17"/>
          <p:cNvSpPr txBox="1"/>
          <p:nvPr>
            <p:ph idx="10" type="dt"/>
          </p:nvPr>
        </p:nvSpPr>
        <p:spPr>
          <a:xfrm>
            <a:off x="838080" y="6356520"/>
            <a:ext cx="27417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/>
              <a:t>02/21/2025</a:t>
            </a:r>
            <a:endParaRPr/>
          </a:p>
        </p:txBody>
      </p:sp>
      <p:pic>
        <p:nvPicPr>
          <p:cNvPr id="209" name="Google Shape;209;p17"/>
          <p:cNvPicPr preferRelativeResize="0"/>
          <p:nvPr/>
        </p:nvPicPr>
        <p:blipFill rotWithShape="1">
          <a:blip r:embed="rId5">
            <a:alphaModFix/>
          </a:blip>
          <a:srcRect b="15871" l="3305" r="74817" t="4769"/>
          <a:stretch/>
        </p:blipFill>
        <p:spPr>
          <a:xfrm>
            <a:off x="7113050" y="1723825"/>
            <a:ext cx="3460976" cy="39656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7"/>
          <p:cNvSpPr/>
          <p:nvPr/>
        </p:nvSpPr>
        <p:spPr>
          <a:xfrm>
            <a:off x="7611588" y="5459826"/>
            <a:ext cx="2463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/>
              <a:t>https://electronics.stackexchange.com/questions/441541/4-layer-pcb-stack-up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/>
          <p:nvPr>
            <p:ph idx="4294967295" type="title"/>
          </p:nvPr>
        </p:nvSpPr>
        <p:spPr>
          <a:xfrm>
            <a:off x="838080" y="18000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Cuivre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8"/>
          <p:cNvSpPr txBox="1"/>
          <p:nvPr>
            <p:ph idx="4294967295" type="body"/>
          </p:nvPr>
        </p:nvSpPr>
        <p:spPr>
          <a:xfrm>
            <a:off x="838080" y="1439640"/>
            <a:ext cx="10514160" cy="4915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Appliqué en film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Laminé sur le diélectrique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Etché avec de l’acide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Épaisseur en onces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1oz standard ~ 35µm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0.5oz et 2oz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Différence entre couches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1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80360" y="6546240"/>
            <a:ext cx="311400" cy="31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8" name="Google Shape;218;p18"/>
          <p:cNvCxnSpPr/>
          <p:nvPr/>
        </p:nvCxnSpPr>
        <p:spPr>
          <a:xfrm>
            <a:off x="828000" y="1188000"/>
            <a:ext cx="10080000" cy="360"/>
          </a:xfrm>
          <a:prstGeom prst="straightConnector1">
            <a:avLst/>
          </a:prstGeom>
          <a:noFill/>
          <a:ln cap="flat" cmpd="sng" w="36000">
            <a:solidFill>
              <a:srgbClr val="15846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19" name="Google Shape;21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60000" y="1620000"/>
            <a:ext cx="5078880" cy="285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8"/>
          <p:cNvSpPr/>
          <p:nvPr/>
        </p:nvSpPr>
        <p:spPr>
          <a:xfrm>
            <a:off x="6660000" y="4477320"/>
            <a:ext cx="593928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https://blog.epectec.com/plated-vs-non-plated-pcb-through-holes-in-pcb-designs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8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r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C3I - Pascal-Emmanuel Lachance</a:t>
            </a:r>
            <a:endParaRPr/>
          </a:p>
        </p:txBody>
      </p:sp>
      <p:sp>
        <p:nvSpPr>
          <p:cNvPr id="222" name="Google Shape;222;p18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fld id="{00000000-1234-1234-1234-123412341234}" type="slidenum"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3" name="Google Shape;223;p18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/>
              <a:t>02/21/2025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"/>
          <p:cNvSpPr txBox="1"/>
          <p:nvPr>
            <p:ph idx="4294967295" type="title"/>
          </p:nvPr>
        </p:nvSpPr>
        <p:spPr>
          <a:xfrm>
            <a:off x="838080" y="18000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Cuivre – Surface Finish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9"/>
          <p:cNvSpPr txBox="1"/>
          <p:nvPr>
            <p:ph idx="4294967295" type="body"/>
          </p:nvPr>
        </p:nvSpPr>
        <p:spPr>
          <a:xfrm>
            <a:off x="838080" y="1439640"/>
            <a:ext cx="10514160" cy="4915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 lnSpcReduction="20000"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Protège le cuivre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Permet une meilleure soudure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HASL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Bain d’étain en fusion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Disponible sans plomb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Cheap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ENIG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Meilleur fini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$$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ENEPIG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OSP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Plus écologique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Fini moyen</a:t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$$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0" name="Google Shape;230;p1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80360" y="6546240"/>
            <a:ext cx="311400" cy="31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19"/>
          <p:cNvCxnSpPr/>
          <p:nvPr/>
        </p:nvCxnSpPr>
        <p:spPr>
          <a:xfrm>
            <a:off x="828000" y="1188000"/>
            <a:ext cx="10080000" cy="360"/>
          </a:xfrm>
          <a:prstGeom prst="straightConnector1">
            <a:avLst/>
          </a:prstGeom>
          <a:noFill/>
          <a:ln cap="flat" cmpd="sng" w="36000">
            <a:solidFill>
              <a:srgbClr val="1584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" name="Google Shape;232;p19"/>
          <p:cNvSpPr/>
          <p:nvPr/>
        </p:nvSpPr>
        <p:spPr>
          <a:xfrm>
            <a:off x="6300000" y="5040000"/>
            <a:ext cx="593928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https://blog.techdesign.com/5-types-pcb-surface-finishing/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00000" y="1439640"/>
            <a:ext cx="5219280" cy="347904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9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r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C3I - Pascal-Emmanuel Lachance</a:t>
            </a:r>
            <a:endParaRPr/>
          </a:p>
        </p:txBody>
      </p:sp>
      <p:sp>
        <p:nvSpPr>
          <p:cNvPr id="235" name="Google Shape;235;p19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fld id="{00000000-1234-1234-1234-123412341234}" type="slidenum"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6" name="Google Shape;236;p19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/>
              <a:t>02/21/2025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 txBox="1"/>
          <p:nvPr>
            <p:ph idx="4294967295" type="body"/>
          </p:nvPr>
        </p:nvSpPr>
        <p:spPr>
          <a:xfrm>
            <a:off x="838080" y="1439640"/>
            <a:ext cx="10514160" cy="4915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Isole électriquement et thermiquement le cuivre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Pour la soudure – Guide l’étain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LPI vs Dry Film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0"/>
          <p:cNvSpPr txBox="1"/>
          <p:nvPr>
            <p:ph idx="4294967295" type="title"/>
          </p:nvPr>
        </p:nvSpPr>
        <p:spPr>
          <a:xfrm>
            <a:off x="838080" y="18000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Soldermask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2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80360" y="6546240"/>
            <a:ext cx="311400" cy="31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p20"/>
          <p:cNvCxnSpPr/>
          <p:nvPr/>
        </p:nvCxnSpPr>
        <p:spPr>
          <a:xfrm>
            <a:off x="828000" y="1188000"/>
            <a:ext cx="10080000" cy="360"/>
          </a:xfrm>
          <a:prstGeom prst="straightConnector1">
            <a:avLst/>
          </a:prstGeom>
          <a:noFill/>
          <a:ln cap="flat" cmpd="sng" w="36000">
            <a:solidFill>
              <a:srgbClr val="15846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5" name="Google Shape;245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20000" y="3600000"/>
            <a:ext cx="2171880" cy="197928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0"/>
          <p:cNvSpPr/>
          <p:nvPr/>
        </p:nvSpPr>
        <p:spPr>
          <a:xfrm>
            <a:off x="1620000" y="5580000"/>
            <a:ext cx="2159280" cy="60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https://www.allaboutcircuits.com/technical-articles/a-solder-bridge-to-nowhere-what-is-a-solder-bridge-how-to-prevent/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11440" y="3600000"/>
            <a:ext cx="2427840" cy="197928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0"/>
          <p:cNvSpPr/>
          <p:nvPr/>
        </p:nvSpPr>
        <p:spPr>
          <a:xfrm>
            <a:off x="2057400" y="31428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Solder Bridge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0"/>
          <p:cNvSpPr/>
          <p:nvPr/>
        </p:nvSpPr>
        <p:spPr>
          <a:xfrm>
            <a:off x="4500000" y="5580000"/>
            <a:ext cx="2159280" cy="474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https://www.allpcb.com/soldermask/soldermask_registration.html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0"/>
          <p:cNvSpPr/>
          <p:nvPr/>
        </p:nvSpPr>
        <p:spPr>
          <a:xfrm>
            <a:off x="4737960" y="3198600"/>
            <a:ext cx="189144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Misregistration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2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80000" y="3600000"/>
            <a:ext cx="4365360" cy="197928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0"/>
          <p:cNvSpPr/>
          <p:nvPr/>
        </p:nvSpPr>
        <p:spPr>
          <a:xfrm>
            <a:off x="8686800" y="3198600"/>
            <a:ext cx="22860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Solder Escape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0"/>
          <p:cNvSpPr/>
          <p:nvPr/>
        </p:nvSpPr>
        <p:spPr>
          <a:xfrm>
            <a:off x="7380000" y="5580000"/>
            <a:ext cx="4319280" cy="474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https://www.eurocircuits.com/pcb-assembly-guidelines/solder-escape-wick/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0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r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C3I - Pascal-Emmanuel Lachance</a:t>
            </a:r>
            <a:endParaRPr/>
          </a:p>
        </p:txBody>
      </p:sp>
      <p:sp>
        <p:nvSpPr>
          <p:cNvPr id="255" name="Google Shape;255;p20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fld id="{00000000-1234-1234-1234-123412341234}" type="slidenum"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6" name="Google Shape;256;p20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/>
              <a:t>02/21/2025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/>
          <p:nvPr>
            <p:ph idx="4294967295" type="body"/>
          </p:nvPr>
        </p:nvSpPr>
        <p:spPr>
          <a:xfrm>
            <a:off x="838080" y="1439640"/>
            <a:ext cx="10514160" cy="4915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L’étain du pad coule dans le via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Peut mener à du Tombstoning ou du Skewing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1"/>
          <p:cNvSpPr txBox="1"/>
          <p:nvPr>
            <p:ph idx="4294967295" type="title"/>
          </p:nvPr>
        </p:nvSpPr>
        <p:spPr>
          <a:xfrm>
            <a:off x="838080" y="180000"/>
            <a:ext cx="10514160" cy="1324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Solder Escape</a:t>
            </a:r>
            <a:endParaRPr b="0" i="0" sz="4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2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80360" y="6546240"/>
            <a:ext cx="311400" cy="31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4" name="Google Shape;264;p21"/>
          <p:cNvCxnSpPr/>
          <p:nvPr/>
        </p:nvCxnSpPr>
        <p:spPr>
          <a:xfrm>
            <a:off x="828000" y="1188000"/>
            <a:ext cx="10080000" cy="360"/>
          </a:xfrm>
          <a:prstGeom prst="straightConnector1">
            <a:avLst/>
          </a:prstGeom>
          <a:noFill/>
          <a:ln cap="flat" cmpd="sng" w="36000">
            <a:solidFill>
              <a:srgbClr val="158466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5" name="Google Shape;26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1000" y="2514600"/>
            <a:ext cx="8938800" cy="3357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58400" y="3986640"/>
            <a:ext cx="2026080" cy="121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1"/>
          <p:cNvSpPr/>
          <p:nvPr/>
        </p:nvSpPr>
        <p:spPr>
          <a:xfrm>
            <a:off x="10058400" y="5257800"/>
            <a:ext cx="1863000" cy="474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https://www.eurocircuits.com/blog/tips-tricks-why-do-components-tombstone/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1"/>
          <p:cNvSpPr/>
          <p:nvPr/>
        </p:nvSpPr>
        <p:spPr>
          <a:xfrm>
            <a:off x="1080000" y="5429160"/>
            <a:ext cx="5579280" cy="474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https://www.elektormagazine.com/news/tips-tricks-avoiding-solder-escape-wick-during-reflow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1"/>
          <p:cNvSpPr txBox="1"/>
          <p:nvPr>
            <p:ph idx="11" type="ftr"/>
          </p:nvPr>
        </p:nvSpPr>
        <p:spPr>
          <a:xfrm>
            <a:off x="4038480" y="6356520"/>
            <a:ext cx="41133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r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C3I - Pascal-Emmanuel Lachance</a:t>
            </a:r>
            <a:endParaRPr/>
          </a:p>
        </p:txBody>
      </p:sp>
      <p:sp>
        <p:nvSpPr>
          <p:cNvPr id="270" name="Google Shape;270;p21"/>
          <p:cNvSpPr txBox="1"/>
          <p:nvPr>
            <p:ph idx="12" type="sldNum"/>
          </p:nvPr>
        </p:nvSpPr>
        <p:spPr>
          <a:xfrm>
            <a:off x="86104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7878"/>
              </a:buClr>
              <a:buSzPts val="1200"/>
              <a:buFont typeface="Arial"/>
              <a:buNone/>
            </a:pPr>
            <a:fld id="{00000000-1234-1234-1234-123412341234}" type="slidenum">
              <a:rPr b="0" lang="en-US" sz="1200" u="none" strike="noStrike">
                <a:solidFill>
                  <a:srgbClr val="78787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1" name="Google Shape;271;p21"/>
          <p:cNvSpPr txBox="1"/>
          <p:nvPr>
            <p:ph idx="10" type="dt"/>
          </p:nvPr>
        </p:nvSpPr>
        <p:spPr>
          <a:xfrm>
            <a:off x="838080" y="6356520"/>
            <a:ext cx="2741760" cy="3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/>
              <a:t>02/21/2025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3A7D22"/>
      </a:accent1>
      <a:accent2>
        <a:srgbClr val="8ED873"/>
      </a:accent2>
      <a:accent3>
        <a:srgbClr val="D9F2D0"/>
      </a:accent3>
      <a:accent4>
        <a:srgbClr val="0B769F"/>
      </a:accent4>
      <a:accent5>
        <a:srgbClr val="60CBF3"/>
      </a:accent5>
      <a:accent6>
        <a:srgbClr val="CAEDFB"/>
      </a:accent6>
      <a:hlink>
        <a:srgbClr val="00B050"/>
      </a:hlink>
      <a:folHlink>
        <a:srgbClr val="92D05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3A7D22"/>
      </a:accent1>
      <a:accent2>
        <a:srgbClr val="8ED873"/>
      </a:accent2>
      <a:accent3>
        <a:srgbClr val="D9F2D0"/>
      </a:accent3>
      <a:accent4>
        <a:srgbClr val="0B769F"/>
      </a:accent4>
      <a:accent5>
        <a:srgbClr val="60CBF3"/>
      </a:accent5>
      <a:accent6>
        <a:srgbClr val="CAEDFB"/>
      </a:accent6>
      <a:hlink>
        <a:srgbClr val="00B050"/>
      </a:hlink>
      <a:folHlink>
        <a:srgbClr val="92D05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