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3.png" ContentType="image/png"/>
  <Override PartName="/ppt/media/image11.gif" ContentType="image/gif"/>
  <Override PartName="/ppt/media/image15.png" ContentType="image/png"/>
  <Override PartName="/ppt/media/image14.gif" ContentType="image/gif"/>
  <Override PartName="/ppt/media/image10.png" ContentType="image/png"/>
  <Override PartName="/ppt/media/image3.png" ContentType="image/png"/>
  <Override PartName="/ppt/media/image2.png" ContentType="image/png"/>
  <Override PartName="/ppt/media/image4.jpeg" ContentType="image/jpeg"/>
  <Override PartName="/ppt/media/image6.png" ContentType="image/png"/>
  <Override PartName="/ppt/media/image1.jpeg" ContentType="image/jpeg"/>
  <Override PartName="/ppt/media/image7.png" ContentType="image/png"/>
  <Override PartName="/ppt/media/image12.png" ContentType="image/png"/>
  <Override PartName="/ppt/media/image5.png" ContentType="image/png"/>
  <Override PartName="/ppt/media/image8.jpeg" ContentType="image/jpe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E53F43-23A3-42D3-B1B2-D3E769AC16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3D2877-2D62-44CA-AAD3-D02FDE04BE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B63A88-0369-4AF6-B192-1A356ABFDAA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9E9483-65FF-40E9-996C-71619EB349F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2B242D-0DA5-4493-8A7D-9E0997A438A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2A9328-8942-47B3-BDA1-E9268CD7A6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CD5EA49-A45A-44EE-9F84-9F571CD844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E159D3-F4FC-44BC-95AB-90FDA492C2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A88DE1-6467-42C6-A085-C97905517B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22BA5B-5F68-4A86-BD03-083F767B03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1F8CB1D-2EEE-4CA6-A947-19272E945A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6716FA-A2F3-46E4-BAD5-43FCB88351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F06119-59C5-42C9-8CFB-7003ABF2B9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C1112A-B4C1-4A8D-BE36-AD730B2880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4CAEB4-3512-4180-AB73-AFF6E4C179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D6BBF7-F4BD-428A-8B2E-A1DE64B5987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AC21F7-60BA-4562-93E0-849835BA67F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391A2E-35EA-40A0-98EC-C4116F8DF0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D8896C-18BE-4E75-B699-0C2774D7EC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EE9E00-6AE8-4F1C-BDFB-FB635155AF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5CF791-438D-4146-ACB7-E2A2CD7C40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2E6D4A-A105-4038-96DB-10B34B2514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DE0E4E-FE36-45E2-ABCF-B10C0DC030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644C29-118A-4F70-AF6C-9F1A5F138E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CA" sz="1800" spc="-1" strike="noStrike">
                <a:latin typeface="Arial"/>
              </a:rPr>
              <a:t>Click to edit the title text format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masis MT Pro Medium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787878"/>
                </a:solidFill>
                <a:latin typeface="Amasis MT Pro Medium"/>
              </a:rPr>
              <a:t>&lt;footer&gt;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masis MT Pro Medium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08C6A1-387B-48F9-9EC7-39A3E0BB5751}" type="slidenum">
              <a:rPr b="0" lang="en-US" sz="1200" spc="-1" strike="noStrike">
                <a:solidFill>
                  <a:srgbClr val="787878"/>
                </a:solidFill>
                <a:latin typeface="Amasis MT Pro Medium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CA" sz="1400" spc="-1" strike="noStrike">
                <a:latin typeface="Times New Roman"/>
              </a:defRPr>
            </a:lvl1pPr>
          </a:lstStyle>
          <a:p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masis MT Pro Medium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787878"/>
                </a:solidFill>
                <a:latin typeface="Amasis MT Pro Medium"/>
              </a:rPr>
              <a:t>&lt;footer&gt;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masis MT Pro Medium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AAB110-D86D-45C9-BF31-735BBE463FA4}" type="slidenum">
              <a:rPr b="0" lang="en-US" sz="1200" spc="-1" strike="noStrike">
                <a:solidFill>
                  <a:srgbClr val="787878"/>
                </a:solidFill>
                <a:latin typeface="Amasis MT Pro Medium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CA" sz="1400" spc="-1" strike="noStrike">
                <a:latin typeface="Times New Roman"/>
              </a:defRPr>
            </a:lvl1pPr>
          </a:lstStyle>
          <a:p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raesangur.com/" TargetMode="External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raesangur.com/" TargetMode="Externa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raesangur.com/" TargetMode="External"/><Relationship Id="rId2" Type="http://schemas.openxmlformats.org/officeDocument/2006/relationships/image" Target="../media/image7.pn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www.raesangur.com/" TargetMode="Externa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gif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ww.raesangur.com/" TargetMode="External"/><Relationship Id="rId2" Type="http://schemas.openxmlformats.org/officeDocument/2006/relationships/image" Target="../media/image13.png"/><Relationship Id="rId3" Type="http://schemas.openxmlformats.org/officeDocument/2006/relationships/image" Target="../media/image14.gif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raesangur.com/" TargetMode="Externa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3" descr="Gros plan de la carte de circuit imprimé"/>
          <p:cNvPicPr/>
          <p:nvPr/>
        </p:nvPicPr>
        <p:blipFill>
          <a:blip r:embed="rId1"/>
          <a:srcRect l="33992" t="0" r="2039" b="3093"/>
          <a:stretch/>
        </p:blipFill>
        <p:spPr>
          <a:xfrm>
            <a:off x="5410080" y="0"/>
            <a:ext cx="6780960" cy="6857280"/>
          </a:xfrm>
          <a:prstGeom prst="rect">
            <a:avLst/>
          </a:prstGeom>
          <a:ln w="0">
            <a:noFill/>
          </a:ln>
        </p:spPr>
      </p:pic>
      <p:grpSp>
        <p:nvGrpSpPr>
          <p:cNvPr id="83" name="Groupe 1"/>
          <p:cNvGrpSpPr/>
          <p:nvPr/>
        </p:nvGrpSpPr>
        <p:grpSpPr>
          <a:xfrm>
            <a:off x="0" y="0"/>
            <a:ext cx="5409360" cy="6857280"/>
            <a:chOff x="0" y="0"/>
            <a:chExt cx="5409360" cy="6857280"/>
          </a:xfrm>
        </p:grpSpPr>
        <p:sp>
          <p:nvSpPr>
            <p:cNvPr id="84" name="Rectangle 9"/>
            <p:cNvSpPr/>
            <p:nvPr/>
          </p:nvSpPr>
          <p:spPr>
            <a:xfrm>
              <a:off x="0" y="0"/>
              <a:ext cx="5409360" cy="685728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85" name="Rectangle 11"/>
            <p:cNvSpPr/>
            <p:nvPr/>
          </p:nvSpPr>
          <p:spPr>
            <a:xfrm>
              <a:off x="786240" y="704160"/>
              <a:ext cx="3848760" cy="5448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6" name="Title 1"/>
          <p:cNvSpPr/>
          <p:nvPr/>
        </p:nvSpPr>
        <p:spPr>
          <a:xfrm>
            <a:off x="912960" y="954720"/>
            <a:ext cx="3583800" cy="20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fr-CA" sz="3200" spc="-1" strike="noStrike">
                <a:solidFill>
                  <a:srgbClr val="000000"/>
                </a:solidFill>
                <a:latin typeface="Amasis MT Pro Black"/>
                <a:ea typeface="DejaVu Sans"/>
              </a:rPr>
              <a:t>Comment est fabriqué un PCB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87" name="Subtitle 2"/>
          <p:cNvSpPr/>
          <p:nvPr/>
        </p:nvSpPr>
        <p:spPr>
          <a:xfrm>
            <a:off x="777240" y="4863960"/>
            <a:ext cx="3848760" cy="81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67000"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CA" sz="2000" spc="-1" strike="noStrike">
                <a:solidFill>
                  <a:srgbClr val="000000"/>
                </a:solidFill>
                <a:latin typeface="Amasis MT Pro"/>
                <a:ea typeface="DejaVu Sans"/>
              </a:rPr>
              <a:t>Présentation par :</a:t>
            </a:r>
            <a:endParaRPr b="0" lang="en-CA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CA" sz="2000" spc="-1" strike="noStrike">
                <a:solidFill>
                  <a:srgbClr val="000000"/>
                </a:solidFill>
                <a:latin typeface="Amasis MT Pro"/>
                <a:ea typeface="DejaVu Sans"/>
              </a:rPr>
              <a:t>Pascal-Emmanuel Lachance</a:t>
            </a:r>
            <a:endParaRPr b="0" lang="en-CA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CA" sz="2000" spc="-1" strike="noStrike">
                <a:solidFill>
                  <a:srgbClr val="000000"/>
                </a:solidFill>
                <a:latin typeface="Amasis MT Pro"/>
                <a:ea typeface="DejaVu Sans"/>
              </a:rPr>
              <a:t>Groupe technique C3I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15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7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0">
                                  <p:stCondLst>
                                    <p:cond delay="15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7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958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57120" y="204840"/>
            <a:ext cx="10514880" cy="87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fr-CA" sz="4400" spc="-1" strike="noStrike">
                <a:solidFill>
                  <a:srgbClr val="f2f2f2"/>
                </a:solidFill>
                <a:latin typeface="Amasis MT Pro Black"/>
              </a:rPr>
              <a:t>Déroulement de la présentation</a:t>
            </a:r>
            <a:endParaRPr b="0" lang="en-CA" sz="4400" spc="-1" strike="noStrike">
              <a:latin typeface="Arial"/>
            </a:endParaRPr>
          </a:p>
        </p:txBody>
      </p:sp>
      <p:grpSp>
        <p:nvGrpSpPr>
          <p:cNvPr id="89" name="Group 6"/>
          <p:cNvGrpSpPr/>
          <p:nvPr/>
        </p:nvGrpSpPr>
        <p:grpSpPr>
          <a:xfrm>
            <a:off x="2322360" y="1865880"/>
            <a:ext cx="2041920" cy="1600920"/>
            <a:chOff x="2322360" y="1865880"/>
            <a:chExt cx="2041920" cy="1600920"/>
          </a:xfrm>
        </p:grpSpPr>
        <p:grpSp>
          <p:nvGrpSpPr>
            <p:cNvPr id="90" name="Google Shape;290;p16"/>
            <p:cNvGrpSpPr/>
            <p:nvPr/>
          </p:nvGrpSpPr>
          <p:grpSpPr>
            <a:xfrm>
              <a:off x="2322360" y="1867320"/>
              <a:ext cx="2041920" cy="1599480"/>
              <a:chOff x="2322360" y="1867320"/>
              <a:chExt cx="2041920" cy="1599480"/>
            </a:xfrm>
          </p:grpSpPr>
          <p:sp>
            <p:nvSpPr>
              <p:cNvPr id="91" name="Google Shape;291;p16"/>
              <p:cNvSpPr/>
              <p:nvPr/>
            </p:nvSpPr>
            <p:spPr>
              <a:xfrm>
                <a:off x="2322360" y="1867320"/>
                <a:ext cx="2041920" cy="1524240"/>
              </a:xfrm>
              <a:custGeom>
                <a:avLst/>
                <a:gdLst/>
                <a:ahLst/>
                <a:rect l="l" t="t" r="r" b="b"/>
                <a:pathLst>
                  <a:path w="1200970" h="77453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" name="Google Shape;292;p16"/>
              <p:cNvSpPr/>
              <p:nvPr/>
            </p:nvSpPr>
            <p:spPr>
              <a:xfrm>
                <a:off x="2322360" y="1867320"/>
                <a:ext cx="1381680" cy="159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3" name="Google Shape;296;p16"/>
            <p:cNvSpPr/>
            <p:nvPr/>
          </p:nvSpPr>
          <p:spPr>
            <a:xfrm>
              <a:off x="2322360" y="2496960"/>
              <a:ext cx="2032920" cy="502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fr-CA" sz="1650" spc="-1" strike="noStrike">
                  <a:solidFill>
                    <a:srgbClr val="000000"/>
                  </a:solidFill>
                  <a:latin typeface="Amasis MT Pro Medium"/>
                  <a:ea typeface="Open Sans"/>
                </a:rPr>
                <a:t>Composition d’un PCB</a:t>
              </a:r>
              <a:endParaRPr b="0" lang="en-CA" sz="1650" spc="-1" strike="noStrike">
                <a:latin typeface="Arial"/>
              </a:endParaRPr>
            </a:p>
          </p:txBody>
        </p:sp>
        <p:sp>
          <p:nvSpPr>
            <p:cNvPr id="94" name="Rectangle 9"/>
            <p:cNvSpPr/>
            <p:nvPr/>
          </p:nvSpPr>
          <p:spPr>
            <a:xfrm>
              <a:off x="2544120" y="1865880"/>
              <a:ext cx="430560" cy="5259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CA" sz="1800" spc="-1" strike="noStrike">
                  <a:solidFill>
                    <a:srgbClr val="ffffff"/>
                  </a:solidFill>
                  <a:latin typeface="Amasis MT Pro Medium"/>
                  <a:ea typeface="DejaVu Sans"/>
                </a:rPr>
                <a:t>1</a:t>
              </a:r>
              <a:endParaRPr b="0" lang="en-CA" sz="1800" spc="-1" strike="noStrike">
                <a:latin typeface="Arial"/>
              </a:endParaRPr>
            </a:p>
          </p:txBody>
        </p:sp>
      </p:grpSp>
      <p:grpSp>
        <p:nvGrpSpPr>
          <p:cNvPr id="95" name="Group 13"/>
          <p:cNvGrpSpPr/>
          <p:nvPr/>
        </p:nvGrpSpPr>
        <p:grpSpPr>
          <a:xfrm>
            <a:off x="4779720" y="1865160"/>
            <a:ext cx="2051640" cy="1600200"/>
            <a:chOff x="4779720" y="1865160"/>
            <a:chExt cx="2051640" cy="1600200"/>
          </a:xfrm>
        </p:grpSpPr>
        <p:grpSp>
          <p:nvGrpSpPr>
            <p:cNvPr id="96" name="Google Shape;290;p16"/>
            <p:cNvGrpSpPr/>
            <p:nvPr/>
          </p:nvGrpSpPr>
          <p:grpSpPr>
            <a:xfrm>
              <a:off x="4789440" y="1865880"/>
              <a:ext cx="2041920" cy="1599480"/>
              <a:chOff x="4789440" y="1865880"/>
              <a:chExt cx="2041920" cy="1599480"/>
            </a:xfrm>
          </p:grpSpPr>
          <p:sp>
            <p:nvSpPr>
              <p:cNvPr id="97" name="Google Shape;291;p16"/>
              <p:cNvSpPr/>
              <p:nvPr/>
            </p:nvSpPr>
            <p:spPr>
              <a:xfrm>
                <a:off x="4789440" y="1865880"/>
                <a:ext cx="2041920" cy="1524240"/>
              </a:xfrm>
              <a:custGeom>
                <a:avLst/>
                <a:gdLst/>
                <a:ahLst/>
                <a:rect l="l" t="t" r="r" b="b"/>
                <a:pathLst>
                  <a:path w="1200970" h="77453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" name="Google Shape;292;p16"/>
              <p:cNvSpPr/>
              <p:nvPr/>
            </p:nvSpPr>
            <p:spPr>
              <a:xfrm>
                <a:off x="4789440" y="1865880"/>
                <a:ext cx="1381680" cy="159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9" name="Google Shape;296;p16"/>
            <p:cNvSpPr/>
            <p:nvPr/>
          </p:nvSpPr>
          <p:spPr>
            <a:xfrm>
              <a:off x="4779720" y="2505240"/>
              <a:ext cx="2041920" cy="502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CA" sz="1650" spc="-1" strike="noStrike">
                  <a:solidFill>
                    <a:srgbClr val="000000"/>
                  </a:solidFill>
                  <a:latin typeface="Amasis MT Pro Light"/>
                  <a:ea typeface="Open Sans"/>
                </a:rPr>
                <a:t>Étapes de</a:t>
              </a:r>
              <a:endParaRPr b="0" lang="en-CA" sz="165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fr-CA" sz="1650" spc="-1" strike="noStrike">
                  <a:solidFill>
                    <a:srgbClr val="000000"/>
                  </a:solidFill>
                  <a:latin typeface="Amasis MT Pro Light"/>
                  <a:ea typeface="Open Sans"/>
                </a:rPr>
                <a:t>fabrication</a:t>
              </a:r>
              <a:endParaRPr b="0" lang="en-CA" sz="1650" spc="-1" strike="noStrike">
                <a:latin typeface="Arial"/>
              </a:endParaRPr>
            </a:p>
          </p:txBody>
        </p:sp>
        <p:sp>
          <p:nvSpPr>
            <p:cNvPr id="100" name="Rectangle 16"/>
            <p:cNvSpPr/>
            <p:nvPr/>
          </p:nvSpPr>
          <p:spPr>
            <a:xfrm>
              <a:off x="5011200" y="1865160"/>
              <a:ext cx="430560" cy="5259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CA" sz="1800" spc="-1" strike="noStrike">
                  <a:solidFill>
                    <a:srgbClr val="ffffff"/>
                  </a:solidFill>
                  <a:latin typeface="Amasis MT Pro Medium"/>
                  <a:ea typeface="DejaVu Sans"/>
                </a:rPr>
                <a:t>2</a:t>
              </a:r>
              <a:endParaRPr b="0" lang="en-CA" sz="1800" spc="-1" strike="noStrike">
                <a:latin typeface="Arial"/>
              </a:endParaRPr>
            </a:p>
          </p:txBody>
        </p:sp>
      </p:grpSp>
      <p:grpSp>
        <p:nvGrpSpPr>
          <p:cNvPr id="101" name="Group 27"/>
          <p:cNvGrpSpPr/>
          <p:nvPr/>
        </p:nvGrpSpPr>
        <p:grpSpPr>
          <a:xfrm>
            <a:off x="7270200" y="3657240"/>
            <a:ext cx="2049480" cy="1599480"/>
            <a:chOff x="7270200" y="3657240"/>
            <a:chExt cx="2049480" cy="1599480"/>
          </a:xfrm>
        </p:grpSpPr>
        <p:grpSp>
          <p:nvGrpSpPr>
            <p:cNvPr id="102" name="Google Shape;290;p16"/>
            <p:cNvGrpSpPr/>
            <p:nvPr/>
          </p:nvGrpSpPr>
          <p:grpSpPr>
            <a:xfrm>
              <a:off x="7277760" y="3657240"/>
              <a:ext cx="2041920" cy="1599480"/>
              <a:chOff x="7277760" y="3657240"/>
              <a:chExt cx="2041920" cy="1599480"/>
            </a:xfrm>
          </p:grpSpPr>
          <p:sp>
            <p:nvSpPr>
              <p:cNvPr id="103" name="Google Shape;291;p16"/>
              <p:cNvSpPr/>
              <p:nvPr/>
            </p:nvSpPr>
            <p:spPr>
              <a:xfrm>
                <a:off x="7277760" y="3657240"/>
                <a:ext cx="2041920" cy="1524240"/>
              </a:xfrm>
              <a:custGeom>
                <a:avLst/>
                <a:gdLst/>
                <a:ahLst/>
                <a:rect l="l" t="t" r="r" b="b"/>
                <a:pathLst>
                  <a:path w="1200970" h="77453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" name="Google Shape;292;p16"/>
              <p:cNvSpPr/>
              <p:nvPr/>
            </p:nvSpPr>
            <p:spPr>
              <a:xfrm>
                <a:off x="7277760" y="3657240"/>
                <a:ext cx="1381680" cy="159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5" name="Google Shape;296;p16"/>
            <p:cNvSpPr/>
            <p:nvPr/>
          </p:nvSpPr>
          <p:spPr>
            <a:xfrm>
              <a:off x="7270200" y="4341960"/>
              <a:ext cx="2041920" cy="251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CA" sz="1650" spc="-1" strike="noStrike">
                  <a:solidFill>
                    <a:srgbClr val="000000"/>
                  </a:solidFill>
                  <a:latin typeface="Amasis MT Pro Light"/>
                  <a:ea typeface="Open Sans"/>
                </a:rPr>
                <a:t>Vidéo!</a:t>
              </a:r>
              <a:endParaRPr b="0" lang="en-CA" sz="1650" spc="-1" strike="noStrike">
                <a:latin typeface="Arial"/>
              </a:endParaRPr>
            </a:p>
          </p:txBody>
        </p:sp>
        <p:sp>
          <p:nvSpPr>
            <p:cNvPr id="106" name="Rectangle 30"/>
            <p:cNvSpPr/>
            <p:nvPr/>
          </p:nvSpPr>
          <p:spPr>
            <a:xfrm>
              <a:off x="7499880" y="3658320"/>
              <a:ext cx="430560" cy="5259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CA" sz="1800" spc="-1" strike="noStrike">
                  <a:solidFill>
                    <a:srgbClr val="ffffff"/>
                  </a:solidFill>
                  <a:latin typeface="Amasis MT Pro Medium"/>
                  <a:ea typeface="DejaVu Sans"/>
                </a:rPr>
                <a:t>6</a:t>
              </a:r>
              <a:endParaRPr b="0" lang="en-CA" sz="1800" spc="-1" strike="noStrike">
                <a:latin typeface="Arial"/>
              </a:endParaRPr>
            </a:p>
          </p:txBody>
        </p:sp>
      </p:grpSp>
      <p:grpSp>
        <p:nvGrpSpPr>
          <p:cNvPr id="107" name="Group 41"/>
          <p:cNvGrpSpPr/>
          <p:nvPr/>
        </p:nvGrpSpPr>
        <p:grpSpPr>
          <a:xfrm>
            <a:off x="4806720" y="3664800"/>
            <a:ext cx="2045880" cy="1599480"/>
            <a:chOff x="4806720" y="3664800"/>
            <a:chExt cx="2045880" cy="1599480"/>
          </a:xfrm>
        </p:grpSpPr>
        <p:grpSp>
          <p:nvGrpSpPr>
            <p:cNvPr id="108" name="Google Shape;290;p16"/>
            <p:cNvGrpSpPr/>
            <p:nvPr/>
          </p:nvGrpSpPr>
          <p:grpSpPr>
            <a:xfrm>
              <a:off x="4810680" y="3664800"/>
              <a:ext cx="2041920" cy="1599480"/>
              <a:chOff x="4810680" y="3664800"/>
              <a:chExt cx="2041920" cy="1599480"/>
            </a:xfrm>
          </p:grpSpPr>
          <p:sp>
            <p:nvSpPr>
              <p:cNvPr id="109" name="Google Shape;291;p16"/>
              <p:cNvSpPr/>
              <p:nvPr/>
            </p:nvSpPr>
            <p:spPr>
              <a:xfrm>
                <a:off x="4810680" y="3664800"/>
                <a:ext cx="2041920" cy="1524240"/>
              </a:xfrm>
              <a:custGeom>
                <a:avLst/>
                <a:gdLst/>
                <a:ahLst/>
                <a:rect l="l" t="t" r="r" b="b"/>
                <a:pathLst>
                  <a:path w="1200970" h="77453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" name="Google Shape;292;p16"/>
              <p:cNvSpPr/>
              <p:nvPr/>
            </p:nvSpPr>
            <p:spPr>
              <a:xfrm>
                <a:off x="4810680" y="3664800"/>
                <a:ext cx="1381680" cy="159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1" name="Google Shape;296;p16"/>
            <p:cNvSpPr/>
            <p:nvPr/>
          </p:nvSpPr>
          <p:spPr>
            <a:xfrm>
              <a:off x="4806720" y="4308480"/>
              <a:ext cx="2041920" cy="259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CA" sz="1700" spc="-1" strike="noStrike">
                  <a:solidFill>
                    <a:srgbClr val="000000"/>
                  </a:solidFill>
                  <a:latin typeface="Amasis MT Pro Light"/>
                  <a:ea typeface="Open Sans"/>
                </a:rPr>
                <a:t>Période de questions</a:t>
              </a:r>
              <a:endParaRPr b="0" lang="en-CA" sz="1700" spc="-1" strike="noStrike">
                <a:latin typeface="Arial"/>
              </a:endParaRPr>
            </a:p>
          </p:txBody>
        </p:sp>
        <p:sp>
          <p:nvSpPr>
            <p:cNvPr id="112" name="Rectangle 44"/>
            <p:cNvSpPr/>
            <p:nvPr/>
          </p:nvSpPr>
          <p:spPr>
            <a:xfrm>
              <a:off x="5032800" y="3666600"/>
              <a:ext cx="430560" cy="5259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CA" sz="1800" spc="-1" strike="noStrike">
                  <a:solidFill>
                    <a:srgbClr val="ffffff"/>
                  </a:solidFill>
                  <a:latin typeface="Amasis MT Pro Medium"/>
                  <a:ea typeface="DejaVu Sans"/>
                </a:rPr>
                <a:t>5</a:t>
              </a:r>
              <a:endParaRPr b="0" lang="en-CA" sz="1800" spc="-1" strike="noStrike">
                <a:latin typeface="Arial"/>
              </a:endParaRPr>
            </a:p>
          </p:txBody>
        </p:sp>
      </p:grpSp>
      <p:grpSp>
        <p:nvGrpSpPr>
          <p:cNvPr id="113" name="Group 55"/>
          <p:cNvGrpSpPr/>
          <p:nvPr/>
        </p:nvGrpSpPr>
        <p:grpSpPr>
          <a:xfrm>
            <a:off x="2325600" y="3657240"/>
            <a:ext cx="2046240" cy="1599480"/>
            <a:chOff x="2325600" y="3657240"/>
            <a:chExt cx="2046240" cy="1599480"/>
          </a:xfrm>
        </p:grpSpPr>
        <p:grpSp>
          <p:nvGrpSpPr>
            <p:cNvPr id="114" name="Google Shape;290;p16"/>
            <p:cNvGrpSpPr/>
            <p:nvPr/>
          </p:nvGrpSpPr>
          <p:grpSpPr>
            <a:xfrm>
              <a:off x="2329920" y="3657240"/>
              <a:ext cx="2041920" cy="1599480"/>
              <a:chOff x="2329920" y="3657240"/>
              <a:chExt cx="2041920" cy="1599480"/>
            </a:xfrm>
          </p:grpSpPr>
          <p:sp>
            <p:nvSpPr>
              <p:cNvPr id="115" name="Google Shape;291;p16"/>
              <p:cNvSpPr/>
              <p:nvPr/>
            </p:nvSpPr>
            <p:spPr>
              <a:xfrm>
                <a:off x="2329920" y="3657240"/>
                <a:ext cx="2041920" cy="1524240"/>
              </a:xfrm>
              <a:custGeom>
                <a:avLst/>
                <a:gdLst/>
                <a:ahLst/>
                <a:rect l="l" t="t" r="r" b="b"/>
                <a:pathLst>
                  <a:path w="1200970" h="77453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" name="Google Shape;292;p16"/>
              <p:cNvSpPr/>
              <p:nvPr/>
            </p:nvSpPr>
            <p:spPr>
              <a:xfrm>
                <a:off x="2329920" y="3657240"/>
                <a:ext cx="1381680" cy="159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7" name="Google Shape;296;p16"/>
            <p:cNvSpPr/>
            <p:nvPr/>
          </p:nvSpPr>
          <p:spPr>
            <a:xfrm>
              <a:off x="2325600" y="4299840"/>
              <a:ext cx="2038320" cy="502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CA" sz="1650" spc="-1" strike="noStrike">
                  <a:solidFill>
                    <a:srgbClr val="000000"/>
                  </a:solidFill>
                  <a:latin typeface="Amasis MT Pro Light"/>
                  <a:ea typeface="Open Sans"/>
                </a:rPr>
                <a:t>Notes au manufacturier</a:t>
              </a:r>
              <a:endParaRPr b="0" lang="en-CA" sz="1650" spc="-1" strike="noStrike">
                <a:latin typeface="Arial"/>
              </a:endParaRPr>
            </a:p>
          </p:txBody>
        </p:sp>
        <p:sp>
          <p:nvSpPr>
            <p:cNvPr id="118" name="Rectangle 58"/>
            <p:cNvSpPr/>
            <p:nvPr/>
          </p:nvSpPr>
          <p:spPr>
            <a:xfrm>
              <a:off x="2551680" y="3659760"/>
              <a:ext cx="430560" cy="5259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CA" sz="1800" spc="-1" strike="noStrike">
                  <a:solidFill>
                    <a:srgbClr val="ffffff"/>
                  </a:solidFill>
                  <a:latin typeface="Amasis MT Pro Medium"/>
                  <a:ea typeface="DejaVu Sans"/>
                </a:rPr>
                <a:t>4</a:t>
              </a:r>
              <a:endParaRPr b="0" lang="en-CA" sz="1800" spc="-1" strike="noStrike">
                <a:latin typeface="Arial"/>
              </a:endParaRPr>
            </a:p>
          </p:txBody>
        </p:sp>
      </p:grpSp>
      <p:grpSp>
        <p:nvGrpSpPr>
          <p:cNvPr id="119" name="Group 2"/>
          <p:cNvGrpSpPr/>
          <p:nvPr/>
        </p:nvGrpSpPr>
        <p:grpSpPr>
          <a:xfrm>
            <a:off x="7277760" y="1865160"/>
            <a:ext cx="2046240" cy="1599480"/>
            <a:chOff x="7277760" y="1865160"/>
            <a:chExt cx="2046240" cy="1599480"/>
          </a:xfrm>
        </p:grpSpPr>
        <p:grpSp>
          <p:nvGrpSpPr>
            <p:cNvPr id="120" name="Google Shape;290;p16"/>
            <p:cNvGrpSpPr/>
            <p:nvPr/>
          </p:nvGrpSpPr>
          <p:grpSpPr>
            <a:xfrm>
              <a:off x="7282080" y="1865160"/>
              <a:ext cx="2041920" cy="1599480"/>
              <a:chOff x="7282080" y="1865160"/>
              <a:chExt cx="2041920" cy="1599480"/>
            </a:xfrm>
          </p:grpSpPr>
          <p:sp>
            <p:nvSpPr>
              <p:cNvPr id="121" name="Google Shape;291;p16"/>
              <p:cNvSpPr/>
              <p:nvPr/>
            </p:nvSpPr>
            <p:spPr>
              <a:xfrm>
                <a:off x="7282080" y="1865160"/>
                <a:ext cx="2041920" cy="1524240"/>
              </a:xfrm>
              <a:custGeom>
                <a:avLst/>
                <a:gdLst/>
                <a:ahLst/>
                <a:rect l="l" t="t" r="r" b="b"/>
                <a:pathLst>
                  <a:path w="1200970" h="77453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" name="Google Shape;292;p16"/>
              <p:cNvSpPr/>
              <p:nvPr/>
            </p:nvSpPr>
            <p:spPr>
              <a:xfrm>
                <a:off x="7282080" y="1865160"/>
                <a:ext cx="1381680" cy="159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3" name="Google Shape;296;p16"/>
            <p:cNvSpPr/>
            <p:nvPr/>
          </p:nvSpPr>
          <p:spPr>
            <a:xfrm>
              <a:off x="7277760" y="2507760"/>
              <a:ext cx="2038320" cy="502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CA" sz="1650" spc="-1" strike="noStrike">
                  <a:solidFill>
                    <a:srgbClr val="000000"/>
                  </a:solidFill>
                  <a:latin typeface="Amasis MT Pro Light"/>
                  <a:ea typeface="Open Sans"/>
                </a:rPr>
                <a:t>Assemblage &amp;</a:t>
              </a:r>
              <a:endParaRPr b="0" lang="en-CA" sz="165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fr-CA" sz="1650" spc="-1" strike="noStrike">
                  <a:solidFill>
                    <a:srgbClr val="000000"/>
                  </a:solidFill>
                  <a:latin typeface="Amasis MT Pro Light"/>
                  <a:ea typeface="Open Sans"/>
                </a:rPr>
                <a:t>Tests</a:t>
              </a:r>
              <a:endParaRPr b="0" lang="en-CA" sz="1650" spc="-1" strike="noStrike">
                <a:latin typeface="Arial"/>
              </a:endParaRPr>
            </a:p>
          </p:txBody>
        </p:sp>
        <p:sp>
          <p:nvSpPr>
            <p:cNvPr id="124" name="Rectangle 5"/>
            <p:cNvSpPr/>
            <p:nvPr/>
          </p:nvSpPr>
          <p:spPr>
            <a:xfrm>
              <a:off x="7503840" y="1867680"/>
              <a:ext cx="430560" cy="5259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CA" sz="1800" spc="-1" strike="noStrike">
                  <a:solidFill>
                    <a:srgbClr val="ffffff"/>
                  </a:solidFill>
                  <a:latin typeface="Amasis MT Pro Medium"/>
                  <a:ea typeface="DejaVu Sans"/>
                </a:rPr>
                <a:t>3</a:t>
              </a:r>
              <a:endParaRPr b="0" lang="en-CA" sz="1800" spc="-1" strike="noStrike">
                <a:latin typeface="Arial"/>
              </a:endParaRPr>
            </a:p>
          </p:txBody>
        </p:sp>
      </p:grp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C3I - Pascal-Emmanuel Lachance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10E1BC-B1C1-40A4-8B72-4BAB12DE49BA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BA6DE7D0-6080-403B-A9D1-18E116A270D6}" type="datetime1">
              <a:rPr lang="en-CA"/>
              <a:t>2025-02-21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958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57120" y="204840"/>
            <a:ext cx="10514880" cy="87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fr-CA" sz="4400" spc="-1" strike="noStrike">
                <a:solidFill>
                  <a:srgbClr val="f2f2f2"/>
                </a:solidFill>
                <a:latin typeface="Amasis MT Pro Black"/>
              </a:rPr>
              <a:t>Composition d’un PCB - Stackup</a:t>
            </a:r>
            <a:endParaRPr b="0" lang="en-CA" sz="4400" spc="-1" strike="noStrike">
              <a:latin typeface="Arial"/>
            </a:endParaRPr>
          </a:p>
        </p:txBody>
      </p:sp>
      <p:grpSp>
        <p:nvGrpSpPr>
          <p:cNvPr id="126" name="Group 1"/>
          <p:cNvGrpSpPr/>
          <p:nvPr/>
        </p:nvGrpSpPr>
        <p:grpSpPr>
          <a:xfrm>
            <a:off x="540000" y="1099080"/>
            <a:ext cx="2041920" cy="1600920"/>
            <a:chOff x="540000" y="1099080"/>
            <a:chExt cx="2041920" cy="1600920"/>
          </a:xfrm>
        </p:grpSpPr>
        <p:grpSp>
          <p:nvGrpSpPr>
            <p:cNvPr id="127" name="Google Shape;290;p 1"/>
            <p:cNvGrpSpPr/>
            <p:nvPr/>
          </p:nvGrpSpPr>
          <p:grpSpPr>
            <a:xfrm>
              <a:off x="540000" y="1100520"/>
              <a:ext cx="2041920" cy="1599480"/>
              <a:chOff x="540000" y="1100520"/>
              <a:chExt cx="2041920" cy="1599480"/>
            </a:xfrm>
          </p:grpSpPr>
          <p:sp>
            <p:nvSpPr>
              <p:cNvPr id="128" name="Google Shape;291;p 1"/>
              <p:cNvSpPr/>
              <p:nvPr/>
            </p:nvSpPr>
            <p:spPr>
              <a:xfrm>
                <a:off x="540000" y="1100520"/>
                <a:ext cx="2041920" cy="1524240"/>
              </a:xfrm>
              <a:custGeom>
                <a:avLst/>
                <a:gdLst/>
                <a:ahLst/>
                <a:rect l="l" t="t" r="r" b="b"/>
                <a:pathLst>
                  <a:path w="1200970" h="77453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" name="Google Shape;292;p 1"/>
              <p:cNvSpPr/>
              <p:nvPr/>
            </p:nvSpPr>
            <p:spPr>
              <a:xfrm>
                <a:off x="540000" y="1100520"/>
                <a:ext cx="1381680" cy="159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0" name="Google Shape;296;p 1"/>
            <p:cNvSpPr/>
            <p:nvPr/>
          </p:nvSpPr>
          <p:spPr>
            <a:xfrm>
              <a:off x="540000" y="1730160"/>
              <a:ext cx="2032920" cy="251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fr-CA" sz="1650" spc="-1" strike="noStrike">
                  <a:solidFill>
                    <a:srgbClr val="000000"/>
                  </a:solidFill>
                  <a:latin typeface="Amasis MT Pro Medium"/>
                  <a:ea typeface="Open Sans"/>
                </a:rPr>
                <a:t>Diélectrique</a:t>
              </a:r>
              <a:endParaRPr b="0" lang="en-CA" sz="1650" spc="-1" strike="noStrike">
                <a:latin typeface="Arial"/>
              </a:endParaRPr>
            </a:p>
          </p:txBody>
        </p:sp>
        <p:sp>
          <p:nvSpPr>
            <p:cNvPr id="131" name="Rectangle 1"/>
            <p:cNvSpPr/>
            <p:nvPr/>
          </p:nvSpPr>
          <p:spPr>
            <a:xfrm>
              <a:off x="761760" y="1099080"/>
              <a:ext cx="430560" cy="5259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CA" sz="1800" spc="-1" strike="noStrike">
                  <a:solidFill>
                    <a:srgbClr val="ffffff"/>
                  </a:solidFill>
                  <a:latin typeface="Amasis MT Pro Medium"/>
                  <a:ea typeface="DejaVu Sans"/>
                </a:rPr>
                <a:t>1</a:t>
              </a:r>
              <a:endParaRPr b="0" lang="en-CA" sz="1800" spc="-1" strike="noStrike">
                <a:latin typeface="Arial"/>
              </a:endParaRPr>
            </a:p>
          </p:txBody>
        </p:sp>
      </p:grpSp>
      <p:grpSp>
        <p:nvGrpSpPr>
          <p:cNvPr id="132" name="Group 3"/>
          <p:cNvGrpSpPr/>
          <p:nvPr/>
        </p:nvGrpSpPr>
        <p:grpSpPr>
          <a:xfrm>
            <a:off x="2700000" y="1099800"/>
            <a:ext cx="2051640" cy="1600200"/>
            <a:chOff x="2700000" y="1099800"/>
            <a:chExt cx="2051640" cy="1600200"/>
          </a:xfrm>
        </p:grpSpPr>
        <p:grpSp>
          <p:nvGrpSpPr>
            <p:cNvPr id="133" name="Google Shape;290;p 2"/>
            <p:cNvGrpSpPr/>
            <p:nvPr/>
          </p:nvGrpSpPr>
          <p:grpSpPr>
            <a:xfrm>
              <a:off x="2709720" y="1100520"/>
              <a:ext cx="2041920" cy="1599480"/>
              <a:chOff x="2709720" y="1100520"/>
              <a:chExt cx="2041920" cy="1599480"/>
            </a:xfrm>
          </p:grpSpPr>
          <p:sp>
            <p:nvSpPr>
              <p:cNvPr id="134" name="Google Shape;291;p 2"/>
              <p:cNvSpPr/>
              <p:nvPr/>
            </p:nvSpPr>
            <p:spPr>
              <a:xfrm>
                <a:off x="2709720" y="1100520"/>
                <a:ext cx="2041920" cy="1524240"/>
              </a:xfrm>
              <a:custGeom>
                <a:avLst/>
                <a:gdLst/>
                <a:ahLst/>
                <a:rect l="l" t="t" r="r" b="b"/>
                <a:pathLst>
                  <a:path w="1200970" h="77453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" name="Google Shape;292;p 2"/>
              <p:cNvSpPr/>
              <p:nvPr/>
            </p:nvSpPr>
            <p:spPr>
              <a:xfrm>
                <a:off x="2709720" y="1100520"/>
                <a:ext cx="1381680" cy="159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6" name="Google Shape;296;p 2"/>
            <p:cNvSpPr/>
            <p:nvPr/>
          </p:nvSpPr>
          <p:spPr>
            <a:xfrm>
              <a:off x="2700000" y="1739880"/>
              <a:ext cx="2041920" cy="251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CA" sz="1650" spc="-1" strike="noStrike">
                  <a:solidFill>
                    <a:srgbClr val="000000"/>
                  </a:solidFill>
                  <a:latin typeface="Amasis MT Pro Light"/>
                  <a:ea typeface="Open Sans"/>
                </a:rPr>
                <a:t>Cuivre</a:t>
              </a:r>
              <a:endParaRPr b="0" lang="en-CA" sz="1650" spc="-1" strike="noStrike">
                <a:latin typeface="Arial"/>
              </a:endParaRPr>
            </a:p>
          </p:txBody>
        </p:sp>
        <p:sp>
          <p:nvSpPr>
            <p:cNvPr id="137" name="Rectangle 2"/>
            <p:cNvSpPr/>
            <p:nvPr/>
          </p:nvSpPr>
          <p:spPr>
            <a:xfrm>
              <a:off x="2931480" y="1099800"/>
              <a:ext cx="430560" cy="5259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CA" sz="1800" spc="-1" strike="noStrike">
                  <a:solidFill>
                    <a:srgbClr val="ffffff"/>
                  </a:solidFill>
                  <a:latin typeface="Amasis MT Pro Medium"/>
                  <a:ea typeface="DejaVu Sans"/>
                </a:rPr>
                <a:t>2</a:t>
              </a:r>
              <a:endParaRPr b="0" lang="en-CA" sz="1800" spc="-1" strike="noStrike">
                <a:latin typeface="Arial"/>
              </a:endParaRPr>
            </a:p>
          </p:txBody>
        </p:sp>
      </p:grpSp>
      <p:grpSp>
        <p:nvGrpSpPr>
          <p:cNvPr id="138" name="Group 4"/>
          <p:cNvGrpSpPr/>
          <p:nvPr/>
        </p:nvGrpSpPr>
        <p:grpSpPr>
          <a:xfrm>
            <a:off x="2700000" y="4320000"/>
            <a:ext cx="2049480" cy="1599480"/>
            <a:chOff x="2700000" y="4320000"/>
            <a:chExt cx="2049480" cy="1599480"/>
          </a:xfrm>
        </p:grpSpPr>
        <p:grpSp>
          <p:nvGrpSpPr>
            <p:cNvPr id="139" name="Google Shape;290;p 3"/>
            <p:cNvGrpSpPr/>
            <p:nvPr/>
          </p:nvGrpSpPr>
          <p:grpSpPr>
            <a:xfrm>
              <a:off x="2707560" y="4320000"/>
              <a:ext cx="2041920" cy="1599480"/>
              <a:chOff x="2707560" y="4320000"/>
              <a:chExt cx="2041920" cy="1599480"/>
            </a:xfrm>
          </p:grpSpPr>
          <p:sp>
            <p:nvSpPr>
              <p:cNvPr id="140" name="Google Shape;291;p 3"/>
              <p:cNvSpPr/>
              <p:nvPr/>
            </p:nvSpPr>
            <p:spPr>
              <a:xfrm>
                <a:off x="2707560" y="4320000"/>
                <a:ext cx="2041920" cy="1524240"/>
              </a:xfrm>
              <a:custGeom>
                <a:avLst/>
                <a:gdLst/>
                <a:ahLst/>
                <a:rect l="l" t="t" r="r" b="b"/>
                <a:pathLst>
                  <a:path w="1200970" h="77453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" name="Google Shape;292;p 3"/>
              <p:cNvSpPr/>
              <p:nvPr/>
            </p:nvSpPr>
            <p:spPr>
              <a:xfrm>
                <a:off x="2707560" y="4320000"/>
                <a:ext cx="1381680" cy="159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2" name="Google Shape;296;p 3"/>
            <p:cNvSpPr/>
            <p:nvPr/>
          </p:nvSpPr>
          <p:spPr>
            <a:xfrm>
              <a:off x="2700000" y="5004720"/>
              <a:ext cx="2041920" cy="251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CA" sz="1650" spc="-1" strike="noStrike">
                  <a:solidFill>
                    <a:srgbClr val="000000"/>
                  </a:solidFill>
                  <a:latin typeface="Amasis MT Pro Light"/>
                  <a:ea typeface="Open Sans"/>
                </a:rPr>
                <a:t>Panneaux</a:t>
              </a:r>
              <a:endParaRPr b="0" lang="en-CA" sz="1650" spc="-1" strike="noStrike">
                <a:latin typeface="Arial"/>
              </a:endParaRPr>
            </a:p>
          </p:txBody>
        </p:sp>
        <p:sp>
          <p:nvSpPr>
            <p:cNvPr id="143" name="Rectangle 3"/>
            <p:cNvSpPr/>
            <p:nvPr/>
          </p:nvSpPr>
          <p:spPr>
            <a:xfrm>
              <a:off x="2929680" y="4321080"/>
              <a:ext cx="430560" cy="5259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CA" sz="1800" spc="-1" strike="noStrike">
                  <a:solidFill>
                    <a:srgbClr val="ffffff"/>
                  </a:solidFill>
                  <a:latin typeface="Amasis MT Pro Medium"/>
                  <a:ea typeface="DejaVu Sans"/>
                </a:rPr>
                <a:t>6</a:t>
              </a:r>
              <a:endParaRPr b="0" lang="en-CA" sz="1800" spc="-1" strike="noStrike">
                <a:latin typeface="Arial"/>
              </a:endParaRPr>
            </a:p>
          </p:txBody>
        </p:sp>
      </p:grpSp>
      <p:grpSp>
        <p:nvGrpSpPr>
          <p:cNvPr id="144" name="Group 5"/>
          <p:cNvGrpSpPr/>
          <p:nvPr/>
        </p:nvGrpSpPr>
        <p:grpSpPr>
          <a:xfrm>
            <a:off x="540000" y="4340520"/>
            <a:ext cx="2045880" cy="1599480"/>
            <a:chOff x="540000" y="4340520"/>
            <a:chExt cx="2045880" cy="1599480"/>
          </a:xfrm>
        </p:grpSpPr>
        <p:grpSp>
          <p:nvGrpSpPr>
            <p:cNvPr id="145" name="Google Shape;290;p 4"/>
            <p:cNvGrpSpPr/>
            <p:nvPr/>
          </p:nvGrpSpPr>
          <p:grpSpPr>
            <a:xfrm>
              <a:off x="543960" y="4340520"/>
              <a:ext cx="2041920" cy="1599480"/>
              <a:chOff x="543960" y="4340520"/>
              <a:chExt cx="2041920" cy="1599480"/>
            </a:xfrm>
          </p:grpSpPr>
          <p:sp>
            <p:nvSpPr>
              <p:cNvPr id="146" name="Google Shape;291;p 4"/>
              <p:cNvSpPr/>
              <p:nvPr/>
            </p:nvSpPr>
            <p:spPr>
              <a:xfrm>
                <a:off x="543960" y="4340520"/>
                <a:ext cx="2041920" cy="1524240"/>
              </a:xfrm>
              <a:custGeom>
                <a:avLst/>
                <a:gdLst/>
                <a:ahLst/>
                <a:rect l="l" t="t" r="r" b="b"/>
                <a:pathLst>
                  <a:path w="1200970" h="77453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Google Shape;292;p 4"/>
              <p:cNvSpPr/>
              <p:nvPr/>
            </p:nvSpPr>
            <p:spPr>
              <a:xfrm>
                <a:off x="543960" y="4340520"/>
                <a:ext cx="1381680" cy="159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8" name="Google Shape;296;p 4"/>
            <p:cNvSpPr/>
            <p:nvPr/>
          </p:nvSpPr>
          <p:spPr>
            <a:xfrm>
              <a:off x="540000" y="4984200"/>
              <a:ext cx="2041920" cy="259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CA" sz="1700" spc="-1" strike="noStrike">
                  <a:solidFill>
                    <a:srgbClr val="000000"/>
                  </a:solidFill>
                  <a:latin typeface="Amasis MT Pro Light"/>
                  <a:ea typeface="Open Sans"/>
                </a:rPr>
                <a:t>Vias</a:t>
              </a:r>
              <a:endParaRPr b="0" lang="en-CA" sz="1700" spc="-1" strike="noStrike">
                <a:latin typeface="Arial"/>
              </a:endParaRPr>
            </a:p>
          </p:txBody>
        </p:sp>
        <p:sp>
          <p:nvSpPr>
            <p:cNvPr id="149" name="Rectangle 4"/>
            <p:cNvSpPr/>
            <p:nvPr/>
          </p:nvSpPr>
          <p:spPr>
            <a:xfrm>
              <a:off x="766080" y="4342320"/>
              <a:ext cx="430560" cy="5259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CA" sz="1800" spc="-1" strike="noStrike">
                  <a:solidFill>
                    <a:srgbClr val="ffffff"/>
                  </a:solidFill>
                  <a:latin typeface="Amasis MT Pro Medium"/>
                  <a:ea typeface="DejaVu Sans"/>
                </a:rPr>
                <a:t>5</a:t>
              </a:r>
              <a:endParaRPr b="0" lang="en-CA" sz="1800" spc="-1" strike="noStrike">
                <a:latin typeface="Arial"/>
              </a:endParaRPr>
            </a:p>
          </p:txBody>
        </p:sp>
      </p:grpSp>
      <p:grpSp>
        <p:nvGrpSpPr>
          <p:cNvPr id="150" name="Group 7"/>
          <p:cNvGrpSpPr/>
          <p:nvPr/>
        </p:nvGrpSpPr>
        <p:grpSpPr>
          <a:xfrm>
            <a:off x="2709720" y="2720520"/>
            <a:ext cx="2046240" cy="1599480"/>
            <a:chOff x="2709720" y="2720520"/>
            <a:chExt cx="2046240" cy="1599480"/>
          </a:xfrm>
        </p:grpSpPr>
        <p:grpSp>
          <p:nvGrpSpPr>
            <p:cNvPr id="151" name="Google Shape;290;p 5"/>
            <p:cNvGrpSpPr/>
            <p:nvPr/>
          </p:nvGrpSpPr>
          <p:grpSpPr>
            <a:xfrm>
              <a:off x="2714040" y="2720520"/>
              <a:ext cx="2041920" cy="1599480"/>
              <a:chOff x="2714040" y="2720520"/>
              <a:chExt cx="2041920" cy="1599480"/>
            </a:xfrm>
          </p:grpSpPr>
          <p:sp>
            <p:nvSpPr>
              <p:cNvPr id="152" name="Google Shape;291;p 5"/>
              <p:cNvSpPr/>
              <p:nvPr/>
            </p:nvSpPr>
            <p:spPr>
              <a:xfrm>
                <a:off x="2714040" y="2720520"/>
                <a:ext cx="2041920" cy="1524240"/>
              </a:xfrm>
              <a:custGeom>
                <a:avLst/>
                <a:gdLst/>
                <a:ahLst/>
                <a:rect l="l" t="t" r="r" b="b"/>
                <a:pathLst>
                  <a:path w="1200970" h="77453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" name="Google Shape;292;p 5"/>
              <p:cNvSpPr/>
              <p:nvPr/>
            </p:nvSpPr>
            <p:spPr>
              <a:xfrm>
                <a:off x="2714040" y="2720520"/>
                <a:ext cx="1381680" cy="159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54" name="Google Shape;296;p 5"/>
            <p:cNvSpPr/>
            <p:nvPr/>
          </p:nvSpPr>
          <p:spPr>
            <a:xfrm>
              <a:off x="2709720" y="3363120"/>
              <a:ext cx="2038320" cy="251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CA" sz="1650" spc="-1" strike="noStrike">
                  <a:solidFill>
                    <a:srgbClr val="000000"/>
                  </a:solidFill>
                  <a:latin typeface="Amasis MT Pro Light"/>
                  <a:ea typeface="Open Sans"/>
                </a:rPr>
                <a:t>Silkscreen</a:t>
              </a:r>
              <a:endParaRPr b="0" lang="en-CA" sz="1650" spc="-1" strike="noStrike">
                <a:latin typeface="Arial"/>
              </a:endParaRPr>
            </a:p>
          </p:txBody>
        </p:sp>
        <p:sp>
          <p:nvSpPr>
            <p:cNvPr id="155" name="Rectangle 6"/>
            <p:cNvSpPr/>
            <p:nvPr/>
          </p:nvSpPr>
          <p:spPr>
            <a:xfrm>
              <a:off x="2935800" y="2723040"/>
              <a:ext cx="430560" cy="5259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CA" sz="1800" spc="-1" strike="noStrike">
                  <a:solidFill>
                    <a:srgbClr val="ffffff"/>
                  </a:solidFill>
                  <a:latin typeface="Amasis MT Pro Medium"/>
                  <a:ea typeface="DejaVu Sans"/>
                </a:rPr>
                <a:t>4</a:t>
              </a:r>
              <a:endParaRPr b="0" lang="en-CA" sz="1800" spc="-1" strike="noStrike">
                <a:latin typeface="Arial"/>
              </a:endParaRPr>
            </a:p>
          </p:txBody>
        </p:sp>
      </p:grpSp>
      <p:grpSp>
        <p:nvGrpSpPr>
          <p:cNvPr id="156" name="Group 8"/>
          <p:cNvGrpSpPr/>
          <p:nvPr/>
        </p:nvGrpSpPr>
        <p:grpSpPr>
          <a:xfrm>
            <a:off x="540000" y="2720520"/>
            <a:ext cx="2046240" cy="1599480"/>
            <a:chOff x="540000" y="2720520"/>
            <a:chExt cx="2046240" cy="1599480"/>
          </a:xfrm>
        </p:grpSpPr>
        <p:grpSp>
          <p:nvGrpSpPr>
            <p:cNvPr id="157" name="Google Shape;290;p 6"/>
            <p:cNvGrpSpPr/>
            <p:nvPr/>
          </p:nvGrpSpPr>
          <p:grpSpPr>
            <a:xfrm>
              <a:off x="544320" y="2720520"/>
              <a:ext cx="2041920" cy="1599480"/>
              <a:chOff x="544320" y="2720520"/>
              <a:chExt cx="2041920" cy="1599480"/>
            </a:xfrm>
          </p:grpSpPr>
          <p:sp>
            <p:nvSpPr>
              <p:cNvPr id="158" name="Google Shape;291;p 6"/>
              <p:cNvSpPr/>
              <p:nvPr/>
            </p:nvSpPr>
            <p:spPr>
              <a:xfrm>
                <a:off x="544320" y="2720520"/>
                <a:ext cx="2041920" cy="1524240"/>
              </a:xfrm>
              <a:custGeom>
                <a:avLst/>
                <a:gdLst/>
                <a:ahLst/>
                <a:rect l="l" t="t" r="r" b="b"/>
                <a:pathLst>
                  <a:path w="1200970" h="77453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Google Shape;292;p 6"/>
              <p:cNvSpPr/>
              <p:nvPr/>
            </p:nvSpPr>
            <p:spPr>
              <a:xfrm>
                <a:off x="544320" y="2720520"/>
                <a:ext cx="1381680" cy="159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0" name="Google Shape;296;p 6"/>
            <p:cNvSpPr/>
            <p:nvPr/>
          </p:nvSpPr>
          <p:spPr>
            <a:xfrm>
              <a:off x="540000" y="3363120"/>
              <a:ext cx="2038320" cy="251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CA" sz="1650" spc="-1" strike="noStrike">
                  <a:solidFill>
                    <a:srgbClr val="000000"/>
                  </a:solidFill>
                  <a:latin typeface="Amasis MT Pro Light"/>
                  <a:ea typeface="Open Sans"/>
                </a:rPr>
                <a:t>Soldermask</a:t>
              </a:r>
              <a:endParaRPr b="0" lang="en-CA" sz="1650" spc="-1" strike="noStrike">
                <a:latin typeface="Arial"/>
              </a:endParaRPr>
            </a:p>
          </p:txBody>
        </p:sp>
        <p:sp>
          <p:nvSpPr>
            <p:cNvPr id="161" name="Rectangle 7"/>
            <p:cNvSpPr/>
            <p:nvPr/>
          </p:nvSpPr>
          <p:spPr>
            <a:xfrm>
              <a:off x="766080" y="2723040"/>
              <a:ext cx="430560" cy="5259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CA" sz="1800" spc="-1" strike="noStrike">
                  <a:solidFill>
                    <a:srgbClr val="ffffff"/>
                  </a:solidFill>
                  <a:latin typeface="Amasis MT Pro Medium"/>
                  <a:ea typeface="DejaVu Sans"/>
                </a:rPr>
                <a:t>3</a:t>
              </a:r>
              <a:endParaRPr b="0" lang="en-CA" sz="1800" spc="-1" strike="noStrike">
                <a:latin typeface="Arial"/>
              </a:endParaRPr>
            </a:p>
          </p:txBody>
        </p:sp>
      </p:grpSp>
      <p:pic>
        <p:nvPicPr>
          <p:cNvPr id="162" name="" descr=""/>
          <p:cNvPicPr/>
          <p:nvPr/>
        </p:nvPicPr>
        <p:blipFill>
          <a:blip r:embed="rId1"/>
          <a:srcRect l="14270" t="0" r="22242" b="0"/>
          <a:stretch/>
        </p:blipFill>
        <p:spPr>
          <a:xfrm>
            <a:off x="5220000" y="1959840"/>
            <a:ext cx="6273360" cy="3080160"/>
          </a:xfrm>
          <a:prstGeom prst="rect">
            <a:avLst/>
          </a:prstGeom>
          <a:ln w="0">
            <a:noFill/>
          </a:ln>
        </p:spPr>
      </p:pic>
      <p:sp>
        <p:nvSpPr>
          <p:cNvPr id="163" name=""/>
          <p:cNvSpPr txBox="1"/>
          <p:nvPr/>
        </p:nvSpPr>
        <p:spPr>
          <a:xfrm>
            <a:off x="5220000" y="4860000"/>
            <a:ext cx="594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CA" sz="900" spc="-1" strike="noStrike">
                <a:latin typeface="Arial"/>
              </a:rPr>
              <a:t>https://knowledgebase.nexpcb.com/articles/PCB-Layers/</a:t>
            </a:r>
            <a:endParaRPr b="0" lang="en-CA" sz="9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C3I - Pascal-Emmanuel Lachance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6DB4A6-5B00-4495-8F8E-35021A0C214D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00004167-6819-4A29-9950-9A0A2B38E7BC}" type="datetime1">
              <a:rPr lang="en-CA"/>
              <a:t>2025-02-21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825120" y="1800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masis MT Pro Black"/>
              </a:rPr>
              <a:t>Diélectrique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10514880" cy="491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masis MT Pro Medium"/>
              </a:rPr>
              <a:t>Diélectrique</a:t>
            </a:r>
            <a:endParaRPr b="0" lang="en-CA" sz="28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masis MT Pro Medium"/>
              </a:rPr>
              <a:t>Isolant</a:t>
            </a:r>
            <a:endParaRPr b="0" lang="en-CA" sz="28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masis MT Pro Medium"/>
              </a:rPr>
              <a:t>Généralement fibre de verre</a:t>
            </a:r>
            <a:endParaRPr b="0" lang="en-CA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endParaRPr b="0" lang="en-CA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masis MT Pro Medium"/>
              </a:rPr>
              <a:t>Core vs Prepreg</a:t>
            </a:r>
            <a:endParaRPr b="0" lang="en-CA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endParaRPr b="0" lang="en-CA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masis MT Pro Medium"/>
              </a:rPr>
              <a:t>Design Symmétrique</a:t>
            </a:r>
            <a:endParaRPr b="0" lang="en-CA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CA" sz="2800" spc="-1" strike="noStrike">
              <a:latin typeface="Arial"/>
            </a:endParaRPr>
          </a:p>
        </p:txBody>
      </p:sp>
      <p:pic>
        <p:nvPicPr>
          <p:cNvPr id="166" name="" descr="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11880360" y="6546240"/>
            <a:ext cx="312120" cy="312120"/>
          </a:xfrm>
          <a:prstGeom prst="rect">
            <a:avLst/>
          </a:prstGeom>
          <a:ln w="0">
            <a:noFill/>
          </a:ln>
        </p:spPr>
      </p:pic>
      <p:pic>
        <p:nvPicPr>
          <p:cNvPr id="167" name="" descr=""/>
          <p:cNvPicPr/>
          <p:nvPr/>
        </p:nvPicPr>
        <p:blipFill>
          <a:blip r:embed="rId3"/>
          <a:stretch/>
        </p:blipFill>
        <p:spPr>
          <a:xfrm>
            <a:off x="6660000" y="1950480"/>
            <a:ext cx="5099400" cy="2549520"/>
          </a:xfrm>
          <a:prstGeom prst="rect">
            <a:avLst/>
          </a:prstGeom>
          <a:ln w="0">
            <a:noFill/>
          </a:ln>
        </p:spPr>
      </p:pic>
      <p:sp>
        <p:nvSpPr>
          <p:cNvPr id="168" name=""/>
          <p:cNvSpPr txBox="1"/>
          <p:nvPr/>
        </p:nvSpPr>
        <p:spPr>
          <a:xfrm>
            <a:off x="6660000" y="4513680"/>
            <a:ext cx="594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CA" sz="900" spc="-1" strike="noStrike">
                <a:latin typeface="Arial"/>
              </a:rPr>
              <a:t>https://www.atlasfibre.com/g10-sheet-epoxy-fiberglass-materials/</a:t>
            </a:r>
            <a:endParaRPr b="0" lang="en-CA" sz="900" spc="-1" strike="noStrike"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828000" y="1188000"/>
            <a:ext cx="10080000" cy="0"/>
          </a:xfrm>
          <a:prstGeom prst="line">
            <a:avLst/>
          </a:prstGeom>
          <a:ln w="3600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C3I - Pascal-Emmanuel Lachance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D31B4E-9553-437F-B5B5-2338F001E2C5}" type="slidenum">
              <a:t>4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F5CED1D4-37CD-4AF6-A593-C0846BBEF424}" type="datetime1">
              <a:rPr lang="en-CA"/>
              <a:t>2025-02-21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838080" y="1800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masis MT Pro Black"/>
              </a:rPr>
              <a:t>Cuivre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838080" y="1439640"/>
            <a:ext cx="10514880" cy="491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masis MT Pro Medium"/>
              </a:rPr>
              <a:t>Appliqué en film</a:t>
            </a:r>
            <a:endParaRPr b="0" lang="en-CA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masis MT Pro Medium"/>
              </a:rPr>
              <a:t>Laminé sur le diélectrique</a:t>
            </a:r>
            <a:endParaRPr b="0" lang="en-CA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masis MT Pro Medium"/>
              </a:rPr>
              <a:t>Etché avec de l’acide</a:t>
            </a:r>
            <a:endParaRPr b="0" lang="en-CA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CA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masis MT Pro Medium"/>
              </a:rPr>
              <a:t>Épaisseur en onces</a:t>
            </a:r>
            <a:endParaRPr b="0" lang="en-CA" sz="28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masis MT Pro Medium"/>
              </a:rPr>
              <a:t>1oz standard ~ 35µm</a:t>
            </a:r>
            <a:endParaRPr b="0" lang="en-CA" sz="28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masis MT Pro Medium"/>
              </a:rPr>
              <a:t>0.5oz et 2oz</a:t>
            </a:r>
            <a:endParaRPr b="0" lang="en-CA" sz="28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masis MT Pro Medium"/>
              </a:rPr>
              <a:t>Différence entre couches</a:t>
            </a:r>
            <a:endParaRPr b="0" lang="en-CA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CA" sz="2800" spc="-1" strike="noStrike">
              <a:latin typeface="Arial"/>
            </a:endParaRPr>
          </a:p>
        </p:txBody>
      </p:sp>
      <p:pic>
        <p:nvPicPr>
          <p:cNvPr id="172" name="" descr="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11880360" y="6546240"/>
            <a:ext cx="312120" cy="312120"/>
          </a:xfrm>
          <a:prstGeom prst="rect">
            <a:avLst/>
          </a:prstGeom>
          <a:ln w="0">
            <a:noFill/>
          </a:ln>
        </p:spPr>
      </p:pic>
      <p:sp>
        <p:nvSpPr>
          <p:cNvPr id="173" name=""/>
          <p:cNvSpPr/>
          <p:nvPr/>
        </p:nvSpPr>
        <p:spPr>
          <a:xfrm>
            <a:off x="828000" y="1188000"/>
            <a:ext cx="10080000" cy="0"/>
          </a:xfrm>
          <a:prstGeom prst="line">
            <a:avLst/>
          </a:prstGeom>
          <a:ln w="3600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74" name="" descr=""/>
          <p:cNvPicPr/>
          <p:nvPr/>
        </p:nvPicPr>
        <p:blipFill>
          <a:blip r:embed="rId3"/>
          <a:stretch/>
        </p:blipFill>
        <p:spPr>
          <a:xfrm>
            <a:off x="6660000" y="1620000"/>
            <a:ext cx="5079600" cy="2857320"/>
          </a:xfrm>
          <a:prstGeom prst="rect">
            <a:avLst/>
          </a:prstGeom>
          <a:ln w="0">
            <a:noFill/>
          </a:ln>
        </p:spPr>
      </p:pic>
      <p:sp>
        <p:nvSpPr>
          <p:cNvPr id="175" name=""/>
          <p:cNvSpPr txBox="1"/>
          <p:nvPr/>
        </p:nvSpPr>
        <p:spPr>
          <a:xfrm>
            <a:off x="6660000" y="4477320"/>
            <a:ext cx="594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CA" sz="900" spc="-1" strike="noStrike">
                <a:latin typeface="Arial"/>
              </a:rPr>
              <a:t>https://blog.epectec.com/plated-vs-non-plated-pcb-through-holes-in-pcb-designs</a:t>
            </a:r>
            <a:endParaRPr b="0" lang="en-CA" sz="9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C3I - Pascal-Emmanuel Lachance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424179-5A72-4906-B83A-7A70EB181665}" type="slidenum">
              <a:t>5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A22F69D8-655C-4644-962F-124E6AEF8D10}" type="datetime1">
              <a:rPr lang="en-CA"/>
              <a:t>2025-02-21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838080" y="1800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masis MT Pro Black"/>
              </a:rPr>
              <a:t>Cuivre – Surface Finish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838080" y="1439640"/>
            <a:ext cx="10514880" cy="491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61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masis MT Pro Medium"/>
              </a:rPr>
              <a:t>Protège le cuivre</a:t>
            </a:r>
            <a:endParaRPr b="0" lang="en-CA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masis MT Pro Medium"/>
              </a:rPr>
              <a:t>Permet une meilleure soudure</a:t>
            </a:r>
            <a:endParaRPr b="0" lang="en-CA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CA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masis MT Pro Medium"/>
              </a:rPr>
              <a:t>HASL</a:t>
            </a:r>
            <a:endParaRPr b="0" lang="en-CA" sz="28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masis MT Pro Medium"/>
              </a:rPr>
              <a:t>Bain d’étain en fusion</a:t>
            </a:r>
            <a:endParaRPr b="0" lang="en-CA" sz="28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masis MT Pro Medium"/>
              </a:rPr>
              <a:t>Disponible sans plomb</a:t>
            </a:r>
            <a:endParaRPr b="0" lang="en-CA" sz="28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masis MT Pro Medium"/>
              </a:rPr>
              <a:t>Cheap</a:t>
            </a:r>
            <a:endParaRPr b="0" lang="en-CA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masis MT Pro Medium"/>
              </a:rPr>
              <a:t>ENIG</a:t>
            </a:r>
            <a:endParaRPr b="0" lang="en-CA" sz="28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masis MT Pro Medium"/>
              </a:rPr>
              <a:t>Meilleur fini</a:t>
            </a:r>
            <a:endParaRPr b="0" lang="en-CA" sz="28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masis MT Pro Medium"/>
              </a:rPr>
              <a:t>$$</a:t>
            </a:r>
            <a:endParaRPr b="0" lang="en-CA" sz="28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masis MT Pro Medium"/>
              </a:rPr>
              <a:t>ENEPIG</a:t>
            </a:r>
            <a:endParaRPr b="0" lang="en-CA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masis MT Pro Medium"/>
              </a:rPr>
              <a:t>OSP</a:t>
            </a:r>
            <a:endParaRPr b="0" lang="en-CA" sz="28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masis MT Pro Medium"/>
              </a:rPr>
              <a:t>Plus écologique</a:t>
            </a:r>
            <a:endParaRPr b="0" lang="en-CA" sz="28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masis MT Pro Medium"/>
              </a:rPr>
              <a:t>Fini moyen</a:t>
            </a:r>
            <a:endParaRPr b="0" lang="en-CA" sz="28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masis MT Pro Medium"/>
              </a:rPr>
              <a:t>$$</a:t>
            </a:r>
            <a:endParaRPr b="0" lang="en-CA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CA" sz="2800" spc="-1" strike="noStrike">
              <a:latin typeface="Arial"/>
            </a:endParaRPr>
          </a:p>
        </p:txBody>
      </p:sp>
      <p:pic>
        <p:nvPicPr>
          <p:cNvPr id="178" name="" descr="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11880360" y="6546240"/>
            <a:ext cx="312120" cy="312120"/>
          </a:xfrm>
          <a:prstGeom prst="rect">
            <a:avLst/>
          </a:prstGeom>
          <a:ln w="0">
            <a:noFill/>
          </a:ln>
        </p:spPr>
      </p:pic>
      <p:sp>
        <p:nvSpPr>
          <p:cNvPr id="179" name=""/>
          <p:cNvSpPr/>
          <p:nvPr/>
        </p:nvSpPr>
        <p:spPr>
          <a:xfrm>
            <a:off x="828000" y="1188000"/>
            <a:ext cx="10080000" cy="0"/>
          </a:xfrm>
          <a:prstGeom prst="line">
            <a:avLst/>
          </a:prstGeom>
          <a:ln w="3600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"/>
          <p:cNvSpPr txBox="1"/>
          <p:nvPr/>
        </p:nvSpPr>
        <p:spPr>
          <a:xfrm>
            <a:off x="6300000" y="5040000"/>
            <a:ext cx="594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CA" sz="900" spc="-1" strike="noStrike">
                <a:latin typeface="Arial"/>
              </a:rPr>
              <a:t>https://blog.techdesign.com/5-types-pcb-surface-finishing/</a:t>
            </a:r>
            <a:endParaRPr b="0" lang="en-CA" sz="9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3"/>
          <a:stretch/>
        </p:blipFill>
        <p:spPr>
          <a:xfrm>
            <a:off x="6300000" y="1439640"/>
            <a:ext cx="5220000" cy="34797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C3I - Pascal-Emmanuel Lachance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FC65BE-550C-4F8B-9496-2C0D0D3E4254}" type="slidenum">
              <a:t>6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7AE0733B-BB93-47D7-96E6-C2CD8B7EEBED}" type="datetime1">
              <a:rPr lang="en-CA"/>
              <a:t>2025-02-21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838080" y="1800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masis MT Pro Black"/>
              </a:rPr>
              <a:t>Soldermask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838080" y="1439640"/>
            <a:ext cx="10514880" cy="491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masis MT Pro Medium"/>
              </a:rPr>
              <a:t>Isole électriquement et thermiquement le cuivre</a:t>
            </a:r>
            <a:endParaRPr b="0" lang="en-CA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masis MT Pro Medium"/>
              </a:rPr>
              <a:t>Pour la soudure – Guide l’étain</a:t>
            </a:r>
            <a:endParaRPr b="0" lang="en-CA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masis MT Pro Medium"/>
              </a:rPr>
              <a:t>LPI vs Dry Film</a:t>
            </a:r>
            <a:endParaRPr b="0" lang="en-CA" sz="2800" spc="-1" strike="noStrike">
              <a:latin typeface="Arial"/>
            </a:endParaRPr>
          </a:p>
        </p:txBody>
      </p:sp>
      <p:pic>
        <p:nvPicPr>
          <p:cNvPr id="184" name="" descr="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11880360" y="6546240"/>
            <a:ext cx="312120" cy="312120"/>
          </a:xfrm>
          <a:prstGeom prst="rect">
            <a:avLst/>
          </a:prstGeom>
          <a:ln w="0">
            <a:noFill/>
          </a:ln>
        </p:spPr>
      </p:pic>
      <p:sp>
        <p:nvSpPr>
          <p:cNvPr id="185" name=""/>
          <p:cNvSpPr/>
          <p:nvPr/>
        </p:nvSpPr>
        <p:spPr>
          <a:xfrm>
            <a:off x="828000" y="1188000"/>
            <a:ext cx="10080000" cy="0"/>
          </a:xfrm>
          <a:prstGeom prst="line">
            <a:avLst/>
          </a:prstGeom>
          <a:ln w="3600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86" name="" descr=""/>
          <p:cNvPicPr/>
          <p:nvPr/>
        </p:nvPicPr>
        <p:blipFill>
          <a:blip r:embed="rId3"/>
          <a:stretch/>
        </p:blipFill>
        <p:spPr>
          <a:xfrm>
            <a:off x="1620000" y="3600000"/>
            <a:ext cx="2172600" cy="1980000"/>
          </a:xfrm>
          <a:prstGeom prst="rect">
            <a:avLst/>
          </a:prstGeom>
          <a:ln w="0">
            <a:noFill/>
          </a:ln>
        </p:spPr>
      </p:pic>
      <p:sp>
        <p:nvSpPr>
          <p:cNvPr id="187" name=""/>
          <p:cNvSpPr txBox="1"/>
          <p:nvPr/>
        </p:nvSpPr>
        <p:spPr>
          <a:xfrm>
            <a:off x="1620000" y="5580000"/>
            <a:ext cx="2160000" cy="60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CA" sz="900" spc="-1" strike="noStrike">
                <a:latin typeface="Arial"/>
              </a:rPr>
              <a:t>https://www.allaboutcircuits.com/technical-articles/a-solder-bridge-to-nowhere-what-is-a-solder-bridge-how-to-prevent/</a:t>
            </a:r>
            <a:endParaRPr b="0" lang="en-CA" sz="900" spc="-1" strike="noStrike"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4"/>
          <a:stretch/>
        </p:blipFill>
        <p:spPr>
          <a:xfrm>
            <a:off x="4411440" y="3600000"/>
            <a:ext cx="2428560" cy="1980000"/>
          </a:xfrm>
          <a:prstGeom prst="rect">
            <a:avLst/>
          </a:prstGeom>
          <a:ln w="0">
            <a:noFill/>
          </a:ln>
        </p:spPr>
      </p:pic>
      <p:sp>
        <p:nvSpPr>
          <p:cNvPr id="189" name=""/>
          <p:cNvSpPr txBox="1"/>
          <p:nvPr/>
        </p:nvSpPr>
        <p:spPr>
          <a:xfrm>
            <a:off x="1980000" y="3240000"/>
            <a:ext cx="15613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CA" sz="1800" spc="-1" strike="noStrike">
                <a:latin typeface="Arial"/>
              </a:rPr>
              <a:t>Solder Bridge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4500000" y="5580000"/>
            <a:ext cx="2160000" cy="47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CA" sz="900" spc="-1" strike="noStrike">
                <a:latin typeface="Arial"/>
              </a:rPr>
              <a:t>https://www.allpcb.com/soldermask/soldermask_registration.html</a:t>
            </a:r>
            <a:endParaRPr b="0" lang="en-CA" sz="900" spc="-1" strike="noStrike">
              <a:latin typeface="Arial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4816440" y="3240000"/>
            <a:ext cx="16635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CA" sz="1800" spc="-1" strike="noStrike">
                <a:latin typeface="Arial"/>
              </a:rPr>
              <a:t>Misregistration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5"/>
          <a:stretch/>
        </p:blipFill>
        <p:spPr>
          <a:xfrm>
            <a:off x="7380000" y="3600000"/>
            <a:ext cx="4366080" cy="1980000"/>
          </a:xfrm>
          <a:prstGeom prst="rect">
            <a:avLst/>
          </a:prstGeom>
          <a:ln w="0">
            <a:noFill/>
          </a:ln>
        </p:spPr>
      </p:pic>
      <p:sp>
        <p:nvSpPr>
          <p:cNvPr id="193" name=""/>
          <p:cNvSpPr txBox="1"/>
          <p:nvPr/>
        </p:nvSpPr>
        <p:spPr>
          <a:xfrm>
            <a:off x="8596440" y="3240000"/>
            <a:ext cx="16635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CA" sz="1800" spc="-1" strike="noStrike">
                <a:latin typeface="Arial"/>
              </a:rPr>
              <a:t>Solder Escape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7380000" y="5580000"/>
            <a:ext cx="4320000" cy="47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CA" sz="900" spc="-1" strike="noStrike">
                <a:latin typeface="Arial"/>
              </a:rPr>
              <a:t>https://www.eurocircuits.com/pcb-assembly-guidelines/solder-escape-wick/</a:t>
            </a:r>
            <a:endParaRPr b="0" lang="en-CA" sz="9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C3I - Pascal-Emmanuel Lachance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0106EF-B82D-49A6-AF82-1143A68C3724}" type="slidenum">
              <a:t>7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A03AEE4F-E4B9-471D-A57F-A60FC134C0AB}" type="datetime1">
              <a:rPr lang="en-CA"/>
              <a:t>2025-02-21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838080" y="1800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masis MT Pro Black"/>
              </a:rPr>
              <a:t>Solder Escape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838080" y="1439640"/>
            <a:ext cx="10514880" cy="491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masis MT Pro Medium"/>
              </a:rPr>
              <a:t>L’étain du pad coule dans le via</a:t>
            </a:r>
            <a:endParaRPr b="0" lang="en-CA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masis MT Pro Medium"/>
              </a:rPr>
              <a:t>Peut mener à du Tombstoning ou du Skewing</a:t>
            </a:r>
            <a:endParaRPr b="0" lang="en-CA" sz="2800" spc="-1" strike="noStrike">
              <a:latin typeface="Arial"/>
            </a:endParaRPr>
          </a:p>
        </p:txBody>
      </p:sp>
      <p:pic>
        <p:nvPicPr>
          <p:cNvPr id="197" name="" descr="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11880360" y="6546240"/>
            <a:ext cx="312120" cy="312120"/>
          </a:xfrm>
          <a:prstGeom prst="rect">
            <a:avLst/>
          </a:prstGeom>
          <a:ln w="0">
            <a:noFill/>
          </a:ln>
        </p:spPr>
      </p:pic>
      <p:sp>
        <p:nvSpPr>
          <p:cNvPr id="198" name=""/>
          <p:cNvSpPr/>
          <p:nvPr/>
        </p:nvSpPr>
        <p:spPr>
          <a:xfrm>
            <a:off x="828000" y="1188000"/>
            <a:ext cx="10080000" cy="0"/>
          </a:xfrm>
          <a:prstGeom prst="line">
            <a:avLst/>
          </a:prstGeom>
          <a:ln w="3600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"/>
          <p:cNvSpPr txBox="1"/>
          <p:nvPr/>
        </p:nvSpPr>
        <p:spPr>
          <a:xfrm>
            <a:off x="1260000" y="5465160"/>
            <a:ext cx="5580000" cy="47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CA" sz="900" spc="-1" strike="noStrike">
                <a:latin typeface="Arial"/>
              </a:rPr>
              <a:t>https://www.elektormagazine.com/news/tips-tricks-avoiding-solder-escape-wick-during-reflow</a:t>
            </a:r>
            <a:endParaRPr b="0" lang="en-CA" sz="900" spc="-1" strike="noStrike"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3"/>
          <a:stretch/>
        </p:blipFill>
        <p:spPr>
          <a:xfrm>
            <a:off x="780480" y="2470320"/>
            <a:ext cx="8939520" cy="33580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C3I - Pascal-Emmanuel Lachance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A5E055-3DA3-4EEA-B004-BCCED6C4101F}" type="slidenum">
              <a:t>8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D3E7A411-22EA-40C6-9BED-FAB9099898B2}" type="datetime1">
              <a:rPr lang="en-CA"/>
              <a:t>2025-02-21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838080" y="1800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masis MT Pro Black"/>
              </a:rPr>
              <a:t>Section 1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838080" y="1439640"/>
            <a:ext cx="10514880" cy="491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masis MT Pro Medium"/>
              </a:rPr>
              <a:t>Texte</a:t>
            </a:r>
            <a:endParaRPr b="0" lang="en-CA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masis MT Pro Medium"/>
              </a:rPr>
              <a:t>Texte</a:t>
            </a:r>
            <a:endParaRPr b="0" lang="en-CA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CA" sz="2800" spc="-1" strike="noStrike">
              <a:latin typeface="Arial"/>
            </a:endParaRPr>
          </a:p>
        </p:txBody>
      </p:sp>
      <p:pic>
        <p:nvPicPr>
          <p:cNvPr id="203" name="" descr="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11880360" y="6546240"/>
            <a:ext cx="312120" cy="312120"/>
          </a:xfrm>
          <a:prstGeom prst="rect">
            <a:avLst/>
          </a:prstGeom>
          <a:ln w="0">
            <a:noFill/>
          </a:ln>
        </p:spPr>
      </p:pic>
      <p:sp>
        <p:nvSpPr>
          <p:cNvPr id="204" name=""/>
          <p:cNvSpPr/>
          <p:nvPr/>
        </p:nvSpPr>
        <p:spPr>
          <a:xfrm>
            <a:off x="828000" y="1188000"/>
            <a:ext cx="10080000" cy="0"/>
          </a:xfrm>
          <a:prstGeom prst="line">
            <a:avLst/>
          </a:prstGeom>
          <a:ln w="3600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C3I - Pascal-Emmanuel Lachance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C4692C-534A-4BF6-B1FA-545F7312624C}" type="slidenum">
              <a:t>9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B57AA6AD-963B-4305-B142-FB7FF1801B7F}" type="datetime1">
              <a:rPr lang="en-CA"/>
              <a:t>2025-02-21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3a7d22"/>
      </a:accent1>
      <a:accent2>
        <a:srgbClr val="8ed873"/>
      </a:accent2>
      <a:accent3>
        <a:srgbClr val="d9f2d0"/>
      </a:accent3>
      <a:accent4>
        <a:srgbClr val="0b769f"/>
      </a:accent4>
      <a:accent5>
        <a:srgbClr val="60cbf3"/>
      </a:accent5>
      <a:accent6>
        <a:srgbClr val="caedfb"/>
      </a:accent6>
      <a:hlink>
        <a:srgbClr val="00b050"/>
      </a:hlink>
      <a:folHlink>
        <a:srgbClr val="92d05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3a7d22"/>
      </a:accent1>
      <a:accent2>
        <a:srgbClr val="8ed873"/>
      </a:accent2>
      <a:accent3>
        <a:srgbClr val="d9f2d0"/>
      </a:accent3>
      <a:accent4>
        <a:srgbClr val="0b769f"/>
      </a:accent4>
      <a:accent5>
        <a:srgbClr val="60cbf3"/>
      </a:accent5>
      <a:accent6>
        <a:srgbClr val="caedfb"/>
      </a:accent6>
      <a:hlink>
        <a:srgbClr val="00b050"/>
      </a:hlink>
      <a:folHlink>
        <a:srgbClr val="92d05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5dc0aba-4466-4464-ae54-e30ec1d1960e" xsi:nil="true"/>
    <lcf76f155ced4ddcb4097134ff3c332f xmlns="3ab60a15-fb7d-489d-9e0d-4f2626c05be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3BCB8DB02F314E9B33D47D2328BEE3" ma:contentTypeVersion="11" ma:contentTypeDescription="Crée un document." ma:contentTypeScope="" ma:versionID="e554ae5040b51359eb2ce52773233a0a">
  <xsd:schema xmlns:xsd="http://www.w3.org/2001/XMLSchema" xmlns:xs="http://www.w3.org/2001/XMLSchema" xmlns:p="http://schemas.microsoft.com/office/2006/metadata/properties" xmlns:ns2="3ab60a15-fb7d-489d-9e0d-4f2626c05be0" xmlns:ns3="05dc0aba-4466-4464-ae54-e30ec1d1960e" targetNamespace="http://schemas.microsoft.com/office/2006/metadata/properties" ma:root="true" ma:fieldsID="19c39bb3469a366f9905408a925319f0" ns2:_="" ns3:_="">
    <xsd:import namespace="3ab60a15-fb7d-489d-9e0d-4f2626c05be0"/>
    <xsd:import namespace="05dc0aba-4466-4464-ae54-e30ec1d196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b60a15-fb7d-489d-9e0d-4f2626c05b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Balises d’images" ma:readOnly="false" ma:fieldId="{5cf76f15-5ced-4ddc-b409-7134ff3c332f}" ma:taxonomyMulti="true" ma:sspId="d264a842-8adc-43f3-ad4e-91e5e271ce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dc0aba-4466-4464-ae54-e30ec1d1960e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0e276286-86e1-408e-aafb-3d2652486757}" ma:internalName="TaxCatchAll" ma:showField="CatchAllData" ma:web="05dc0aba-4466-4464-ae54-e30ec1d196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692212-F3B5-4029-A938-C4EA9EF8FAAE}">
  <ds:schemaRefs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3ab60a15-fb7d-489d-9e0d-4f2626c05be0"/>
    <ds:schemaRef ds:uri="http://schemas.microsoft.com/office/infopath/2007/PartnerControls"/>
    <ds:schemaRef ds:uri="http://schemas.openxmlformats.org/package/2006/metadata/core-properties"/>
    <ds:schemaRef ds:uri="05dc0aba-4466-4464-ae54-e30ec1d1960e"/>
  </ds:schemaRefs>
</ds:datastoreItem>
</file>

<file path=customXml/itemProps2.xml><?xml version="1.0" encoding="utf-8"?>
<ds:datastoreItem xmlns:ds="http://schemas.openxmlformats.org/officeDocument/2006/customXml" ds:itemID="{0BDB640A-2F1B-4996-A426-5EBBD323EB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626D07-BFC8-4086-891D-5364B7BD16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b60a15-fb7d-489d-9e0d-4f2626c05be0"/>
    <ds:schemaRef ds:uri="05dc0aba-4466-4464-ae54-e30ec1d196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4434</TotalTime>
  <Application>LibreOffice/7.3.7.2$Linux_X86_64 LibreOffice_project/30$Build-2</Application>
  <AppVersion>15.0000</AppVersion>
  <Words>216</Words>
  <Paragraphs>107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2024-06-25T23:20:03Z</dcterms:created>
  <dc:creator>Miriam Caisse</dc:creator>
  <dc:description/>
  <dc:language>en-CA</dc:language>
  <cp:lastModifiedBy>Pascal-Emmanuel Lachance</cp:lastModifiedBy>
  <dcterms:modified xsi:type="dcterms:W3CDTF">2025-02-21T17:16:59Z</dcterms:modified>
  <cp:revision>41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lianceAssetId">
    <vt:lpwstr/>
  </property>
  <property fmtid="{D5CDD505-2E9C-101B-9397-08002B2CF9AE}" pid="3" name="ContentTypeId">
    <vt:lpwstr>0x010100873BCB8DB02F314E9B33D47D2328BEE3</vt:lpwstr>
  </property>
  <property fmtid="{D5CDD505-2E9C-101B-9397-08002B2CF9AE}" pid="4" name="MediaServiceImageTags">
    <vt:lpwstr/>
  </property>
  <property fmtid="{D5CDD505-2E9C-101B-9397-08002B2CF9AE}" pid="5" name="Order">
    <vt:r8>4781600</vt:r8>
  </property>
  <property fmtid="{D5CDD505-2E9C-101B-9397-08002B2CF9AE}" pid="6" name="PresentationFormat">
    <vt:lpwstr>Widescreen</vt:lpwstr>
  </property>
  <property fmtid="{D5CDD505-2E9C-101B-9397-08002B2CF9AE}" pid="7" name="Slides">
    <vt:i4>8</vt:i4>
  </property>
  <property fmtid="{D5CDD505-2E9C-101B-9397-08002B2CF9AE}" pid="8" name="TriggerFlowInfo">
    <vt:lpwstr/>
  </property>
  <property fmtid="{D5CDD505-2E9C-101B-9397-08002B2CF9AE}" pid="9" name="_ExtendedDescription">
    <vt:lpwstr/>
  </property>
</Properties>
</file>