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4" r:id="rId3"/>
    <p:sldId id="315" r:id="rId4"/>
    <p:sldId id="316" r:id="rId5"/>
    <p:sldId id="307" r:id="rId6"/>
    <p:sldId id="308" r:id="rId7"/>
    <p:sldId id="309" r:id="rId8"/>
    <p:sldId id="317" r:id="rId9"/>
    <p:sldId id="310" r:id="rId10"/>
    <p:sldId id="319" r:id="rId11"/>
    <p:sldId id="313" r:id="rId12"/>
    <p:sldId id="318" r:id="rId13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D"/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0934"/>
  </p:normalViewPr>
  <p:slideViewPr>
    <p:cSldViewPr>
      <p:cViewPr varScale="1">
        <p:scale>
          <a:sx n="115" d="100"/>
          <a:sy n="115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12/14/18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Final 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D8E337-376B-40F0-BCF8-6039FC28B1B8}"/>
              </a:ext>
            </a:extLst>
          </p:cNvPr>
          <p:cNvSpPr txBox="1"/>
          <p:nvPr/>
        </p:nvSpPr>
        <p:spPr>
          <a:xfrm>
            <a:off x="2438400" y="3886200"/>
            <a:ext cx="36383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Team </a:t>
            </a:r>
            <a:r>
              <a:rPr lang="en-US" dirty="0" smtClean="0">
                <a:solidFill>
                  <a:srgbClr val="0070C0"/>
                </a:solidFill>
              </a:rPr>
              <a:t>name: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Daire2compaire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Team members: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Raewyn Duvall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Emmanuel Aire-Oaihimire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Advanced design in USRP project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Mod.</a:t>
                </a:r>
              </a:p>
              <a:p>
                <a:r>
                  <a:rPr lang="en-US" sz="1400" dirty="0" smtClean="0"/>
                  <a:t>Applies filter</a:t>
                </a:r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867400" y="1676400"/>
            <a:ext cx="2234495" cy="3200400"/>
          </a:xfrm>
          <a:prstGeom prst="rect">
            <a:avLst/>
          </a:prstGeom>
          <a:solidFill>
            <a:srgbClr val="FF847D">
              <a:alpha val="28000"/>
            </a:srgb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5649" y="1368623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Repeat </a:t>
            </a:r>
            <a:r>
              <a:rPr lang="en-US" sz="1400" smtClean="0"/>
              <a:t>3 times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5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demo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Matlab</a:t>
            </a:r>
            <a:r>
              <a:rPr lang="en-US" dirty="0"/>
              <a:t> plots these during class demo)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6C8AE3-5F9D-4A50-90E5-86A1696DC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</p:spPr>
            <p:txBody>
              <a:bodyPr/>
              <a:lstStyle/>
              <a:p>
                <a:pPr>
                  <a:buSzPct val="80000"/>
                </a:pPr>
                <a:r>
                  <a:rPr lang="en-US" dirty="0"/>
                  <a:t>Transmitter/receiver software should automatically plot all relevant signals in time domain. In particular,</a:t>
                </a:r>
              </a:p>
              <a:p>
                <a:pPr lvl="1">
                  <a:buSzPct val="80000"/>
                </a:pPr>
                <a:r>
                  <a:rPr lang="en-US" dirty="0"/>
                  <a:t>Pulse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transmit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Also plot these in </a:t>
                </a:r>
                <a:r>
                  <a:rPr lang="en-US" u="sng" dirty="0"/>
                  <a:t>frequency domain</a:t>
                </a:r>
              </a:p>
              <a:p>
                <a:pPr lvl="1">
                  <a:buSzPct val="80000"/>
                </a:pPr>
                <a:r>
                  <a:rPr lang="en-US" dirty="0"/>
                  <a:t>Any other signals relevant to your chosen Advanced design</a:t>
                </a:r>
              </a:p>
              <a:p>
                <a:pPr>
                  <a:buSzPct val="80000"/>
                </a:pPr>
                <a:endParaRPr lang="en-US" dirty="0"/>
              </a:p>
              <a:p>
                <a:pPr>
                  <a:buSzPct val="80000"/>
                </a:pPr>
                <a:r>
                  <a:rPr lang="en-US" dirty="0" err="1"/>
                  <a:t>Matlab</a:t>
                </a:r>
                <a:r>
                  <a:rPr lang="en-US" dirty="0"/>
                  <a:t> should plot the appropriate I/Q signal space</a:t>
                </a:r>
              </a:p>
              <a:p>
                <a:pPr lvl="1">
                  <a:buSzPct val="80000"/>
                </a:pPr>
                <a:r>
                  <a:rPr lang="en-US" dirty="0"/>
                  <a:t>At least the constellation and the samples being decoded by detector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C8AE3-5F9D-4A50-90E5-86A1696DC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  <a:blipFill>
                <a:blip r:embed="rId2"/>
                <a:stretch>
                  <a:fillRect l="-615" t="-896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R. </a:t>
            </a:r>
            <a:r>
              <a:rPr lang="en-US" sz="1800" dirty="0" err="1"/>
              <a:t>Pickholtz</a:t>
            </a:r>
            <a:r>
              <a:rPr lang="en-US" sz="1800" dirty="0"/>
              <a:t>, D. Schilling and L. Milstein, “Theory of Spread-Spectrum </a:t>
            </a:r>
            <a:r>
              <a:rPr lang="en-US" sz="1800" dirty="0" err="1"/>
              <a:t>Commu-nications</a:t>
            </a:r>
            <a:r>
              <a:rPr lang="en-US" sz="1800" dirty="0"/>
              <a:t> - A Tutorial</a:t>
            </a:r>
            <a:r>
              <a:rPr lang="en-US" sz="1800" dirty="0" smtClean="0"/>
              <a:t>,” IEEE </a:t>
            </a:r>
            <a:r>
              <a:rPr lang="en-US" sz="1800" dirty="0"/>
              <a:t>Transactions on Communications. vol. 30, </a:t>
            </a:r>
            <a:r>
              <a:rPr lang="en-US" sz="1800" dirty="0" smtClean="0"/>
              <a:t>May 1982.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Ziemer</a:t>
            </a:r>
            <a:r>
              <a:rPr lang="en-US" sz="1800" dirty="0"/>
              <a:t>, R. E.; Tranter, W. H. (August 2001). Principles of Communications: Systems, Modulation, and Noise, 5th Edition. Wiley. ISBN 978-0-471-39253-8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http://</a:t>
            </a:r>
            <a:r>
              <a:rPr lang="en-US" sz="1800" dirty="0" smtClean="0"/>
              <a:t>www.wirelesscommunication.nl/reference/chaptr05/cdma/rake.htm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2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PLEASE STAND BY </a:t>
            </a:r>
            <a:br>
              <a:rPr lang="en-US" dirty="0"/>
            </a:br>
            <a:r>
              <a:rPr lang="en-US" dirty="0"/>
              <a:t>FOR MATLAB PLOTS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Mod.</a:t>
                </a:r>
              </a:p>
              <a:p>
                <a:r>
                  <a:rPr lang="en-US" sz="1400" dirty="0" smtClean="0"/>
                  <a:t>Applies filter</a:t>
                </a:r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Applies Quadrature Mixing</a:t>
                </a:r>
              </a:p>
              <a:p>
                <a:r>
                  <a:rPr lang="en-US" sz="1400" dirty="0" smtClean="0"/>
                  <a:t>Transmits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Receives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RF Filter</a:t>
                </a:r>
              </a:p>
              <a:p>
                <a:r>
                  <a:rPr lang="en-US" sz="1400" dirty="0" smtClean="0"/>
                  <a:t>Applies Quadrature Mixing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  <a:blipFill rotWithShape="0">
                <a:blip r:embed="rId5"/>
                <a:stretch>
                  <a:fillRect l="-809" t="-3109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 smtClean="0"/>
              <a:t>Basic Transceiver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=200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11.25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88.89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10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0.1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𝐹𝑖𝑙𝑡𝑒𝑟</m:t>
                      </m:r>
                      <m:r>
                        <a:rPr lang="en-US" sz="1800" i="1">
                          <a:latin typeface="Cambria Math" charset="0"/>
                        </a:rPr>
                        <m:t>: </m:t>
                      </m:r>
                      <m:r>
                        <a:rPr lang="en-US" sz="1800" i="1">
                          <a:latin typeface="Cambria Math" charset="0"/>
                        </a:rPr>
                        <m:t>𝑆𝑅𝑅𝐶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800" i="1">
                          <a:latin typeface="Cambria Math" charset="0"/>
                        </a:rPr>
                        <m:t>=0.2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𝑇𝑖𝑚𝑒</m:t>
                      </m:r>
                      <m:r>
                        <a:rPr lang="en-US" sz="1800" i="1">
                          <a:latin typeface="Cambria Math" charset="0"/>
                        </a:rPr>
                        <m:t>=800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𝑇𝑥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𝐵𝑖𝑡𝑠</m:t>
                      </m:r>
                      <m:r>
                        <a:rPr lang="en-US" sz="1800" i="1">
                          <a:latin typeface="Cambria Math" charset="0"/>
                        </a:rPr>
                        <m:t>=16,000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𝑆𝑐h𝑒𝑚𝑒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i="1">
                          <a:latin typeface="Cambria Math" charset="0"/>
                        </a:rPr>
                        <m:t>𝑄𝑃𝑆𝐾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𝐶𝑜𝑛𝑠𝑡𝑒𝑙𝑙𝑎𝑡𝑖𝑜𝑛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charset="0"/>
                        </a:rPr>
                        <m:t>4−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𝑄𝐴𝑀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31" y="1514589"/>
            <a:ext cx="5437684" cy="4941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239000" y="1514589"/>
            <a:ext cx="1676400" cy="252401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2154" y="3810001"/>
            <a:ext cx="1728045" cy="1752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1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124200"/>
            <a:ext cx="533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124199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𝐹𝑟𝑒𝑞</m:t>
                      </m:r>
                      <m:r>
                        <a:rPr lang="en-US" i="1">
                          <a:latin typeface="Cambria Math" charset="0"/>
                        </a:rPr>
                        <m:t>.  </m:t>
                      </m:r>
                      <m:r>
                        <a:rPr lang="en-US" i="1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=300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=50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=20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=160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978521" cy="13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/>
              <a:t>What is your chosen advanced design?</a:t>
            </a:r>
          </a:p>
          <a:p>
            <a:pPr lvl="1"/>
            <a:r>
              <a:rPr lang="en-US" dirty="0" smtClean="0"/>
              <a:t>Spread Spectrum</a:t>
            </a:r>
          </a:p>
          <a:p>
            <a:pPr lvl="2"/>
            <a:r>
              <a:rPr lang="en-US" dirty="0" smtClean="0"/>
              <a:t>Rake receiver with 3 fingers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this advanced design solves some identified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Anti-jamming</a:t>
            </a:r>
          </a:p>
          <a:p>
            <a:pPr lvl="1"/>
            <a:r>
              <a:rPr lang="en-US" dirty="0"/>
              <a:t>Multiple user random access communications with selective addressing capability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</a:p>
          <a:p>
            <a:pPr lvl="1"/>
            <a:r>
              <a:rPr lang="en-US" dirty="0" smtClean="0"/>
              <a:t>”OH HI YA!”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3375472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7100" y="3375471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3375471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7300" y="3375471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5500" y="3375471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90600" y="4193977"/>
                <a:ext cx="67818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𝐹𝑟𝑒𝑞</m:t>
                      </m:r>
                      <m:r>
                        <a:rPr lang="en-US" i="1" smtClean="0">
                          <a:latin typeface="Cambria Math" charset="0"/>
                        </a:rPr>
                        <m:t>.  </m:t>
                      </m:r>
                      <m:r>
                        <a:rPr lang="en-US" i="1" smtClean="0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</a:rPr>
                        <m:t>𝑆𝑖𝑧𝑒</m:t>
                      </m:r>
                      <m:r>
                        <a:rPr lang="en-US" i="1" smtClean="0">
                          <a:latin typeface="Cambria Math" charset="0"/>
                        </a:rPr>
                        <m:t>=400 </m:t>
                      </m:r>
                      <m:r>
                        <a:rPr lang="en-US" i="1" smtClean="0">
                          <a:latin typeface="Cambria Math" charset="0"/>
                        </a:rPr>
                        <m:t>𝑠𝑦𝑚</m:t>
                      </m:r>
                      <m:r>
                        <a:rPr lang="en-US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=3,000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=400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=10,600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3977"/>
                <a:ext cx="67818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145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 b="76037"/>
          <a:stretch/>
        </p:blipFill>
        <p:spPr>
          <a:xfrm>
            <a:off x="14868" y="1752600"/>
            <a:ext cx="5353592" cy="124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0" r="64571" b="19364"/>
          <a:stretch/>
        </p:blipFill>
        <p:spPr>
          <a:xfrm>
            <a:off x="14868" y="4191000"/>
            <a:ext cx="18288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1" y="3276601"/>
            <a:ext cx="2667000" cy="1164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0" y="5562600"/>
            <a:ext cx="2667001" cy="1164551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 bwMode="auto">
          <a:xfrm>
            <a:off x="6459421" y="3276601"/>
            <a:ext cx="1032340" cy="3581399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1" y="4407701"/>
            <a:ext cx="152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Decoded Bits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361534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5400" dirty="0" smtClean="0"/>
              <a:t>…</a:t>
            </a:r>
            <a:endParaRPr lang="en-US" sz="54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843668" y="3733800"/>
            <a:ext cx="1280532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843668" y="4718888"/>
            <a:ext cx="1356732" cy="12247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843668" y="4588040"/>
            <a:ext cx="1813932" cy="364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15921</TotalTime>
  <Words>512</Words>
  <Application>Microsoft Macintosh PowerPoint</Application>
  <PresentationFormat>Letter Paper (8.5x11 in)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Garamond</vt:lpstr>
      <vt:lpstr>Tahoma</vt:lpstr>
      <vt:lpstr>Times New Roman</vt:lpstr>
      <vt:lpstr>Wingdings</vt:lpstr>
      <vt:lpstr>Arial</vt:lpstr>
      <vt:lpstr>custom1</vt:lpstr>
      <vt:lpstr>18-758 Final project review</vt:lpstr>
      <vt:lpstr>Basic design</vt:lpstr>
      <vt:lpstr>PLEASE STAND BY  FOR MATLAB PLOTS</vt:lpstr>
      <vt:lpstr>Basic Transceiver Design</vt:lpstr>
      <vt:lpstr>Basic design discussion</vt:lpstr>
      <vt:lpstr>Advanced design</vt:lpstr>
      <vt:lpstr>Advanced design motivation</vt:lpstr>
      <vt:lpstr>Advanced design discussion</vt:lpstr>
      <vt:lpstr>Advanced design idea</vt:lpstr>
      <vt:lpstr>Advanced design in USRP project</vt:lpstr>
      <vt:lpstr>Advanced design demo (Matlab plots these during class demo)</vt:lpstr>
      <vt:lpstr>Citations</vt:lpstr>
    </vt:vector>
  </TitlesOfParts>
  <Company>CMU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eaireoai</cp:lastModifiedBy>
  <cp:revision>422</cp:revision>
  <dcterms:created xsi:type="dcterms:W3CDTF">2001-01-14T05:54:17Z</dcterms:created>
  <dcterms:modified xsi:type="dcterms:W3CDTF">2018-12-14T13:45:26Z</dcterms:modified>
</cp:coreProperties>
</file>