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256" r:id="rId2"/>
    <p:sldId id="304" r:id="rId3"/>
    <p:sldId id="298" r:id="rId4"/>
    <p:sldId id="312" r:id="rId5"/>
    <p:sldId id="316" r:id="rId6"/>
    <p:sldId id="317" r:id="rId7"/>
    <p:sldId id="307" r:id="rId8"/>
    <p:sldId id="308" r:id="rId9"/>
    <p:sldId id="309" r:id="rId10"/>
    <p:sldId id="313" r:id="rId11"/>
    <p:sldId id="315" r:id="rId12"/>
    <p:sldId id="319" r:id="rId13"/>
    <p:sldId id="310" r:id="rId14"/>
    <p:sldId id="318" r:id="rId15"/>
    <p:sldId id="314" r:id="rId16"/>
  </p:sldIdLst>
  <p:sldSz cx="9144000" cy="6858000" type="letter"/>
  <p:notesSz cx="7150100" cy="94488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 autoAdjust="0"/>
    <p:restoredTop sz="90934"/>
  </p:normalViewPr>
  <p:slideViewPr>
    <p:cSldViewPr>
      <p:cViewPr varScale="1">
        <p:scale>
          <a:sx n="115" d="100"/>
          <a:sy n="115" d="100"/>
        </p:scale>
        <p:origin x="164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3" tIns="47410" rIns="94823" bIns="47410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51300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3" tIns="47410" rIns="94823" bIns="47410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5725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3" tIns="47410" rIns="94823" bIns="47410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1300" y="8975725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3" tIns="47410" rIns="94823" bIns="47410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imes New Roman" pitchFamily="18" charset="0"/>
              </a:defRPr>
            </a:lvl1pPr>
          </a:lstStyle>
          <a:p>
            <a:fld id="{0353B232-F1E5-456E-BCCD-CC32AC9B00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98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3" tIns="47410" rIns="94823" bIns="47410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1300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3" tIns="47410" rIns="94823" bIns="47410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2850" y="708025"/>
            <a:ext cx="47244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4088" y="4487863"/>
            <a:ext cx="5241925" cy="425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3" tIns="47410" rIns="94823" bIns="474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5725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3" tIns="47410" rIns="94823" bIns="47410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1300" y="8975725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3" tIns="47410" rIns="94823" bIns="47410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imes New Roman" pitchFamily="18" charset="0"/>
              </a:defRPr>
            </a:lvl1pPr>
          </a:lstStyle>
          <a:p>
            <a:fld id="{5C64AB69-5102-4B86-81FF-D9C23AA1B5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984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734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734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35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735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35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3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735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A4CF59B4-C22D-4B62-B3A6-9B1E50DB6F3C}" type="datetime1">
              <a:rPr lang="en-US"/>
              <a:pPr/>
              <a:t>11/6/18</a:t>
            </a:fld>
            <a:endParaRPr lang="en-US"/>
          </a:p>
        </p:txBody>
      </p:sp>
      <p:sp>
        <p:nvSpPr>
          <p:cNvPr id="5735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57360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fld id="{628868F1-DF2C-445E-A47D-B9927A0A76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026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1981200" cy="6211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04800"/>
            <a:ext cx="5791200" cy="6211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0221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0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2501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7465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886200" cy="4535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981200"/>
            <a:ext cx="3886200" cy="4535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346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8817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4779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2421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8865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9949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ltGray">
          <a:xfrm>
            <a:off x="417513" y="91440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ltGray">
          <a:xfrm>
            <a:off x="415925" y="121920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ltGray">
          <a:xfrm>
            <a:off x="762000" y="12192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ltGray">
          <a:xfrm>
            <a:off x="49213" y="1066800"/>
            <a:ext cx="560387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gray">
          <a:xfrm>
            <a:off x="762000" y="5334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gray">
          <a:xfrm>
            <a:off x="457200" y="13716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632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04800"/>
            <a:ext cx="77930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63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81200"/>
            <a:ext cx="7924800" cy="453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0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3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3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3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3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3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EDABE364-E483-4357-8A41-16B58DB2F385}" type="datetime1">
              <a:rPr lang="en-US"/>
              <a:pPr/>
              <a:t>11/6/18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A81356DE-C3A4-43AA-9680-C48765058E5A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905000"/>
            <a:ext cx="7772400" cy="1143000"/>
          </a:xfrm>
        </p:spPr>
        <p:txBody>
          <a:bodyPr/>
          <a:lstStyle/>
          <a:p>
            <a:r>
              <a:rPr lang="en-US" dirty="0"/>
              <a:t>18-758 Mid-project review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AD8E337-376B-40F0-BCF8-6039FC28B1B8}"/>
              </a:ext>
            </a:extLst>
          </p:cNvPr>
          <p:cNvSpPr txBox="1"/>
          <p:nvPr/>
        </p:nvSpPr>
        <p:spPr>
          <a:xfrm>
            <a:off x="3258602" y="3886200"/>
            <a:ext cx="24743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Team name: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Daire2Compaire</a:t>
            </a:r>
            <a:endParaRPr lang="en-US" dirty="0" smtClean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Team </a:t>
            </a:r>
            <a:r>
              <a:rPr lang="en-US" dirty="0">
                <a:solidFill>
                  <a:srgbClr val="0070C0"/>
                </a:solidFill>
              </a:rPr>
              <a:t>members: </a:t>
            </a:r>
            <a:endParaRPr lang="en-US" dirty="0" smtClean="0">
              <a:solidFill>
                <a:srgbClr val="0070C0"/>
              </a:solidFill>
            </a:endParaRP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Raewyn Duvall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Emmanuel Aire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E5901B-5854-4AFF-A199-0918CFB4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Spread Spectrum?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EED756-37A5-4FB5-B271-BB7C39F2B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400"/>
            <a:ext cx="7924800" cy="4840288"/>
          </a:xfrm>
        </p:spPr>
        <p:txBody>
          <a:bodyPr/>
          <a:lstStyle/>
          <a:p>
            <a:r>
              <a:rPr lang="en-US" dirty="0" smtClean="0"/>
              <a:t>“Spread </a:t>
            </a:r>
            <a:r>
              <a:rPr lang="en-US" dirty="0"/>
              <a:t>spectrum is a means of transmission in which the signal occupies a bandwidth in excess of the minimum necessary to send the information; the band spread is accomplished by means of a code which is independent of the data, and a synchronized reception with the code at the receiver is used for </a:t>
            </a:r>
            <a:r>
              <a:rPr lang="en-US" dirty="0" smtClean="0"/>
              <a:t>de-spreading </a:t>
            </a:r>
            <a:r>
              <a:rPr lang="en-US" dirty="0"/>
              <a:t>and subsequent data recovery.” </a:t>
            </a:r>
            <a:r>
              <a:rPr lang="en-US" dirty="0" smtClean="0"/>
              <a:t>[1]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419600"/>
            <a:ext cx="4023603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67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E5901B-5854-4AFF-A199-0918CFB4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RAKE receiver?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EED756-37A5-4FB5-B271-BB7C39F2B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400"/>
            <a:ext cx="7924800" cy="4840288"/>
          </a:xfrm>
        </p:spPr>
        <p:txBody>
          <a:bodyPr/>
          <a:lstStyle/>
          <a:p>
            <a:r>
              <a:rPr lang="en-US" sz="1600" dirty="0" smtClean="0"/>
              <a:t>The RAKE system is an example of a DS (Direct Sequence Spread Spectrum) system designed to operate effectively in a multipath environment. [1]</a:t>
            </a:r>
          </a:p>
          <a:p>
            <a:r>
              <a:rPr lang="en-US" sz="1600" dirty="0" smtClean="0"/>
              <a:t>Each finger independently decodes a single multipath component. All fingers are  then combined to reconstruct the transmission signal as the received signal. This could very well result in higher signal-to-noise ratio (or </a:t>
            </a:r>
            <a:r>
              <a:rPr lang="en-US" sz="1600" dirty="0" err="1" smtClean="0"/>
              <a:t>Eb</a:t>
            </a:r>
            <a:r>
              <a:rPr lang="en-US" sz="1600" dirty="0" smtClean="0"/>
              <a:t>/N0) in a multipath environment than in a "clean" environment. [2]</a:t>
            </a:r>
            <a:endParaRPr lang="en-US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276600"/>
            <a:ext cx="5638800" cy="18835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572000"/>
            <a:ext cx="4316588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21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E5901B-5854-4AFF-A199-0918CFB4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CDMA?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EED756-37A5-4FB5-B271-BB7C39F2B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400"/>
            <a:ext cx="7924800" cy="4840288"/>
          </a:xfrm>
        </p:spPr>
        <p:txBody>
          <a:bodyPr/>
          <a:lstStyle/>
          <a:p>
            <a:r>
              <a:rPr lang="en-US" sz="1600" dirty="0"/>
              <a:t>Code Division Multiple Access(CDMA): This technology is somewhat more </a:t>
            </a:r>
            <a:r>
              <a:rPr lang="en-US" sz="1600" dirty="0" smtClean="0"/>
              <a:t>complicated</a:t>
            </a:r>
            <a:r>
              <a:rPr lang="en-US" sz="1600" dirty="0"/>
              <a:t>, since the transmitting users are separated neither in time nor in frequency. </a:t>
            </a:r>
            <a:r>
              <a:rPr lang="en-US" sz="1600" dirty="0" smtClean="0"/>
              <a:t>In fact</a:t>
            </a:r>
            <a:r>
              <a:rPr lang="en-US" sz="1600" dirty="0"/>
              <a:t>, they transmit in the same frequency band at the same time! Separation of </a:t>
            </a:r>
            <a:r>
              <a:rPr lang="en-US" sz="1600" dirty="0" smtClean="0"/>
              <a:t>the users </a:t>
            </a:r>
            <a:r>
              <a:rPr lang="en-US" sz="1600" dirty="0"/>
              <a:t>is achieved by allotting each of them a unique ‘code’. These codes possess </a:t>
            </a:r>
            <a:r>
              <a:rPr lang="en-US" sz="1600" dirty="0" smtClean="0"/>
              <a:t>the property </a:t>
            </a:r>
            <a:r>
              <a:rPr lang="en-US" sz="1600" dirty="0"/>
              <a:t>of ‘orthogonality’, which allows the receiver to separate the signal of </a:t>
            </a:r>
            <a:r>
              <a:rPr lang="en-US" sz="1600" dirty="0" smtClean="0"/>
              <a:t>the users</a:t>
            </a:r>
            <a:r>
              <a:rPr lang="en-US" sz="1600" dirty="0"/>
              <a:t>. In effect, the orthogonal codes, and some </a:t>
            </a:r>
            <a:r>
              <a:rPr lang="en-US" sz="1600" dirty="0" smtClean="0"/>
              <a:t>intelligent signal </a:t>
            </a:r>
            <a:r>
              <a:rPr lang="en-US" sz="1600" dirty="0"/>
              <a:t>processing at </a:t>
            </a:r>
            <a:r>
              <a:rPr lang="en-US" sz="1600" dirty="0" smtClean="0"/>
              <a:t>the receiver</a:t>
            </a:r>
            <a:r>
              <a:rPr lang="en-US" sz="1600" dirty="0"/>
              <a:t>, creates an </a:t>
            </a:r>
            <a:r>
              <a:rPr lang="en-US" sz="1600" dirty="0" smtClean="0"/>
              <a:t>equivalent virtual channel </a:t>
            </a:r>
            <a:r>
              <a:rPr lang="en-US" sz="1600" dirty="0"/>
              <a:t>which has no co-channel interference</a:t>
            </a:r>
            <a:r>
              <a:rPr lang="en-US" sz="1600" dirty="0" smtClean="0"/>
              <a:t>. CDMA </a:t>
            </a:r>
            <a:r>
              <a:rPr lang="en-US" sz="1600" dirty="0"/>
              <a:t>is a complex technology, which is why it has become available only with </a:t>
            </a:r>
            <a:r>
              <a:rPr lang="en-US" sz="1600" dirty="0" smtClean="0"/>
              <a:t>the high </a:t>
            </a:r>
            <a:r>
              <a:rPr lang="en-US" sz="1600" dirty="0"/>
              <a:t>computational power that modern digital electronics offers.</a:t>
            </a:r>
            <a:endParaRPr lang="en-US" sz="16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11" y="4384057"/>
            <a:ext cx="3023216" cy="216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693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E5901B-5854-4AFF-A199-0918CFB4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design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EED756-37A5-4FB5-B271-BB7C39F2B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400"/>
            <a:ext cx="7924800" cy="4840288"/>
          </a:xfrm>
        </p:spPr>
        <p:txBody>
          <a:bodyPr/>
          <a:lstStyle/>
          <a:p>
            <a:r>
              <a:rPr lang="en-US" dirty="0" smtClean="0"/>
              <a:t>Potential benefits of Spread Spectrum [1]</a:t>
            </a:r>
          </a:p>
          <a:p>
            <a:pPr lvl="1"/>
            <a:r>
              <a:rPr lang="en-US" dirty="0" smtClean="0"/>
              <a:t>Anti-jamming</a:t>
            </a:r>
          </a:p>
          <a:p>
            <a:pPr lvl="1"/>
            <a:r>
              <a:rPr lang="en-US" dirty="0" smtClean="0"/>
              <a:t>Anti-interference</a:t>
            </a:r>
            <a:endParaRPr lang="en-US" dirty="0"/>
          </a:p>
          <a:p>
            <a:pPr lvl="1"/>
            <a:r>
              <a:rPr lang="en-US" dirty="0" smtClean="0"/>
              <a:t>Low </a:t>
            </a:r>
            <a:r>
              <a:rPr lang="en-US" dirty="0"/>
              <a:t>probability of </a:t>
            </a:r>
            <a:r>
              <a:rPr lang="en-US" dirty="0" smtClean="0"/>
              <a:t>intercept</a:t>
            </a:r>
          </a:p>
          <a:p>
            <a:pPr lvl="1"/>
            <a:r>
              <a:rPr lang="en-US" dirty="0" smtClean="0"/>
              <a:t>Multiple </a:t>
            </a:r>
            <a:r>
              <a:rPr lang="en-US" dirty="0"/>
              <a:t>user random access communications with selective addressing </a:t>
            </a:r>
            <a:r>
              <a:rPr lang="en-US" dirty="0" smtClean="0"/>
              <a:t>capability</a:t>
            </a:r>
          </a:p>
          <a:p>
            <a:pPr lvl="1"/>
            <a:r>
              <a:rPr lang="en-US" dirty="0" smtClean="0"/>
              <a:t>High </a:t>
            </a:r>
            <a:r>
              <a:rPr lang="en-US" dirty="0"/>
              <a:t>resolution </a:t>
            </a:r>
            <a:r>
              <a:rPr lang="en-US" dirty="0" smtClean="0"/>
              <a:t>ranging</a:t>
            </a:r>
          </a:p>
          <a:p>
            <a:pPr lvl="1"/>
            <a:r>
              <a:rPr lang="en-US" dirty="0" smtClean="0"/>
              <a:t>Accurate </a:t>
            </a:r>
            <a:r>
              <a:rPr lang="en-US" dirty="0"/>
              <a:t>universal </a:t>
            </a:r>
            <a:r>
              <a:rPr lang="en-US" dirty="0" smtClean="0"/>
              <a:t>timing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114800"/>
            <a:ext cx="4566694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18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44"/>
            <a:ext cx="8915400" cy="6672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6614" name="Text Box 6"/>
          <p:cNvSpPr txBox="1">
            <a:spLocks noChangeArrowheads="1"/>
          </p:cNvSpPr>
          <p:nvPr/>
        </p:nvSpPr>
        <p:spPr bwMode="auto">
          <a:xfrm>
            <a:off x="890521" y="2298357"/>
            <a:ext cx="12554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A50021"/>
                </a:solidFill>
              </a:rPr>
              <a:t>Passband</a:t>
            </a:r>
          </a:p>
          <a:p>
            <a:r>
              <a:rPr lang="en-US" sz="1600" b="1">
                <a:solidFill>
                  <a:srgbClr val="A50021"/>
                </a:solidFill>
              </a:rPr>
              <a:t>modulator</a:t>
            </a:r>
          </a:p>
        </p:txBody>
      </p:sp>
      <p:sp>
        <p:nvSpPr>
          <p:cNvPr id="196615" name="Text Box 7"/>
          <p:cNvSpPr txBox="1">
            <a:spLocks noChangeArrowheads="1"/>
          </p:cNvSpPr>
          <p:nvPr/>
        </p:nvSpPr>
        <p:spPr bwMode="auto">
          <a:xfrm>
            <a:off x="136949" y="3505200"/>
            <a:ext cx="15071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srgbClr val="A50021"/>
                </a:solidFill>
              </a:rPr>
              <a:t>Passband</a:t>
            </a:r>
            <a:endParaRPr lang="en-US" sz="1600" b="1" dirty="0">
              <a:solidFill>
                <a:srgbClr val="A50021"/>
              </a:solidFill>
            </a:endParaRPr>
          </a:p>
          <a:p>
            <a:r>
              <a:rPr lang="en-US" sz="1600" b="1" dirty="0">
                <a:solidFill>
                  <a:srgbClr val="A50021"/>
                </a:solidFill>
              </a:rPr>
              <a:t>demodulator</a:t>
            </a:r>
          </a:p>
        </p:txBody>
      </p:sp>
      <p:sp>
        <p:nvSpPr>
          <p:cNvPr id="196616" name="Line 8"/>
          <p:cNvSpPr>
            <a:spLocks noChangeShapeType="1"/>
          </p:cNvSpPr>
          <p:nvPr/>
        </p:nvSpPr>
        <p:spPr bwMode="auto">
          <a:xfrm>
            <a:off x="0" y="3328086"/>
            <a:ext cx="9144000" cy="0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5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E5901B-5854-4AFF-A199-0918CFB4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EED756-37A5-4FB5-B271-BB7C39F2B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2600"/>
            <a:ext cx="7924800" cy="476408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800" dirty="0"/>
              <a:t>R. </a:t>
            </a:r>
            <a:r>
              <a:rPr lang="en-US" sz="1800" dirty="0" err="1"/>
              <a:t>Pickholtz</a:t>
            </a:r>
            <a:r>
              <a:rPr lang="en-US" sz="1800" dirty="0"/>
              <a:t>, D. Schilling and L. Milstein, “Theory of Spread-Spectrum </a:t>
            </a:r>
            <a:r>
              <a:rPr lang="en-US" sz="1800" dirty="0" err="1"/>
              <a:t>Commu-nications</a:t>
            </a:r>
            <a:r>
              <a:rPr lang="en-US" sz="1800" dirty="0"/>
              <a:t> - A Tutorial</a:t>
            </a:r>
            <a:r>
              <a:rPr lang="en-US" sz="1800" dirty="0" smtClean="0"/>
              <a:t>,” IEEE </a:t>
            </a:r>
            <a:r>
              <a:rPr lang="en-US" sz="1800" dirty="0"/>
              <a:t>Transactions on Communications. vol. 30, </a:t>
            </a:r>
            <a:r>
              <a:rPr lang="en-US" sz="1800" dirty="0" smtClean="0"/>
              <a:t>May 1982.</a:t>
            </a:r>
          </a:p>
          <a:p>
            <a:pPr>
              <a:buFont typeface="+mj-lt"/>
              <a:buAutoNum type="arabicPeriod"/>
            </a:pPr>
            <a:r>
              <a:rPr lang="en-US" sz="1800" dirty="0" err="1"/>
              <a:t>Ziemer</a:t>
            </a:r>
            <a:r>
              <a:rPr lang="en-US" sz="1800" dirty="0"/>
              <a:t>, R. E.; Tranter, W. H. (August 2001). Principles of Communications: Systems, Modulation, and Noise, 5th Edition. Wiley. ISBN 978-0-471-39253-8</a:t>
            </a:r>
            <a:r>
              <a:rPr lang="en-US" sz="18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http://</a:t>
            </a:r>
            <a:r>
              <a:rPr lang="en-US" sz="1800" dirty="0" smtClean="0"/>
              <a:t>www.wirelesscommunication.nl/reference/chaptr05/cdma/rake.htm</a:t>
            </a:r>
          </a:p>
          <a:p>
            <a:pPr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6954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19400"/>
            <a:ext cx="7793038" cy="1143000"/>
          </a:xfrm>
        </p:spPr>
        <p:txBody>
          <a:bodyPr/>
          <a:lstStyle/>
          <a:p>
            <a:r>
              <a:rPr lang="en-US" dirty="0"/>
              <a:t>Basic </a:t>
            </a:r>
            <a:r>
              <a:rPr lang="en-US" dirty="0" smtClean="0"/>
              <a:t>design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585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design demo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56A9B03C-F91B-4FD9-980C-863EB95CF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0"/>
            <a:ext cx="8153400" cy="4648200"/>
          </a:xfrm>
        </p:spPr>
        <p:txBody>
          <a:bodyPr/>
          <a:lstStyle/>
          <a:p>
            <a:pPr>
              <a:buSzPct val="80000"/>
            </a:pPr>
            <a:r>
              <a:rPr lang="en-US" dirty="0"/>
              <a:t>Run transmitter software</a:t>
            </a:r>
          </a:p>
          <a:p>
            <a:pPr>
              <a:buSzPct val="80000"/>
            </a:pPr>
            <a:r>
              <a:rPr lang="en-US" dirty="0"/>
              <a:t>Upload transmit signal</a:t>
            </a:r>
          </a:p>
          <a:p>
            <a:pPr>
              <a:buSzPct val="80000"/>
            </a:pPr>
            <a:endParaRPr lang="en-US" dirty="0"/>
          </a:p>
          <a:p>
            <a:pPr>
              <a:buSzPct val="80000"/>
            </a:pPr>
            <a:r>
              <a:rPr lang="en-US" dirty="0"/>
              <a:t>... Continue remaining presentation while waiting for received signal (see next slides) ...</a:t>
            </a:r>
          </a:p>
          <a:p>
            <a:pPr>
              <a:buSzPct val="80000"/>
            </a:pPr>
            <a:endParaRPr lang="en-US" dirty="0"/>
          </a:p>
          <a:p>
            <a:pPr>
              <a:buSzPct val="80000"/>
            </a:pPr>
            <a:r>
              <a:rPr lang="en-US" dirty="0"/>
              <a:t>Download received signal</a:t>
            </a:r>
          </a:p>
          <a:p>
            <a:pPr>
              <a:buSzPct val="80000"/>
            </a:pPr>
            <a:r>
              <a:rPr lang="en-US" dirty="0"/>
              <a:t>Run receiver software</a:t>
            </a:r>
          </a:p>
        </p:txBody>
      </p:sp>
    </p:spTree>
    <p:extLst>
      <p:ext uri="{BB962C8B-B14F-4D97-AF65-F5344CB8AC3E}">
        <p14:creationId xmlns:p14="http://schemas.microsoft.com/office/powerpoint/2010/main" val="1329630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93038" cy="1143000"/>
          </a:xfrm>
        </p:spPr>
        <p:txBody>
          <a:bodyPr/>
          <a:lstStyle/>
          <a:p>
            <a:r>
              <a:rPr lang="en-US" dirty="0" smtClean="0"/>
              <a:t>Current Basic Transmitter Design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6730295" cy="3477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143000" y="5154256"/>
                <a:ext cx="2123571" cy="9578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1400" dirty="0" smtClean="0"/>
                  <a:t>Map the symbols to bits</a:t>
                </a:r>
              </a:p>
              <a:p>
                <a:pPr/>
                <a:r>
                  <a:rPr lang="en-US" sz="1400" dirty="0" smtClean="0"/>
                  <a:t>Create baseband signals</a:t>
                </a:r>
              </a:p>
              <a:p>
                <a:pPr/>
                <a:r>
                  <a:rPr lang="en-US" sz="1400" dirty="0" smtClean="0"/>
                  <a:t>Applies 4-QAM Mod.</a:t>
                </a:r>
              </a:p>
              <a:p>
                <a:pPr/>
                <a:r>
                  <a:rPr lang="en-US" sz="1400" dirty="0" smtClean="0"/>
                  <a:t>Creates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𝑏𝑎𝑠𝑒</m:t>
                        </m:r>
                      </m:sup>
                    </m:sSup>
                    <m:d>
                      <m:dPr>
                        <m:ctrlPr>
                          <a:rPr lang="en-US" sz="1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154256"/>
                <a:ext cx="2123571" cy="957891"/>
              </a:xfrm>
              <a:prstGeom prst="rect">
                <a:avLst/>
              </a:prstGeom>
              <a:blipFill rotWithShape="0">
                <a:blip r:embed="rId3"/>
                <a:stretch>
                  <a:fillRect l="-862" t="-1274" b="-34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5791200" y="5154256"/>
                <a:ext cx="2197268" cy="1204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en-US" sz="1400" dirty="0" smtClean="0"/>
                  <a:t>Analyzes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𝑏𝑎𝑠𝑒</m:t>
                        </m:r>
                      </m:sup>
                    </m:sSup>
                    <m:d>
                      <m:dPr>
                        <m:ctrlPr>
                          <a:rPr lang="en-US" sz="1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 smtClean="0"/>
                  <a:t>:</a:t>
                </a:r>
              </a:p>
              <a:p>
                <a:pPr/>
                <a:r>
                  <a:rPr lang="en-US" sz="1400" dirty="0" smtClean="0"/>
                  <a:t>Applies Matched Filter</a:t>
                </a:r>
              </a:p>
              <a:p>
                <a:pPr/>
                <a:r>
                  <a:rPr lang="en-US" sz="1400" dirty="0"/>
                  <a:t>Samples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latin typeface="Cambria Math" charset="0"/>
                      </a:rPr>
                      <m:t> </m:t>
                    </m:r>
                  </m:oMath>
                </a14:m>
                <a:endParaRPr lang="en-US" sz="1400" dirty="0" smtClean="0"/>
              </a:p>
              <a:p>
                <a:pPr/>
                <a:r>
                  <a:rPr lang="en-US" sz="1400" dirty="0" smtClean="0"/>
                  <a:t>Applies Frame Recovery</a:t>
                </a:r>
              </a:p>
              <a:p>
                <a:pPr/>
                <a:r>
                  <a:rPr lang="en-US" sz="1400" dirty="0" smtClean="0"/>
                  <a:t>1-Tap Chan. Bit Detection</a:t>
                </a:r>
                <a:endParaRPr lang="en-US" sz="14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5154256"/>
                <a:ext cx="2197268" cy="1204112"/>
              </a:xfrm>
              <a:prstGeom prst="rect">
                <a:avLst/>
              </a:prstGeom>
              <a:blipFill rotWithShape="0">
                <a:blip r:embed="rId4"/>
                <a:stretch>
                  <a:fillRect l="-833" t="-20812" b="-4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3262854" y="5154256"/>
                <a:ext cx="2261581" cy="11771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en-US" sz="1400" dirty="0" smtClean="0"/>
                  <a:t>Applies Quadrature Mixing</a:t>
                </a:r>
              </a:p>
              <a:p>
                <a:pPr/>
                <a:r>
                  <a:rPr lang="en-US" sz="1400" dirty="0" smtClean="0"/>
                  <a:t>Transmits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𝑏𝑎𝑠𝑒</m:t>
                        </m:r>
                      </m:sup>
                    </m:sSup>
                    <m:d>
                      <m:dPr>
                        <m:ctrlPr>
                          <a:rPr lang="en-US" sz="1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400" dirty="0" smtClean="0"/>
              </a:p>
              <a:p>
                <a:r>
                  <a:rPr lang="en-US" sz="1400" dirty="0" smtClean="0"/>
                  <a:t>Receives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charset="0"/>
                          </a:rPr>
                          <m:t> </m:t>
                        </m:r>
                        <m:r>
                          <a:rPr lang="en-US" sz="1400" i="1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𝑏𝑎𝑠𝑒</m:t>
                        </m:r>
                      </m:sup>
                    </m:sSup>
                    <m:d>
                      <m:dPr>
                        <m:ctrlPr>
                          <a:rPr lang="en-US" sz="1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400" dirty="0" smtClean="0"/>
              </a:p>
              <a:p>
                <a:r>
                  <a:rPr lang="en-US" sz="1400" dirty="0" smtClean="0"/>
                  <a:t>Applies RF Filter</a:t>
                </a:r>
              </a:p>
              <a:p>
                <a:r>
                  <a:rPr lang="en-US" sz="1400" dirty="0" smtClean="0"/>
                  <a:t>Applies Quadrature Mixing</a:t>
                </a:r>
                <a:endParaRPr lang="en-US" sz="14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854" y="5154256"/>
                <a:ext cx="2261581" cy="1177117"/>
              </a:xfrm>
              <a:prstGeom prst="rect">
                <a:avLst/>
              </a:prstGeom>
              <a:blipFill rotWithShape="0">
                <a:blip r:embed="rId5"/>
                <a:stretch>
                  <a:fillRect l="-809" t="-3109" b="-4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 bwMode="auto">
          <a:xfrm>
            <a:off x="5638800" y="1524000"/>
            <a:ext cx="2349668" cy="49530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miter lim="800000"/>
            <a:headEnd type="none" w="med" len="med"/>
            <a:tailEnd type="none"/>
          </a:ln>
          <a:effectLst/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333313" y="5633201"/>
            <a:ext cx="2349668" cy="735069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miter lim="800000"/>
            <a:headEnd type="none" w="med" len="med"/>
            <a:tailEnd type="none"/>
          </a:ln>
          <a:effectLst/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4406784" y="1583788"/>
            <a:ext cx="2349668" cy="3249256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miter lim="800000"/>
            <a:headEnd type="none" w="med" len="med"/>
            <a:tailEnd type="none"/>
          </a:ln>
          <a:effectLst/>
          <a:ex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06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93038" cy="1143000"/>
          </a:xfrm>
        </p:spPr>
        <p:txBody>
          <a:bodyPr/>
          <a:lstStyle/>
          <a:p>
            <a:r>
              <a:rPr lang="en-US" dirty="0"/>
              <a:t>PLEASE STAND BY </a:t>
            </a:r>
            <a:br>
              <a:rPr lang="en-US" dirty="0"/>
            </a:br>
            <a:r>
              <a:rPr lang="en-US" dirty="0"/>
              <a:t>FOR MATLAB PLOTS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6730295" cy="3477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143000" y="5154256"/>
                <a:ext cx="2123571" cy="9578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1400" dirty="0" smtClean="0"/>
                  <a:t>Map the symbols to bits</a:t>
                </a:r>
              </a:p>
              <a:p>
                <a:pPr/>
                <a:r>
                  <a:rPr lang="en-US" sz="1400" dirty="0" smtClean="0"/>
                  <a:t>Create baseband signals</a:t>
                </a:r>
              </a:p>
              <a:p>
                <a:pPr/>
                <a:r>
                  <a:rPr lang="en-US" sz="1400" dirty="0" smtClean="0"/>
                  <a:t>Applies 4-QAM Mod.</a:t>
                </a:r>
              </a:p>
              <a:p>
                <a:pPr/>
                <a:r>
                  <a:rPr lang="en-US" sz="1400" dirty="0" smtClean="0"/>
                  <a:t>Creates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𝑏𝑎𝑠𝑒</m:t>
                        </m:r>
                      </m:sup>
                    </m:sSup>
                    <m:d>
                      <m:dPr>
                        <m:ctrlPr>
                          <a:rPr lang="en-US" sz="1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154256"/>
                <a:ext cx="2123571" cy="957891"/>
              </a:xfrm>
              <a:prstGeom prst="rect">
                <a:avLst/>
              </a:prstGeom>
              <a:blipFill rotWithShape="0">
                <a:blip r:embed="rId3"/>
                <a:stretch>
                  <a:fillRect l="-862" t="-1274" b="-34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5791200" y="5154256"/>
                <a:ext cx="2197268" cy="1204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en-US" sz="1400" dirty="0" smtClean="0"/>
                  <a:t>Analyzes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𝑏𝑎𝑠𝑒</m:t>
                        </m:r>
                      </m:sup>
                    </m:sSup>
                    <m:d>
                      <m:dPr>
                        <m:ctrlPr>
                          <a:rPr lang="en-US" sz="1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 smtClean="0"/>
                  <a:t>:</a:t>
                </a:r>
              </a:p>
              <a:p>
                <a:pPr/>
                <a:r>
                  <a:rPr lang="en-US" sz="1400" dirty="0" smtClean="0"/>
                  <a:t>Applies Matched Filter</a:t>
                </a:r>
              </a:p>
              <a:p>
                <a:pPr/>
                <a:r>
                  <a:rPr lang="en-US" sz="1400" dirty="0"/>
                  <a:t>Samples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latin typeface="Cambria Math" charset="0"/>
                      </a:rPr>
                      <m:t> </m:t>
                    </m:r>
                  </m:oMath>
                </a14:m>
                <a:endParaRPr lang="en-US" sz="1400" dirty="0" smtClean="0"/>
              </a:p>
              <a:p>
                <a:pPr/>
                <a:r>
                  <a:rPr lang="en-US" sz="1400" dirty="0" smtClean="0"/>
                  <a:t>Applies Frame Recovery</a:t>
                </a:r>
              </a:p>
              <a:p>
                <a:pPr/>
                <a:r>
                  <a:rPr lang="en-US" sz="1400" dirty="0" smtClean="0"/>
                  <a:t>1-Tap Chan. Bit Detection</a:t>
                </a:r>
                <a:endParaRPr lang="en-US" sz="14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5154256"/>
                <a:ext cx="2197268" cy="1204112"/>
              </a:xfrm>
              <a:prstGeom prst="rect">
                <a:avLst/>
              </a:prstGeom>
              <a:blipFill rotWithShape="0">
                <a:blip r:embed="rId4"/>
                <a:stretch>
                  <a:fillRect l="-833" t="-20812" b="-4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3266571" y="5154256"/>
                <a:ext cx="2261581" cy="11771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en-US" sz="1400" dirty="0" smtClean="0"/>
                  <a:t>Applies Quadrature Mixing</a:t>
                </a:r>
              </a:p>
              <a:p>
                <a:pPr/>
                <a:r>
                  <a:rPr lang="en-US" sz="1400" dirty="0" smtClean="0"/>
                  <a:t>Transmits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𝑏𝑎𝑠𝑒</m:t>
                        </m:r>
                      </m:sup>
                    </m:sSup>
                    <m:d>
                      <m:dPr>
                        <m:ctrlPr>
                          <a:rPr lang="en-US" sz="1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400" dirty="0" smtClean="0"/>
              </a:p>
              <a:p>
                <a:r>
                  <a:rPr lang="en-US" sz="1400" dirty="0" smtClean="0"/>
                  <a:t>Receives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charset="0"/>
                          </a:rPr>
                          <m:t> </m:t>
                        </m:r>
                        <m:r>
                          <a:rPr lang="en-US" sz="1400" i="1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𝑏𝑎𝑠𝑒</m:t>
                        </m:r>
                      </m:sup>
                    </m:sSup>
                    <m:d>
                      <m:dPr>
                        <m:ctrlPr>
                          <a:rPr lang="en-US" sz="1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400" dirty="0" smtClean="0"/>
              </a:p>
              <a:p>
                <a:r>
                  <a:rPr lang="en-US" sz="1400" dirty="0" smtClean="0"/>
                  <a:t>Applies RF Filter</a:t>
                </a:r>
              </a:p>
              <a:p>
                <a:r>
                  <a:rPr lang="en-US" sz="1400" dirty="0" smtClean="0"/>
                  <a:t>Applies Quadrature Mixing</a:t>
                </a:r>
                <a:endParaRPr lang="en-US" sz="14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571" y="5154256"/>
                <a:ext cx="2261581" cy="1177117"/>
              </a:xfrm>
              <a:prstGeom prst="rect">
                <a:avLst/>
              </a:prstGeom>
              <a:blipFill rotWithShape="0">
                <a:blip r:embed="rId5"/>
                <a:stretch>
                  <a:fillRect l="-809" t="-3109" b="-4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446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93038" cy="1143000"/>
          </a:xfrm>
        </p:spPr>
        <p:txBody>
          <a:bodyPr/>
          <a:lstStyle/>
          <a:p>
            <a:r>
              <a:rPr lang="en-US" dirty="0" smtClean="0"/>
              <a:t>Basic Design Discussion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477" y="1447800"/>
            <a:ext cx="5437684" cy="494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44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DA8020-99A4-463C-8C97-D51395ED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design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6C8AE3-5F9D-4A50-90E5-86A1696DC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7924800" cy="4916488"/>
          </a:xfrm>
        </p:spPr>
        <p:txBody>
          <a:bodyPr/>
          <a:lstStyle/>
          <a:p>
            <a:pPr>
              <a:buSzPct val="80000"/>
            </a:pPr>
            <a:r>
              <a:rPr lang="en-US" dirty="0"/>
              <a:t>Show that the 1101000101 bit pattern has been successfully transmitted (i.e., no errors) ... </a:t>
            </a:r>
          </a:p>
          <a:p>
            <a:pPr>
              <a:buSzPct val="80000"/>
            </a:pPr>
            <a:r>
              <a:rPr lang="en-US" dirty="0"/>
              <a:t>... or ...</a:t>
            </a:r>
          </a:p>
          <a:p>
            <a:pPr>
              <a:buSzPct val="80000"/>
            </a:pPr>
            <a:r>
              <a:rPr lang="en-US" dirty="0"/>
              <a:t>... Discuss why your basic transceiver does not work reliably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046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76600"/>
            <a:ext cx="7793038" cy="685800"/>
          </a:xfrm>
        </p:spPr>
        <p:txBody>
          <a:bodyPr/>
          <a:lstStyle/>
          <a:p>
            <a:r>
              <a:rPr lang="en-US" dirty="0"/>
              <a:t>Advanced design</a:t>
            </a:r>
            <a:br>
              <a:rPr lang="en-US" dirty="0"/>
            </a:br>
            <a:r>
              <a:rPr lang="en-US" dirty="0" smtClean="0"/>
              <a:t>Spread-Spectrum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794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E5901B-5854-4AFF-A199-0918CFB4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design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EED756-37A5-4FB5-B271-BB7C39F2B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400"/>
            <a:ext cx="7924800" cy="4840288"/>
          </a:xfrm>
        </p:spPr>
        <p:txBody>
          <a:bodyPr/>
          <a:lstStyle/>
          <a:p>
            <a:r>
              <a:rPr lang="en-US" dirty="0"/>
              <a:t>What is your chosen advanced design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Spread Spectrum</a:t>
            </a:r>
          </a:p>
          <a:p>
            <a:pPr lvl="2"/>
            <a:r>
              <a:rPr lang="en-US" sz="1600" dirty="0" smtClean="0"/>
              <a:t>Implement </a:t>
            </a:r>
            <a:r>
              <a:rPr lang="en-US" sz="1600" dirty="0"/>
              <a:t>a 4-QAM modulated spread-spectrum system with </a:t>
            </a:r>
            <a:r>
              <a:rPr lang="en-US" sz="1600" dirty="0" smtClean="0"/>
              <a:t>a spreading </a:t>
            </a:r>
            <a:r>
              <a:rPr lang="en-US" sz="1600" dirty="0"/>
              <a:t>gain of 100 and choose a low enough transmit power so that the received </a:t>
            </a:r>
            <a:r>
              <a:rPr lang="en-US" sz="1600" dirty="0" smtClean="0"/>
              <a:t>signal </a:t>
            </a:r>
            <a:r>
              <a:rPr lang="en-US" sz="1600" dirty="0"/>
              <a:t>is hidden under the noise floor (as shown by plotting the received signal’s </a:t>
            </a:r>
            <a:r>
              <a:rPr lang="en-US" sz="1600" dirty="0" smtClean="0"/>
              <a:t>frequency response</a:t>
            </a:r>
            <a:r>
              <a:rPr lang="en-US" sz="1600" dirty="0"/>
              <a:t>). Implement a 3-finger RAKE receiver. Transmit at least 100 message bits.</a:t>
            </a:r>
          </a:p>
          <a:p>
            <a:r>
              <a:rPr lang="en-US" dirty="0" smtClean="0"/>
              <a:t>Motivation </a:t>
            </a:r>
            <a:r>
              <a:rPr lang="en-US" dirty="0"/>
              <a:t>for this advanced </a:t>
            </a:r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General curiosity</a:t>
            </a:r>
          </a:p>
          <a:p>
            <a:pPr lvl="1"/>
            <a:r>
              <a:rPr lang="en-US" dirty="0" smtClean="0"/>
              <a:t>How can it be used for communications between small autonomous robots working in unison</a:t>
            </a:r>
          </a:p>
          <a:p>
            <a:pPr lvl="1"/>
            <a:r>
              <a:rPr lang="en-US" dirty="0" smtClean="0"/>
              <a:t>We aren’t using LOS (line of sight) antennas in the system, it would be interesting to counter multipath propagation while keeping the signal below the noise floor.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66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1">
  <a:themeElements>
    <a:clrScheme name="custom1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ustom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CC0000"/>
          </a:solidFill>
          <a:prstDash val="solid"/>
          <a:miter lim="800000"/>
          <a:headEnd type="none" w="med" len="med"/>
          <a:tailEnd type="none"/>
        </a:ln>
        <a:effectLst/>
        <a:ex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rgbClr val="CC0000"/>
          </a:solidFill>
          <a:prstDash val="solid"/>
          <a:miter lim="800000"/>
          <a:headEnd type="none" w="med" len="med"/>
          <a:tailEnd type="arrow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custom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Office\Templates\custom1.pot</Template>
  <TotalTime>11486</TotalTime>
  <Words>750</Words>
  <Application>Microsoft Macintosh PowerPoint</Application>
  <PresentationFormat>Letter Paper (8.5x11 in)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Cambria Math</vt:lpstr>
      <vt:lpstr>Tahoma</vt:lpstr>
      <vt:lpstr>Times New Roman</vt:lpstr>
      <vt:lpstr>Wingdings</vt:lpstr>
      <vt:lpstr>Arial</vt:lpstr>
      <vt:lpstr>custom1</vt:lpstr>
      <vt:lpstr>18-758 Mid-project review</vt:lpstr>
      <vt:lpstr>Basic design </vt:lpstr>
      <vt:lpstr>Basic design demo</vt:lpstr>
      <vt:lpstr>Current Basic Transmitter Design</vt:lpstr>
      <vt:lpstr>PLEASE STAND BY  FOR MATLAB PLOTS</vt:lpstr>
      <vt:lpstr>Basic Design Discussion</vt:lpstr>
      <vt:lpstr>Basic design discussion</vt:lpstr>
      <vt:lpstr>Advanced design Spread-Spectrum</vt:lpstr>
      <vt:lpstr>Advanced design motivation</vt:lpstr>
      <vt:lpstr>What is Spread Spectrum?</vt:lpstr>
      <vt:lpstr>What is a RAKE receiver?</vt:lpstr>
      <vt:lpstr>What is CDMA?</vt:lpstr>
      <vt:lpstr>Advanced design idea</vt:lpstr>
      <vt:lpstr>PowerPoint Presentation</vt:lpstr>
      <vt:lpstr>Citations</vt:lpstr>
    </vt:vector>
  </TitlesOfParts>
  <Company>CMU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18-552  Wireless Transmission Technologies</dc:title>
  <dc:creator>negi</dc:creator>
  <cp:lastModifiedBy>Emmanuel Aire Oaihimire</cp:lastModifiedBy>
  <cp:revision>420</cp:revision>
  <dcterms:created xsi:type="dcterms:W3CDTF">2001-01-14T05:54:17Z</dcterms:created>
  <dcterms:modified xsi:type="dcterms:W3CDTF">2018-11-06T18:38:34Z</dcterms:modified>
</cp:coreProperties>
</file>