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4" r:id="rId3"/>
    <p:sldId id="315" r:id="rId4"/>
    <p:sldId id="316" r:id="rId5"/>
    <p:sldId id="307" r:id="rId6"/>
    <p:sldId id="308" r:id="rId7"/>
    <p:sldId id="309" r:id="rId8"/>
    <p:sldId id="317" r:id="rId9"/>
    <p:sldId id="310" r:id="rId10"/>
    <p:sldId id="319" r:id="rId11"/>
    <p:sldId id="313" r:id="rId12"/>
    <p:sldId id="318" r:id="rId13"/>
  </p:sldIdLst>
  <p:sldSz cx="9144000" cy="6858000" type="letter"/>
  <p:notesSz cx="71501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7D"/>
    <a:srgbClr val="CC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0934"/>
  </p:normalViewPr>
  <p:slideViewPr>
    <p:cSldViewPr>
      <p:cViewPr varScale="1">
        <p:scale>
          <a:sx n="115" d="100"/>
          <a:sy n="115" d="100"/>
        </p:scale>
        <p:origin x="4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0353B232-F1E5-456E-BCCD-CC32AC9B00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98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823" tIns="47410" rIns="94823" bIns="47410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Times New Roman" pitchFamily="18" charset="0"/>
              </a:defRPr>
            </a:lvl1pPr>
          </a:lstStyle>
          <a:p>
            <a:fld id="{5C64AB69-5102-4B86-81FF-D9C23AA1B5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98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73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73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73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73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A4CF59B4-C22D-4B62-B3A6-9B1E50DB6F3C}" type="datetime1">
              <a:rPr lang="en-US"/>
              <a:pPr/>
              <a:t>12/8/18</a:t>
            </a:fld>
            <a:endParaRPr lang="en-US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fld id="{628868F1-DF2C-445E-A47D-B9927A0A76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26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1981200" cy="6211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4800"/>
            <a:ext cx="5791200" cy="6211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0221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0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50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746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86200" cy="4535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886200" cy="4535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34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81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779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2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886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94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ltGray">
          <a:xfrm>
            <a:off x="417513" y="9144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ltGray">
          <a:xfrm>
            <a:off x="415925" y="1219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ltGray">
          <a:xfrm>
            <a:off x="762000" y="12192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ltGray">
          <a:xfrm>
            <a:off x="49213" y="1066800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gray">
          <a:xfrm>
            <a:off x="762000" y="5334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gray">
          <a:xfrm>
            <a:off x="4572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77930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81200"/>
            <a:ext cx="7924800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0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3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A81356DE-C3A4-43AA-9680-C48765058E5A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05000"/>
            <a:ext cx="7772400" cy="1143000"/>
          </a:xfrm>
        </p:spPr>
        <p:txBody>
          <a:bodyPr/>
          <a:lstStyle/>
          <a:p>
            <a:r>
              <a:rPr lang="en-US" dirty="0"/>
              <a:t>18-758 Final project 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D8E337-376B-40F0-BCF8-6039FC28B1B8}"/>
              </a:ext>
            </a:extLst>
          </p:cNvPr>
          <p:cNvSpPr txBox="1"/>
          <p:nvPr/>
        </p:nvSpPr>
        <p:spPr>
          <a:xfrm>
            <a:off x="2438400" y="3886200"/>
            <a:ext cx="36383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Team </a:t>
            </a:r>
            <a:r>
              <a:rPr lang="en-US" dirty="0" smtClean="0">
                <a:solidFill>
                  <a:srgbClr val="0070C0"/>
                </a:solidFill>
              </a:rPr>
              <a:t>name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Daire2compaire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Team members: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Raewyn Duvall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Emmanuel Aire-Oaihimire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93038" cy="1143000"/>
          </a:xfrm>
        </p:spPr>
        <p:txBody>
          <a:bodyPr/>
          <a:lstStyle/>
          <a:p>
            <a:r>
              <a:rPr lang="en-US" dirty="0"/>
              <a:t>Advanced design in USRP project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730295" cy="347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71600" y="5154256"/>
                <a:ext cx="2123571" cy="1388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Image Deconstruction</a:t>
                </a:r>
              </a:p>
              <a:p>
                <a:r>
                  <a:rPr lang="en-US" sz="1400" dirty="0" smtClean="0"/>
                  <a:t>Map </a:t>
                </a:r>
                <a:r>
                  <a:rPr lang="en-US" sz="1400" dirty="0" smtClean="0"/>
                  <a:t>the symbols to bits</a:t>
                </a:r>
              </a:p>
              <a:p>
                <a:r>
                  <a:rPr lang="en-US" sz="1400" dirty="0" smtClean="0"/>
                  <a:t>Create baseband signals</a:t>
                </a:r>
              </a:p>
              <a:p>
                <a:r>
                  <a:rPr lang="en-US" sz="1400" dirty="0" smtClean="0"/>
                  <a:t>Applies 4-QAM Mod</a:t>
                </a:r>
                <a:r>
                  <a:rPr lang="en-US" sz="1400" dirty="0" smtClean="0"/>
                  <a:t>.</a:t>
                </a:r>
              </a:p>
              <a:p>
                <a:r>
                  <a:rPr lang="en-US" sz="1400" dirty="0" smtClean="0"/>
                  <a:t>Applies filter</a:t>
                </a:r>
                <a:endParaRPr lang="en-US" sz="1400" dirty="0" smtClean="0"/>
              </a:p>
              <a:p>
                <a:r>
                  <a:rPr lang="en-US" sz="1400" dirty="0" smtClean="0"/>
                  <a:t>Creates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154256"/>
                <a:ext cx="2123571" cy="1388778"/>
              </a:xfrm>
              <a:prstGeom prst="rect">
                <a:avLst/>
              </a:prstGeom>
              <a:blipFill rotWithShape="0">
                <a:blip r:embed="rId3"/>
                <a:stretch>
                  <a:fillRect l="-862" t="-881" b="-23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756752" y="5154256"/>
                <a:ext cx="2118913" cy="1634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Analyzes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Applies Timing Recovery</a:t>
                </a:r>
                <a:endParaRPr lang="en-US" sz="1400" dirty="0" smtClean="0"/>
              </a:p>
              <a:p>
                <a:r>
                  <a:rPr lang="en-US" sz="1400" dirty="0" smtClean="0"/>
                  <a:t>Applies Matched Filter</a:t>
                </a:r>
              </a:p>
              <a:p>
                <a:r>
                  <a:rPr lang="en-US" sz="1400" dirty="0"/>
                  <a:t>Samples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 </m:t>
                    </m:r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1-Tap Equalization</a:t>
                </a:r>
              </a:p>
              <a:p>
                <a:r>
                  <a:rPr lang="en-US" sz="1400" dirty="0" smtClean="0"/>
                  <a:t>Bit Detection</a:t>
                </a:r>
              </a:p>
              <a:p>
                <a:r>
                  <a:rPr lang="en-US" sz="1400" dirty="0" smtClean="0"/>
                  <a:t>Image Reconstruction</a:t>
                </a:r>
                <a:endParaRPr lang="en-US" sz="1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52" y="5154256"/>
                <a:ext cx="2118913" cy="1634999"/>
              </a:xfrm>
              <a:prstGeom prst="rect">
                <a:avLst/>
              </a:prstGeom>
              <a:blipFill rotWithShape="0">
                <a:blip r:embed="rId4"/>
                <a:stretch>
                  <a:fillRect l="-862" t="-1529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5867400" y="1676400"/>
            <a:ext cx="2234495" cy="3200400"/>
          </a:xfrm>
          <a:prstGeom prst="rect">
            <a:avLst/>
          </a:prstGeom>
          <a:solidFill>
            <a:srgbClr val="FF847D">
              <a:alpha val="28000"/>
            </a:srgbClr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15649" y="1368623"/>
            <a:ext cx="1372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Repeat </a:t>
            </a:r>
            <a:r>
              <a:rPr lang="en-US" sz="1400" smtClean="0"/>
              <a:t>3 times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250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A8020-99A4-463C-8C97-D51395E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demo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Matlab</a:t>
            </a:r>
            <a:r>
              <a:rPr lang="en-US" dirty="0"/>
              <a:t> plots these during class demo)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6C8AE3-5F9D-4A50-90E5-86A1696DC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2600"/>
                <a:ext cx="7924800" cy="4764088"/>
              </a:xfrm>
            </p:spPr>
            <p:txBody>
              <a:bodyPr/>
              <a:lstStyle/>
              <a:p>
                <a:pPr>
                  <a:buSzPct val="80000"/>
                </a:pPr>
                <a:r>
                  <a:rPr lang="en-US" dirty="0"/>
                  <a:t>Transmitter/receiver software should automatically plot all relevant signals in time domain. In particular,</a:t>
                </a:r>
              </a:p>
              <a:p>
                <a:pPr lvl="1">
                  <a:buSzPct val="80000"/>
                </a:pPr>
                <a:r>
                  <a:rPr lang="en-US" dirty="0"/>
                  <a:t>Pulse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transmit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received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 Also plot these in </a:t>
                </a:r>
                <a:r>
                  <a:rPr lang="en-US" u="sng" dirty="0"/>
                  <a:t>frequency domain</a:t>
                </a:r>
              </a:p>
              <a:p>
                <a:pPr lvl="1">
                  <a:buSzPct val="80000"/>
                </a:pPr>
                <a:r>
                  <a:rPr lang="en-US" dirty="0"/>
                  <a:t>Any other signals relevant to your chosen Advanced design</a:t>
                </a:r>
              </a:p>
              <a:p>
                <a:pPr>
                  <a:buSzPct val="80000"/>
                </a:pPr>
                <a:endParaRPr lang="en-US" dirty="0"/>
              </a:p>
              <a:p>
                <a:pPr>
                  <a:buSzPct val="80000"/>
                </a:pPr>
                <a:r>
                  <a:rPr lang="en-US" dirty="0" err="1"/>
                  <a:t>Matlab</a:t>
                </a:r>
                <a:r>
                  <a:rPr lang="en-US" dirty="0"/>
                  <a:t> should plot the appropriate I/Q signal space</a:t>
                </a:r>
              </a:p>
              <a:p>
                <a:pPr lvl="1">
                  <a:buSzPct val="80000"/>
                </a:pPr>
                <a:r>
                  <a:rPr lang="en-US" dirty="0"/>
                  <a:t>At least the constellation and the samples being decoded by detector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C8AE3-5F9D-4A50-90E5-86A1696DC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2600"/>
                <a:ext cx="7924800" cy="4764088"/>
              </a:xfrm>
              <a:blipFill>
                <a:blip r:embed="rId2"/>
                <a:stretch>
                  <a:fillRect l="-615" t="-896" r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38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7924800" cy="476408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/>
              <a:t>R. </a:t>
            </a:r>
            <a:r>
              <a:rPr lang="en-US" sz="1800" dirty="0" err="1"/>
              <a:t>Pickholtz</a:t>
            </a:r>
            <a:r>
              <a:rPr lang="en-US" sz="1800" dirty="0"/>
              <a:t>, D. Schilling and L. Milstein, “Theory of Spread-Spectrum </a:t>
            </a:r>
            <a:r>
              <a:rPr lang="en-US" sz="1800" dirty="0" err="1"/>
              <a:t>Commu-nications</a:t>
            </a:r>
            <a:r>
              <a:rPr lang="en-US" sz="1800" dirty="0"/>
              <a:t> - A Tutorial</a:t>
            </a:r>
            <a:r>
              <a:rPr lang="en-US" sz="1800" dirty="0" smtClean="0"/>
              <a:t>,” IEEE </a:t>
            </a:r>
            <a:r>
              <a:rPr lang="en-US" sz="1800" dirty="0"/>
              <a:t>Transactions on Communications. vol. 30, </a:t>
            </a:r>
            <a:r>
              <a:rPr lang="en-US" sz="1800" dirty="0" smtClean="0"/>
              <a:t>May 1982.</a:t>
            </a:r>
          </a:p>
          <a:p>
            <a:pPr>
              <a:buFont typeface="+mj-lt"/>
              <a:buAutoNum type="arabicPeriod"/>
            </a:pPr>
            <a:r>
              <a:rPr lang="en-US" sz="1800" dirty="0" err="1"/>
              <a:t>Ziemer</a:t>
            </a:r>
            <a:r>
              <a:rPr lang="en-US" sz="1800" dirty="0"/>
              <a:t>, R. E.; Tranter, W. H. (August 2001). Principles of Communications: Systems, Modulation, and Noise, 5th Edition. Wiley. ISBN 978-0-471-39253-8</a:t>
            </a:r>
            <a:r>
              <a:rPr lang="en-US" sz="1800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http://</a:t>
            </a:r>
            <a:r>
              <a:rPr lang="en-US" sz="1800" dirty="0" smtClean="0"/>
              <a:t>www.wirelesscommunication.nl/reference/chaptr05/cdma/rake.htm</a:t>
            </a:r>
          </a:p>
          <a:p>
            <a:pPr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22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7793038" cy="1143000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8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93038" cy="1143000"/>
          </a:xfrm>
        </p:spPr>
        <p:txBody>
          <a:bodyPr/>
          <a:lstStyle/>
          <a:p>
            <a:r>
              <a:rPr lang="en-US" dirty="0"/>
              <a:t>PLEASE STAND BY </a:t>
            </a:r>
            <a:br>
              <a:rPr lang="en-US" dirty="0"/>
            </a:br>
            <a:r>
              <a:rPr lang="en-US" dirty="0"/>
              <a:t>FOR MATLAB PLOTS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730295" cy="347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71600" y="5154256"/>
                <a:ext cx="2123571" cy="13887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/>
                  <a:t>Image Deconstruction</a:t>
                </a:r>
              </a:p>
              <a:p>
                <a:r>
                  <a:rPr lang="en-US" sz="1400" dirty="0" smtClean="0"/>
                  <a:t>Map </a:t>
                </a:r>
                <a:r>
                  <a:rPr lang="en-US" sz="1400" dirty="0" smtClean="0"/>
                  <a:t>the symbols to bits</a:t>
                </a:r>
              </a:p>
              <a:p>
                <a:r>
                  <a:rPr lang="en-US" sz="1400" dirty="0" smtClean="0"/>
                  <a:t>Create baseband signals</a:t>
                </a:r>
              </a:p>
              <a:p>
                <a:r>
                  <a:rPr lang="en-US" sz="1400" dirty="0" smtClean="0"/>
                  <a:t>Applies 4-QAM Mod</a:t>
                </a:r>
                <a:r>
                  <a:rPr lang="en-US" sz="1400" dirty="0" smtClean="0"/>
                  <a:t>.</a:t>
                </a:r>
              </a:p>
              <a:p>
                <a:r>
                  <a:rPr lang="en-US" sz="1400" dirty="0" smtClean="0"/>
                  <a:t>Applies filter</a:t>
                </a:r>
                <a:endParaRPr lang="en-US" sz="1400" dirty="0" smtClean="0"/>
              </a:p>
              <a:p>
                <a:r>
                  <a:rPr lang="en-US" sz="1400" dirty="0" smtClean="0"/>
                  <a:t>Creates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154256"/>
                <a:ext cx="2123571" cy="1388778"/>
              </a:xfrm>
              <a:prstGeom prst="rect">
                <a:avLst/>
              </a:prstGeom>
              <a:blipFill rotWithShape="0">
                <a:blip r:embed="rId3"/>
                <a:stretch>
                  <a:fillRect l="-862" t="-881" b="-23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5756752" y="5154256"/>
                <a:ext cx="2118913" cy="1634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Analyzes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Applies Timing Recovery</a:t>
                </a:r>
                <a:endParaRPr lang="en-US" sz="1400" dirty="0" smtClean="0"/>
              </a:p>
              <a:p>
                <a:r>
                  <a:rPr lang="en-US" sz="1400" dirty="0" smtClean="0"/>
                  <a:t>Applies Matched Filter</a:t>
                </a:r>
              </a:p>
              <a:p>
                <a:r>
                  <a:rPr lang="en-US" sz="1400" dirty="0"/>
                  <a:t>Samples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charset="0"/>
                      </a:rPr>
                      <m:t> </m:t>
                    </m:r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1-Tap Equalization</a:t>
                </a:r>
              </a:p>
              <a:p>
                <a:r>
                  <a:rPr lang="en-US" sz="1400" dirty="0" smtClean="0"/>
                  <a:t>Bit Detection</a:t>
                </a:r>
              </a:p>
              <a:p>
                <a:r>
                  <a:rPr lang="en-US" sz="1400" dirty="0" smtClean="0"/>
                  <a:t>Image Reconstruction</a:t>
                </a:r>
                <a:endParaRPr lang="en-US" sz="1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52" y="5154256"/>
                <a:ext cx="2118913" cy="1634999"/>
              </a:xfrm>
              <a:prstGeom prst="rect">
                <a:avLst/>
              </a:prstGeom>
              <a:blipFill rotWithShape="0">
                <a:blip r:embed="rId4"/>
                <a:stretch>
                  <a:fillRect l="-862" t="-1529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3495171" y="5154256"/>
                <a:ext cx="2261581" cy="11771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/>
                  <a:t>Applies Quadrature Mixing</a:t>
                </a:r>
              </a:p>
              <a:p>
                <a:r>
                  <a:rPr lang="en-US" sz="1400" dirty="0" smtClean="0"/>
                  <a:t>Transmits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Receives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charset="0"/>
                          </a:rPr>
                          <m:t> </m:t>
                        </m:r>
                        <m:r>
                          <a:rPr lang="en-US" sz="1400" i="1">
                            <a:latin typeface="Cambria Math" charset="0"/>
                          </a:rPr>
                          <m:t>𝑦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𝑏𝑎𝑠𝑒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400" dirty="0" smtClean="0"/>
              </a:p>
              <a:p>
                <a:r>
                  <a:rPr lang="en-US" sz="1400" dirty="0" smtClean="0"/>
                  <a:t>Applies RF Filter</a:t>
                </a:r>
              </a:p>
              <a:p>
                <a:r>
                  <a:rPr lang="en-US" sz="1400" dirty="0" smtClean="0"/>
                  <a:t>Applies Quadrature Mixing</a:t>
                </a:r>
                <a:endParaRPr lang="en-US" sz="1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71" y="5154256"/>
                <a:ext cx="2261581" cy="1177117"/>
              </a:xfrm>
              <a:prstGeom prst="rect">
                <a:avLst/>
              </a:prstGeom>
              <a:blipFill rotWithShape="0">
                <a:blip r:embed="rId5"/>
                <a:stretch>
                  <a:fillRect l="-809" t="-3109" b="-4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757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93038" cy="1143000"/>
          </a:xfrm>
        </p:spPr>
        <p:txBody>
          <a:bodyPr/>
          <a:lstStyle/>
          <a:p>
            <a:r>
              <a:rPr lang="en-US" dirty="0" smtClean="0"/>
              <a:t>Basic Transceiver Design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0" y="1727575"/>
                <a:ext cx="4191000" cy="51433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𝑠𝑎𝑚𝑝</m:t>
                          </m:r>
                        </m:sub>
                      </m:sSub>
                      <m:r>
                        <a:rPr lang="en-US" sz="1800" b="0" i="1" smtClean="0">
                          <a:latin typeface="Cambria Math" charset="0"/>
                        </a:rPr>
                        <m:t>=200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𝑀𝐻𝑧</m:t>
                      </m:r>
                    </m:oMath>
                  </m:oMathPara>
                </a14:m>
                <a:endParaRPr lang="en-US" sz="18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i="1">
                              <a:latin typeface="Cambria Math" charset="0"/>
                            </a:rPr>
                            <m:t>𝑠𝑎𝑚𝑝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5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𝑛𝑠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𝑐𝑎𝑟𝑟𝑖𝑒𝑟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11.25</m:t>
                      </m:r>
                      <m:r>
                        <a:rPr lang="en-US" sz="1800" i="1">
                          <a:latin typeface="Cambria Math" charset="0"/>
                        </a:rPr>
                        <m:t>𝑀𝐻𝑧</m:t>
                      </m:r>
                    </m:oMath>
                  </m:oMathPara>
                </a14:m>
                <a:endParaRPr lang="en-US" sz="1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𝑐𝑎𝑟𝑟𝑖𝑒𝑟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88.89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𝑛𝑠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𝑓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10</m:t>
                      </m:r>
                      <m:r>
                        <a:rPr lang="en-US" sz="1800" i="1">
                          <a:latin typeface="Cambria Math" charset="0"/>
                        </a:rPr>
                        <m:t>𝑀𝐻𝑧</m:t>
                      </m:r>
                    </m:oMath>
                  </m:oMathPara>
                </a14:m>
                <a:endParaRPr lang="en-US" sz="18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charset="0"/>
                            </a:rPr>
                            <m:t>𝑇</m:t>
                          </m:r>
                        </m:sub>
                      </m:sSub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charset="0"/>
                        </a:rPr>
                        <m:t>0.1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</m:t>
                      </m:r>
                    </m:oMath>
                  </m:oMathPara>
                </a14:m>
                <a:endParaRPr lang="en-US" sz="1800" dirty="0" smtClean="0"/>
              </a:p>
              <a:p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</a:rPr>
                        <m:t>𝐹𝑖𝑙𝑡𝑒𝑟</m:t>
                      </m:r>
                      <m:r>
                        <a:rPr lang="en-US" sz="1800" i="1">
                          <a:latin typeface="Cambria Math" charset="0"/>
                        </a:rPr>
                        <m:t>: </m:t>
                      </m:r>
                      <m:r>
                        <a:rPr lang="en-US" sz="1800" i="1">
                          <a:latin typeface="Cambria Math" charset="0"/>
                        </a:rPr>
                        <m:t>𝑆𝑅𝑅𝐶</m:t>
                      </m:r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  <m:r>
                        <a:rPr lang="en-US" sz="1800" i="1">
                          <a:latin typeface="Cambria Math" charset="0"/>
                        </a:rPr>
                        <m:t>=0.2</m:t>
                      </m:r>
                    </m:oMath>
                  </m:oMathPara>
                </a14:m>
                <a:endParaRPr lang="en-US" sz="1800" dirty="0" smtClean="0"/>
              </a:p>
              <a:p>
                <a:pPr/>
                <a:endParaRPr lang="en-US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</a:rPr>
                        <m:t>𝑇𝑜𝑡𝑎𝑙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𝑇𝑖𝑚𝑒</m:t>
                      </m:r>
                      <m:r>
                        <a:rPr lang="en-US" sz="1800" i="1">
                          <a:latin typeface="Cambria Math" charset="0"/>
                        </a:rPr>
                        <m:t>=</m:t>
                      </m:r>
                      <m:r>
                        <a:rPr lang="en-US" sz="1800" i="1">
                          <a:latin typeface="Cambria Math" charset="0"/>
                        </a:rPr>
                        <m:t>800</m:t>
                      </m:r>
                      <m:r>
                        <a:rPr lang="en-US" sz="1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𝜇</m:t>
                      </m:r>
                      <m:r>
                        <a:rPr lang="en-US" sz="1800" i="1">
                          <a:latin typeface="Cambria Math" charset="0"/>
                        </a:rPr>
                        <m:t>𝑠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</a:rPr>
                        <m:t>𝑇𝑜𝑡𝑎𝑙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𝑇𝑥</m:t>
                      </m:r>
                      <m:r>
                        <a:rPr lang="en-US" sz="1800" i="1">
                          <a:latin typeface="Cambria Math" charset="0"/>
                        </a:rPr>
                        <m:t> </m:t>
                      </m:r>
                      <m:r>
                        <a:rPr lang="en-US" sz="1800" i="1">
                          <a:latin typeface="Cambria Math" charset="0"/>
                        </a:rPr>
                        <m:t>𝐵𝑖𝑡𝑠</m:t>
                      </m:r>
                      <m:r>
                        <a:rPr lang="en-US" sz="1800" i="1">
                          <a:latin typeface="Cambria Math" charset="0"/>
                        </a:rPr>
                        <m:t>=16,000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endParaRPr lang="en-US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charset="0"/>
                        </a:rPr>
                        <m:t>𝑆𝑐h𝑒𝑚𝑒</m:t>
                      </m:r>
                      <m:r>
                        <a:rPr lang="en-US" sz="1800" i="1">
                          <a:latin typeface="Cambria Math" charset="0"/>
                        </a:rPr>
                        <m:t>:</m:t>
                      </m:r>
                      <m:r>
                        <a:rPr lang="en-US" sz="1800" i="1">
                          <a:latin typeface="Cambria Math" charset="0"/>
                        </a:rPr>
                        <m:t>𝑄𝑃𝑆𝐾</m:t>
                      </m:r>
                    </m:oMath>
                  </m:oMathPara>
                </a14:m>
                <a:endParaRPr lang="en-US" sz="1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𝐶𝑜𝑛𝑠𝑡𝑒𝑙𝑙𝑎𝑡𝑖𝑜𝑛</m:t>
                      </m:r>
                      <m:r>
                        <a:rPr lang="en-US" sz="1800" i="1">
                          <a:latin typeface="Cambria Math" charset="0"/>
                        </a:rPr>
                        <m:t>:</m:t>
                      </m:r>
                      <m:r>
                        <a:rPr lang="en-US" sz="1800" b="0" i="1" smtClean="0">
                          <a:latin typeface="Cambria Math" charset="0"/>
                        </a:rPr>
                        <m:t>4−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𝑄𝐴𝑀</m:t>
                      </m:r>
                    </m:oMath>
                  </m:oMathPara>
                </a14:m>
                <a:endParaRPr lang="en-US" sz="1800" dirty="0"/>
              </a:p>
              <a:p>
                <a:pPr algn="ctr"/>
                <a:endParaRPr lang="en-US" sz="18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7575"/>
                <a:ext cx="4191000" cy="51433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731" y="1514589"/>
            <a:ext cx="5437684" cy="49419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7239000" y="1514589"/>
            <a:ext cx="1676400" cy="252401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2154" y="3810001"/>
            <a:ext cx="1728045" cy="17526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none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5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A8020-99A4-463C-8C97-D51395E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 discussion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sending?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1"/>
            <a:ext cx="1600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Frequency Preamble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3124200"/>
            <a:ext cx="1066800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Timing Sync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3124200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3124200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3124200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3124200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7400" y="3124200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3124200"/>
            <a:ext cx="533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mr-IN" sz="1400" dirty="0" smtClean="0">
                <a:latin typeface="Garamond" charset="0"/>
                <a:ea typeface="Garamond" charset="0"/>
                <a:cs typeface="Garamond" charset="0"/>
              </a:rPr>
              <a:t>…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4200" y="3124200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2400" y="3124199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852960" y="4193977"/>
                <a:ext cx="546223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𝐹𝑟𝑒𝑞</m:t>
                      </m:r>
                      <m:r>
                        <a:rPr lang="en-US" i="1">
                          <a:latin typeface="Cambria Math" charset="0"/>
                        </a:rPr>
                        <m:t>.  </m:t>
                      </m:r>
                      <m:r>
                        <a:rPr lang="en-US" i="1">
                          <a:latin typeface="Cambria Math" charset="0"/>
                        </a:rPr>
                        <m:t>𝑃𝑟𝑒𝑎𝑚𝑏𝑙𝑒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𝑆𝑖𝑧𝑒</m:t>
                      </m:r>
                      <m:r>
                        <a:rPr lang="en-US" i="1">
                          <a:latin typeface="Cambria Math" charset="0"/>
                        </a:rPr>
                        <m:t>=300 </m:t>
                      </m:r>
                      <m:r>
                        <a:rPr lang="en-US" i="1">
                          <a:latin typeface="Cambria Math" charset="0"/>
                        </a:rPr>
                        <m:t>𝑠𝑦𝑚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𝑇𝑖𝑚𝑖𝑛𝑔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𝑆𝑦𝑛𝑐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𝑆𝑖𝑧𝑒</m:t>
                      </m:r>
                      <m:r>
                        <a:rPr lang="en-US" i="1">
                          <a:latin typeface="Cambria Math" charset="0"/>
                        </a:rPr>
                        <m:t>=50 </m:t>
                      </m:r>
                      <m:r>
                        <a:rPr lang="en-US" i="1">
                          <a:latin typeface="Cambria Math" charset="0"/>
                        </a:rPr>
                        <m:t>𝑠𝑦𝑚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𝑃𝑖𝑙𝑜𝑡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𝑆𝑖𝑧𝑒</m:t>
                      </m:r>
                      <m:r>
                        <a:rPr lang="en-US" i="1">
                          <a:latin typeface="Cambria Math" charset="0"/>
                        </a:rPr>
                        <m:t>=20 </m:t>
                      </m:r>
                      <m:r>
                        <a:rPr lang="en-US" i="1">
                          <a:latin typeface="Cambria Math" charset="0"/>
                        </a:rPr>
                        <m:t>𝑠𝑦𝑚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𝑀𝑒𝑠𝑠𝑎𝑔𝑒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𝑆𝑖𝑧𝑒</m:t>
                    </m:r>
                    <m:r>
                      <a:rPr lang="en-US" i="1">
                        <a:latin typeface="Cambria Math" charset="0"/>
                      </a:rPr>
                      <m:t>=160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𝑠𝑦𝑚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960" y="4193977"/>
                <a:ext cx="5462239" cy="1569660"/>
              </a:xfrm>
              <a:prstGeom prst="rect">
                <a:avLst/>
              </a:prstGeom>
              <a:blipFill rotWithShape="0">
                <a:blip r:embed="rId2"/>
                <a:stretch>
                  <a:fillRect t="-29961" b="-3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978521" cy="139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76600"/>
            <a:ext cx="7793038" cy="685800"/>
          </a:xfrm>
        </p:spPr>
        <p:txBody>
          <a:bodyPr/>
          <a:lstStyle/>
          <a:p>
            <a:r>
              <a:rPr lang="en-US" dirty="0"/>
              <a:t>Advanced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9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EED756-37A5-4FB5-B271-BB7C39F2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7924800" cy="4840288"/>
          </a:xfrm>
        </p:spPr>
        <p:txBody>
          <a:bodyPr/>
          <a:lstStyle/>
          <a:p>
            <a:r>
              <a:rPr lang="en-US" dirty="0"/>
              <a:t>What is your chosen advanced design?</a:t>
            </a:r>
          </a:p>
          <a:p>
            <a:pPr lvl="1"/>
            <a:r>
              <a:rPr lang="en-US" dirty="0" smtClean="0"/>
              <a:t>Spread Spectrum</a:t>
            </a:r>
          </a:p>
          <a:p>
            <a:pPr lvl="2"/>
            <a:r>
              <a:rPr lang="en-US" dirty="0" smtClean="0"/>
              <a:t>Rake receiver with 3 fingers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this advanced design solves some identified </a:t>
            </a:r>
            <a:r>
              <a:rPr lang="en-US" dirty="0" smtClean="0"/>
              <a:t>problem</a:t>
            </a:r>
          </a:p>
          <a:p>
            <a:pPr lvl="1"/>
            <a:r>
              <a:rPr lang="en-US" dirty="0"/>
              <a:t>Anti-jamming</a:t>
            </a:r>
          </a:p>
          <a:p>
            <a:pPr lvl="1"/>
            <a:r>
              <a:rPr lang="en-US" dirty="0"/>
              <a:t>Multiple user random access communications with selective addressing capability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6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A8020-99A4-463C-8C97-D51395ED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</a:t>
            </a:r>
            <a:r>
              <a:rPr lang="en-US" dirty="0"/>
              <a:t>design discussion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we sending?</a:t>
            </a:r>
          </a:p>
          <a:p>
            <a:pPr lvl="1"/>
            <a:r>
              <a:rPr lang="en-US" dirty="0" smtClean="0"/>
              <a:t>”OH HI YA!”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124201"/>
            <a:ext cx="16002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Frequency Preamble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3124200"/>
            <a:ext cx="1066800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Timing Sync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3124200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3124200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3124200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29200" y="3124200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7400" y="3124200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00800" y="3124200"/>
            <a:ext cx="5334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mr-IN" sz="1400" dirty="0" smtClean="0">
                <a:latin typeface="Garamond" charset="0"/>
                <a:ea typeface="Garamond" charset="0"/>
                <a:cs typeface="Garamond" charset="0"/>
              </a:rPr>
              <a:t>…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34200" y="3124200"/>
            <a:ext cx="838200" cy="307777"/>
          </a:xfrm>
          <a:prstGeom prst="rect">
            <a:avLst/>
          </a:prstGeom>
          <a:solidFill>
            <a:srgbClr val="FF847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Message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72400" y="3124199"/>
            <a:ext cx="53340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Garamond" charset="0"/>
                <a:ea typeface="Garamond" charset="0"/>
                <a:cs typeface="Garamond" charset="0"/>
              </a:rPr>
              <a:t>Pilot</a:t>
            </a:r>
            <a:endParaRPr lang="en-US" sz="1400" dirty="0">
              <a:latin typeface="Garamond" charset="0"/>
              <a:ea typeface="Garamond" charset="0"/>
              <a:cs typeface="Garamond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1852960" y="4193977"/>
                <a:ext cx="546223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𝐹𝑟𝑒𝑞</m:t>
                      </m:r>
                      <m:r>
                        <a:rPr lang="en-US" i="1" smtClean="0">
                          <a:latin typeface="Cambria Math" charset="0"/>
                        </a:rPr>
                        <m:t>.  </m:t>
                      </m:r>
                      <m:r>
                        <a:rPr lang="en-US" i="1" smtClean="0">
                          <a:latin typeface="Cambria Math" charset="0"/>
                        </a:rPr>
                        <m:t>𝑃𝑟𝑒𝑎𝑚𝑏𝑙𝑒</m:t>
                      </m:r>
                      <m:r>
                        <a:rPr lang="en-US" i="1" smtClean="0">
                          <a:latin typeface="Cambria Math" charset="0"/>
                        </a:rPr>
                        <m:t> </m:t>
                      </m:r>
                      <m:r>
                        <a:rPr lang="en-US" i="1" smtClean="0">
                          <a:latin typeface="Cambria Math" charset="0"/>
                        </a:rPr>
                        <m:t>𝑆𝑖𝑧𝑒</m:t>
                      </m:r>
                      <m:r>
                        <a:rPr lang="en-US" i="1" smtClean="0">
                          <a:latin typeface="Cambria Math" charset="0"/>
                        </a:rPr>
                        <m:t>=300 </m:t>
                      </m:r>
                      <m:r>
                        <a:rPr lang="en-US" i="1" smtClean="0">
                          <a:latin typeface="Cambria Math" charset="0"/>
                        </a:rPr>
                        <m:t>𝑠𝑦𝑚</m:t>
                      </m:r>
                      <m:r>
                        <a:rPr lang="en-US" i="1" smtClean="0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𝑇𝑖𝑚𝑖𝑛𝑔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𝑆𝑦𝑛𝑐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𝑆𝑖𝑧𝑒</m:t>
                      </m:r>
                      <m:r>
                        <a:rPr lang="en-US" i="1">
                          <a:latin typeface="Cambria Math" charset="0"/>
                        </a:rPr>
                        <m:t>=100 </m:t>
                      </m:r>
                      <m:r>
                        <a:rPr lang="en-US" i="1">
                          <a:latin typeface="Cambria Math" charset="0"/>
                        </a:rPr>
                        <m:t>𝑠𝑦𝑚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𝑃𝑖𝑙𝑜𝑡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𝑆𝑖𝑧𝑒</m:t>
                      </m:r>
                      <m:r>
                        <a:rPr lang="en-US" i="1">
                          <a:latin typeface="Cambria Math" charset="0"/>
                        </a:rPr>
                        <m:t>=20 </m:t>
                      </m:r>
                      <m:r>
                        <a:rPr lang="en-US" i="1">
                          <a:latin typeface="Cambria Math" charset="0"/>
                        </a:rPr>
                        <m:t>𝑠𝑦𝑚</m:t>
                      </m:r>
                      <m:r>
                        <a:rPr lang="en-US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𝑀𝑒𝑠𝑠𝑎𝑔𝑒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</a:rPr>
                      <m:t>𝑆𝑖𝑧𝑒</m:t>
                    </m:r>
                    <m:r>
                      <a:rPr lang="en-US" i="1">
                        <a:latin typeface="Cambria Math" charset="0"/>
                      </a:rPr>
                      <m:t>=100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𝑠𝑦𝑚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960" y="4193977"/>
                <a:ext cx="5462239" cy="1569660"/>
              </a:xfrm>
              <a:prstGeom prst="rect">
                <a:avLst/>
              </a:prstGeom>
              <a:blipFill rotWithShape="0">
                <a:blip r:embed="rId2"/>
                <a:stretch>
                  <a:fillRect t="-29961" b="-3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145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5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5901B-5854-4AFF-A199-0918CFB4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design </a:t>
            </a:r>
            <a:r>
              <a:rPr lang="en-US" dirty="0" smtClean="0"/>
              <a:t>idea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4" b="76037"/>
          <a:stretch/>
        </p:blipFill>
        <p:spPr>
          <a:xfrm>
            <a:off x="14868" y="1752600"/>
            <a:ext cx="5353592" cy="1246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00" r="64571" b="19364"/>
          <a:stretch/>
        </p:blipFill>
        <p:spPr>
          <a:xfrm>
            <a:off x="14868" y="4191000"/>
            <a:ext cx="1828800" cy="137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9" t="50760" r="11084" b="20184"/>
          <a:stretch/>
        </p:blipFill>
        <p:spPr>
          <a:xfrm>
            <a:off x="3200401" y="3276601"/>
            <a:ext cx="2667000" cy="116455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9" t="50760" r="11084" b="20184"/>
          <a:stretch/>
        </p:blipFill>
        <p:spPr>
          <a:xfrm>
            <a:off x="3200400" y="5562600"/>
            <a:ext cx="2667001" cy="1164551"/>
          </a:xfrm>
          <a:prstGeom prst="rect">
            <a:avLst/>
          </a:prstGeom>
        </p:spPr>
      </p:pic>
      <p:sp>
        <p:nvSpPr>
          <p:cNvPr id="19" name="Right Brace 18"/>
          <p:cNvSpPr/>
          <p:nvPr/>
        </p:nvSpPr>
        <p:spPr bwMode="auto">
          <a:xfrm>
            <a:off x="6459421" y="3276601"/>
            <a:ext cx="1032340" cy="3581399"/>
          </a:xfrm>
          <a:prstGeom prst="rightBrace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r>
              <a:rPr lang="en-US" dirty="0" smtClean="0"/>
              <a:t>Adder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1" y="4407701"/>
            <a:ext cx="1524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Decoded Bits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62400" y="4361534"/>
            <a:ext cx="750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5400" dirty="0" smtClean="0"/>
              <a:t>…</a:t>
            </a:r>
            <a:endParaRPr lang="en-US" sz="540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1843668" y="3733800"/>
            <a:ext cx="1280532" cy="838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1843668" y="4718888"/>
            <a:ext cx="1356732" cy="12247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1843668" y="4588040"/>
            <a:ext cx="1813932" cy="364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9431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1">
  <a:themeElements>
    <a:clrScheme name="custom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ustom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miter lim="800000"/>
          <a:headEnd type="none" w="med" len="med"/>
          <a:tailEnd type="none"/>
        </a:ln>
        <a:effectLst/>
        <a:ex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CC0000"/>
          </a:solidFill>
          <a:prstDash val="solid"/>
          <a:miter lim="800000"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custom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Office\Templates\custom1.pot</Template>
  <TotalTime>15524</TotalTime>
  <Words>517</Words>
  <Application>Microsoft Macintosh PowerPoint</Application>
  <PresentationFormat>Letter Paper (8.5x11 in)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Cambria Math</vt:lpstr>
      <vt:lpstr>Garamond</vt:lpstr>
      <vt:lpstr>Tahoma</vt:lpstr>
      <vt:lpstr>Times New Roman</vt:lpstr>
      <vt:lpstr>Wingdings</vt:lpstr>
      <vt:lpstr>Arial</vt:lpstr>
      <vt:lpstr>custom1</vt:lpstr>
      <vt:lpstr>18-758 Final project review</vt:lpstr>
      <vt:lpstr>Basic design</vt:lpstr>
      <vt:lpstr>PLEASE STAND BY  FOR MATLAB PLOTS</vt:lpstr>
      <vt:lpstr>Basic Transceiver Design</vt:lpstr>
      <vt:lpstr>Basic design discussion</vt:lpstr>
      <vt:lpstr>Advanced design</vt:lpstr>
      <vt:lpstr>Advanced design motivation</vt:lpstr>
      <vt:lpstr>Advanced design discussion</vt:lpstr>
      <vt:lpstr>Advanced design idea</vt:lpstr>
      <vt:lpstr>Advanced design in USRP project</vt:lpstr>
      <vt:lpstr>Advanced design demo (Matlab plots these during class demo)</vt:lpstr>
      <vt:lpstr>Citations</vt:lpstr>
    </vt:vector>
  </TitlesOfParts>
  <Company>CMU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18-552  Wireless Transmission Technologies</dc:title>
  <dc:creator>negi</dc:creator>
  <cp:lastModifiedBy>eaireoai</cp:lastModifiedBy>
  <cp:revision>418</cp:revision>
  <dcterms:created xsi:type="dcterms:W3CDTF">2001-01-14T05:54:17Z</dcterms:created>
  <dcterms:modified xsi:type="dcterms:W3CDTF">2018-12-11T22:19:38Z</dcterms:modified>
</cp:coreProperties>
</file>