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57" r:id="rId4"/>
    <p:sldId id="269" r:id="rId5"/>
    <p:sldId id="258" r:id="rId6"/>
    <p:sldId id="259" r:id="rId7"/>
    <p:sldId id="260" r:id="rId8"/>
    <p:sldId id="270" r:id="rId9"/>
    <p:sldId id="262" r:id="rId10"/>
    <p:sldId id="267" r:id="rId11"/>
    <p:sldId id="266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4200F-CA8D-4B0A-B48E-A6C7903ABE4F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A7C63-93DD-4270-80FC-27063F071E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6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REVIEW THE PROCESS AND TEAM </a:t>
            </a:r>
            <a:r>
              <a:rPr lang="it-IT" dirty="0" err="1"/>
              <a:t>WORKING</a:t>
            </a:r>
            <a:r>
              <a:rPr lang="it-IT" dirty="0"/>
              <a:t>. </a:t>
            </a:r>
            <a:r>
              <a:rPr lang="it-IT" dirty="0" err="1"/>
              <a:t>CAPTURE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WENT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AND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INPROVE</a:t>
            </a:r>
            <a:r>
              <a:rPr lang="it-IT" dirty="0"/>
              <a:t> FROM THE PROCESS OR TEAM DYNAMICS.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A7C63-93DD-4270-80FC-27063F071E1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5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7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7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Immagine che contiene scuro, nero, computer, portatile&#10;&#10;Descrizione generata automaticamente">
            <a:extLst>
              <a:ext uri="{FF2B5EF4-FFF2-40B4-BE49-F238E27FC236}">
                <a16:creationId xmlns:a16="http://schemas.microsoft.com/office/drawing/2014/main" id="{4C468D0E-2902-47C6-922F-BDAC5D31F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0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69D537-AC62-4816-A91E-2B5B0A6EB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648" y="2136503"/>
            <a:ext cx="4023360" cy="2410407"/>
          </a:xfrm>
        </p:spPr>
        <p:txBody>
          <a:bodyPr anchor="b">
            <a:normAutofit fontScale="90000"/>
          </a:bodyPr>
          <a:lstStyle/>
          <a:p>
            <a:r>
              <a:rPr lang="it-IT" sz="6000" b="1" dirty="0">
                <a:solidFill>
                  <a:schemeClr val="accent1"/>
                </a:solidFill>
              </a:rPr>
              <a:t>DIEM INVADERS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D5886D-6B52-4ED4-BD8D-E6C0F2205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48" y="4848778"/>
            <a:ext cx="4023360" cy="1786952"/>
          </a:xfrm>
        </p:spPr>
        <p:txBody>
          <a:bodyPr>
            <a:normAutofit fontScale="85000" lnSpcReduction="10000"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C.FUCILE - E.GUZZO - E. MAFFUCCI - M.PREZIOSI - S.SALDUTTI  - S.SCALA - R.SQUITIERI - A.TOZZA – B.VENTO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A.A. 2019/20  – SOFTWARE ENGINEERING  </a:t>
            </a:r>
          </a:p>
          <a:p>
            <a:endParaRPr lang="it-IT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giocattolo, bambola, sedendo, donna&#10;&#10;Descrizione generata automaticamente">
            <a:extLst>
              <a:ext uri="{FF2B5EF4-FFF2-40B4-BE49-F238E27FC236}">
                <a16:creationId xmlns:a16="http://schemas.microsoft.com/office/drawing/2014/main" id="{2EB8054C-D61C-402B-A009-29C10D73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99160" cy="6858000"/>
          </a:xfrm>
          <a:prstGeom prst="rect">
            <a:avLst/>
          </a:prstGeom>
        </p:spPr>
      </p:pic>
      <p:pic>
        <p:nvPicPr>
          <p:cNvPr id="12" name="Immagine 11" descr="Immagine che contiene scatola&#10;&#10;Descrizione generata automaticamente">
            <a:extLst>
              <a:ext uri="{FF2B5EF4-FFF2-40B4-BE49-F238E27FC236}">
                <a16:creationId xmlns:a16="http://schemas.microsoft.com/office/drawing/2014/main" id="{2A43DB5C-FEF1-4F93-B290-9FB23413A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740" y="0"/>
            <a:ext cx="1227260" cy="122726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33123B7-E681-46E6-9D7B-64965FDDB4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36399" r="13585" b="40305"/>
          <a:stretch/>
        </p:blipFill>
        <p:spPr>
          <a:xfrm>
            <a:off x="-11355" y="6316394"/>
            <a:ext cx="1439391" cy="5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29752E-4E19-43AF-BD33-2328E1C2DBBA}"/>
              </a:ext>
            </a:extLst>
          </p:cNvPr>
          <p:cNvSpPr txBox="1"/>
          <p:nvPr/>
        </p:nvSpPr>
        <p:spPr>
          <a:xfrm>
            <a:off x="481029" y="1342786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accent1"/>
                </a:solidFill>
                <a:ea typeface="+mj-ea"/>
                <a:cs typeface="+mj-cs"/>
              </a:rPr>
              <a:t>STARFISH DIAGRAM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F2FA6B2-02DD-4232-A9A8-758FF2C13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9" t="23352" r="21970" b="7234"/>
          <a:stretch/>
        </p:blipFill>
        <p:spPr>
          <a:xfrm>
            <a:off x="5156636" y="771988"/>
            <a:ext cx="6837774" cy="51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77555-20F9-4D05-AC48-1A2245427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8964" y="-30341"/>
            <a:ext cx="9495692" cy="1033975"/>
          </a:xfrm>
        </p:spPr>
        <p:txBody>
          <a:bodyPr>
            <a:normAutofit/>
          </a:bodyPr>
          <a:lstStyle/>
          <a:p>
            <a:pPr algn="ctr"/>
            <a:r>
              <a:rPr lang="it-IT" sz="6600" b="1" dirty="0">
                <a:solidFill>
                  <a:schemeClr val="accent1"/>
                </a:solidFill>
              </a:rPr>
              <a:t>BURN-DOWN CHART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B3A77C-02A0-4C88-B7F2-55B58A839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52F9B5B-0BED-46AF-BA75-CD75993298F9}"/>
              </a:ext>
            </a:extLst>
          </p:cNvPr>
          <p:cNvSpPr/>
          <p:nvPr/>
        </p:nvSpPr>
        <p:spPr>
          <a:xfrm>
            <a:off x="9339943" y="1306286"/>
            <a:ext cx="613954" cy="4441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6BC70E-7C8B-4FCE-86BF-956DDB6C4F77}"/>
              </a:ext>
            </a:extLst>
          </p:cNvPr>
          <p:cNvSpPr txBox="1"/>
          <p:nvPr/>
        </p:nvSpPr>
        <p:spPr>
          <a:xfrm>
            <a:off x="10080507" y="1207222"/>
            <a:ext cx="152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b="1" dirty="0">
                <a:solidFill>
                  <a:schemeClr val="accent1"/>
                </a:solidFill>
              </a:rPr>
              <a:t>CURRENT SITUATION</a:t>
            </a:r>
            <a:r>
              <a:rPr lang="it-IT" altLang="it-IT" sz="1000" b="1" dirty="0">
                <a:solidFill>
                  <a:schemeClr val="accent1"/>
                </a:solidFill>
              </a:rPr>
              <a:t> </a:t>
            </a:r>
            <a:endParaRPr lang="it-IT" altLang="it-IT" sz="1400" b="1" dirty="0">
              <a:solidFill>
                <a:schemeClr val="accent1"/>
              </a:solidFill>
            </a:endParaRPr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59691F4-F5A5-459D-BABC-73AAE7EB3C4E}"/>
              </a:ext>
            </a:extLst>
          </p:cNvPr>
          <p:cNvSpPr/>
          <p:nvPr/>
        </p:nvSpPr>
        <p:spPr>
          <a:xfrm>
            <a:off x="9339943" y="1854926"/>
            <a:ext cx="613954" cy="4441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5FCF9F-F989-49C1-8E28-21F4A0A9C7E5}"/>
              </a:ext>
            </a:extLst>
          </p:cNvPr>
          <p:cNvSpPr/>
          <p:nvPr/>
        </p:nvSpPr>
        <p:spPr>
          <a:xfrm>
            <a:off x="10101138" y="1753828"/>
            <a:ext cx="1507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altLang="it-IT" b="1" dirty="0">
                <a:solidFill>
                  <a:schemeClr val="accent1"/>
                </a:solidFill>
              </a:rPr>
              <a:t>IDEAL SITUATION</a:t>
            </a:r>
            <a:r>
              <a:rPr lang="it-IT" altLang="it-IT" sz="1000" b="1" dirty="0">
                <a:solidFill>
                  <a:schemeClr val="accent1"/>
                </a:solidFill>
              </a:rPr>
              <a:t> </a:t>
            </a:r>
            <a:endParaRPr lang="it-IT" altLang="it-IT" sz="1400" b="1" dirty="0">
              <a:solidFill>
                <a:schemeClr val="accent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CEC788C-D82C-4ABA-A53B-A0CF0DDC0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7EE4BB12-9FF6-4FFC-A9E2-C2489B79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 descr="Immagine che contiene testo, mappa, bianco&#10;&#10;Descrizione generata automaticamente">
            <a:extLst>
              <a:ext uri="{FF2B5EF4-FFF2-40B4-BE49-F238E27FC236}">
                <a16:creationId xmlns:a16="http://schemas.microsoft.com/office/drawing/2014/main" id="{1FB60540-1AE5-4A7E-A484-8B7F0D804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" t="1186"/>
          <a:stretch/>
        </p:blipFill>
        <p:spPr>
          <a:xfrm>
            <a:off x="0" y="1003634"/>
            <a:ext cx="9156598" cy="550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77555-20F9-4D05-AC48-1A2245427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136" y="2799471"/>
            <a:ext cx="3320679" cy="1259058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B3A77C-02A0-4C88-B7F2-55B58A839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3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FEB11-0919-48C3-8C7B-D2E3595F5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220" y="2155874"/>
            <a:ext cx="5627780" cy="2546252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solidFill>
                  <a:schemeClr val="accent1"/>
                </a:solidFill>
                <a:latin typeface="+mn-lt"/>
              </a:rPr>
              <a:t>FOR TODAY</a:t>
            </a:r>
            <a:br>
              <a:rPr lang="it-IT" sz="6000" b="1" dirty="0">
                <a:solidFill>
                  <a:schemeClr val="accent1"/>
                </a:solidFill>
                <a:latin typeface="+mn-lt"/>
              </a:rPr>
            </a:br>
            <a:r>
              <a:rPr lang="it-IT" sz="6000" b="1" dirty="0">
                <a:solidFill>
                  <a:schemeClr val="accent1"/>
                </a:solidFill>
                <a:latin typeface="+mn-lt"/>
              </a:rPr>
              <a:t>WE CAN STOP HERE!</a:t>
            </a:r>
          </a:p>
        </p:txBody>
      </p:sp>
      <p:pic>
        <p:nvPicPr>
          <p:cNvPr id="5" name="Immagine 4" descr="Immagine che contiene giocattolo, bambola, sedendo, donna&#10;&#10;Descrizione generata automaticamente">
            <a:extLst>
              <a:ext uri="{FF2B5EF4-FFF2-40B4-BE49-F238E27FC236}">
                <a16:creationId xmlns:a16="http://schemas.microsoft.com/office/drawing/2014/main" id="{07986557-CD81-4183-B29D-BF891954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51" y="0"/>
            <a:ext cx="4799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1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3AEEC-8D32-4979-822A-F3DBB2C40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" y="7333"/>
            <a:ext cx="11036808" cy="1187414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ROLES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E7ABB2-86A9-4CD2-AE81-D5E3D686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12" y="1194747"/>
            <a:ext cx="3180002" cy="5537347"/>
          </a:xfrm>
        </p:spPr>
        <p:txBody>
          <a:bodyPr>
            <a:no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PRODUCT OWNER: 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STEFANO SALDUTTI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SCRUM MASTER: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BRUNO VENTO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DEVELOPMENT TEAM: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CARMEN FUCILE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ELENA GUZZO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EDOARDO MAFFUCCI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MARCO PREZIOSI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SALVATORE SCALA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RAFFAELE SQUITIERI</a:t>
            </a:r>
          </a:p>
          <a:p>
            <a:r>
              <a:rPr lang="it-IT" sz="2000" b="1" dirty="0">
                <a:solidFill>
                  <a:schemeClr val="accent1"/>
                </a:solidFill>
              </a:rPr>
              <a:t>ANTONIO TOZZA</a:t>
            </a:r>
          </a:p>
        </p:txBody>
      </p:sp>
      <p:pic>
        <p:nvPicPr>
          <p:cNvPr id="4" name="Immagine 3" descr="Immagine che contiene giocattolo, bambola, sedendo, donna&#10;&#10;Descrizione generata automaticamente">
            <a:extLst>
              <a:ext uri="{FF2B5EF4-FFF2-40B4-BE49-F238E27FC236}">
                <a16:creationId xmlns:a16="http://schemas.microsoft.com/office/drawing/2014/main" id="{B0DF5C9D-0A51-4CF1-ACE3-39DA23A47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06" y="0"/>
            <a:ext cx="5706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727F6DE6-8DC5-484D-A795-CE359CAA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8" r="1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E39A863-560B-4017-8284-426453C5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387313"/>
          </a:xfrm>
        </p:spPr>
        <p:txBody>
          <a:bodyPr anchor="b">
            <a:normAutofit/>
          </a:bodyPr>
          <a:lstStyle/>
          <a:p>
            <a:r>
              <a:rPr lang="it-IT" sz="48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627BC06-14E0-4B6F-A9A3-E6103C104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509677"/>
            <a:ext cx="4023359" cy="187265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US" sz="1500" b="1" dirty="0">
                <a:solidFill>
                  <a:schemeClr val="accent1"/>
                </a:solidFill>
              </a:rPr>
              <a:t>IN THE FIRST SPRINT</a:t>
            </a:r>
            <a:r>
              <a:rPr lang="en-US" sz="1500" dirty="0"/>
              <a:t>, OUR GOAL IS TO </a:t>
            </a:r>
            <a:r>
              <a:rPr lang="en-US" sz="1500" b="1" dirty="0">
                <a:solidFill>
                  <a:schemeClr val="accent1"/>
                </a:solidFill>
              </a:rPr>
              <a:t>MAKE A WORKING FIRST DEMO </a:t>
            </a:r>
            <a:r>
              <a:rPr lang="en-US" sz="1500" dirty="0"/>
              <a:t>OF GAME, </a:t>
            </a:r>
            <a:r>
              <a:rPr lang="en-US" sz="1500" dirty="0">
                <a:solidFill>
                  <a:schemeClr val="accent1"/>
                </a:solidFill>
              </a:rPr>
              <a:t>WITH </a:t>
            </a:r>
            <a:r>
              <a:rPr lang="en-US" sz="1500" b="1" dirty="0">
                <a:solidFill>
                  <a:schemeClr val="accent1"/>
                </a:solidFill>
              </a:rPr>
              <a:t>PEPPER ABLE TO MOVE ON A CERTAIN POSITION ONLY LEFT AND RIGHT</a:t>
            </a:r>
            <a:r>
              <a:rPr lang="en-US" sz="1500" dirty="0"/>
              <a:t>, ABLE TO </a:t>
            </a:r>
            <a:r>
              <a:rPr lang="en-US" sz="1500" b="1" dirty="0">
                <a:solidFill>
                  <a:schemeClr val="accent1"/>
                </a:solidFill>
              </a:rPr>
              <a:t>DODGE BOOKS </a:t>
            </a:r>
            <a:r>
              <a:rPr lang="en-US" sz="1500" dirty="0"/>
              <a:t>THAT FALL DOWN RANDOMLY. THE GAME IS </a:t>
            </a:r>
            <a:r>
              <a:rPr lang="en-US" sz="1500" b="1" dirty="0">
                <a:solidFill>
                  <a:schemeClr val="accent1"/>
                </a:solidFill>
              </a:rPr>
              <a:t>EQUIPPED WITH A HUD BAR</a:t>
            </a:r>
            <a:r>
              <a:rPr lang="en-US" sz="1500" b="1" dirty="0"/>
              <a:t> </a:t>
            </a:r>
            <a:r>
              <a:rPr lang="en-US" sz="1500" dirty="0"/>
              <a:t>THAT UPDATES WHENEVER PEPPER HITS A BOOK. </a:t>
            </a:r>
            <a:endParaRPr lang="it-IT" sz="15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7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computer, monitor, nero, schermo&#10;&#10;Descrizione generata automaticamente">
            <a:extLst>
              <a:ext uri="{FF2B5EF4-FFF2-40B4-BE49-F238E27FC236}">
                <a16:creationId xmlns:a16="http://schemas.microsoft.com/office/drawing/2014/main" id="{F180B454-775D-4726-8292-F8E6E47FE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69877" r="49803" b="19838"/>
          <a:stretch/>
        </p:blipFill>
        <p:spPr>
          <a:xfrm>
            <a:off x="3451274" y="5250766"/>
            <a:ext cx="8027964" cy="1009357"/>
          </a:xfrm>
          <a:prstGeom prst="rect">
            <a:avLst/>
          </a:prstGeom>
        </p:spPr>
      </p:pic>
      <p:pic>
        <p:nvPicPr>
          <p:cNvPr id="9" name="Immagine 8" descr="Immagine che contiene screenshot, nero, monitor, computer&#10;&#10;Descrizione generata automaticamente">
            <a:extLst>
              <a:ext uri="{FF2B5EF4-FFF2-40B4-BE49-F238E27FC236}">
                <a16:creationId xmlns:a16="http://schemas.microsoft.com/office/drawing/2014/main" id="{5FEE7A77-1766-4B46-AF73-A2232626D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28913" r="50465" b="17113"/>
          <a:stretch/>
        </p:blipFill>
        <p:spPr>
          <a:xfrm>
            <a:off x="587829" y="1213337"/>
            <a:ext cx="8027964" cy="369980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FD55A4-B9AC-4B87-BBF9-71A3FA406F4A}"/>
              </a:ext>
            </a:extLst>
          </p:cNvPr>
          <p:cNvSpPr txBox="1"/>
          <p:nvPr/>
        </p:nvSpPr>
        <p:spPr>
          <a:xfrm>
            <a:off x="1533377" y="5003576"/>
            <a:ext cx="143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A55BF2-1B14-4A95-A544-6D050590DF42}"/>
              </a:ext>
            </a:extLst>
          </p:cNvPr>
          <p:cNvSpPr txBox="1"/>
          <p:nvPr/>
        </p:nvSpPr>
        <p:spPr>
          <a:xfrm>
            <a:off x="587829" y="197674"/>
            <a:ext cx="714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>
                <a:solidFill>
                  <a:schemeClr val="accent1"/>
                </a:solidFill>
              </a:rPr>
              <a:t>FIRST SPRINT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3B621E-2E62-4194-9928-49367476223B}"/>
              </a:ext>
            </a:extLst>
          </p:cNvPr>
          <p:cNvSpPr txBox="1"/>
          <p:nvPr/>
        </p:nvSpPr>
        <p:spPr>
          <a:xfrm>
            <a:off x="9309100" y="1803400"/>
            <a:ext cx="2383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FIRST SPRINT ESTIMATED VELOCITY: </a:t>
            </a:r>
            <a:r>
              <a:rPr lang="it-IT" dirty="0">
                <a:solidFill>
                  <a:schemeClr val="accent1"/>
                </a:solidFill>
              </a:rPr>
              <a:t>45</a:t>
            </a:r>
          </a:p>
          <a:p>
            <a:pPr algn="ctr"/>
            <a:endParaRPr lang="it-IT" dirty="0"/>
          </a:p>
          <a:p>
            <a:pPr algn="ctr"/>
            <a:r>
              <a:rPr lang="it-IT" b="1" dirty="0">
                <a:solidFill>
                  <a:schemeClr val="accent1"/>
                </a:solidFill>
                <a:highlight>
                  <a:srgbClr val="FFFF00"/>
                </a:highlight>
              </a:rPr>
              <a:t>FIRST SPRINT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  <a:highlight>
                  <a:srgbClr val="FFFF00"/>
                </a:highlight>
              </a:rPr>
              <a:t>REAL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  <a:highlight>
                  <a:srgbClr val="FFFF00"/>
                </a:highlight>
              </a:rPr>
              <a:t>UPDATED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  <a:highlight>
                  <a:srgbClr val="FFFF00"/>
                </a:highlight>
              </a:rPr>
              <a:t>VELOCITY: </a:t>
            </a:r>
            <a:r>
              <a:rPr lang="it-IT" dirty="0">
                <a:solidFill>
                  <a:schemeClr val="accent1"/>
                </a:solidFill>
                <a:highlight>
                  <a:srgbClr val="FFFF00"/>
                </a:highlight>
              </a:rPr>
              <a:t>66 </a:t>
            </a:r>
          </a:p>
        </p:txBody>
      </p:sp>
    </p:spTree>
    <p:extLst>
      <p:ext uri="{BB962C8B-B14F-4D97-AF65-F5344CB8AC3E}">
        <p14:creationId xmlns:p14="http://schemas.microsoft.com/office/powerpoint/2010/main" val="190785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DA36B6-62BE-41B3-A9AD-61AF8EEA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dirty="0">
                <a:solidFill>
                  <a:schemeClr val="accent1"/>
                </a:solidFill>
              </a:rPr>
              <a:t>TASKS PERFORMED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99C9FC-5FCA-4FEB-BFE4-BCC2BAB07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CREATE PEPPER </a:t>
            </a:r>
            <a:r>
              <a:rPr lang="en-US" sz="1800" dirty="0"/>
              <a:t>AND </a:t>
            </a:r>
            <a:r>
              <a:rPr lang="en-US" altLang="it-IT" sz="1800" dirty="0"/>
              <a:t>MANAGE DIMENSIONS;</a:t>
            </a:r>
          </a:p>
          <a:p>
            <a:pPr marL="5143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ANCHOR PEPPER AND MANAGE THE BOUNDARIES;</a:t>
            </a:r>
          </a:p>
          <a:p>
            <a:pPr marL="5143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MANAGE </a:t>
            </a:r>
            <a:r>
              <a:rPr lang="en-US" sz="1800" b="1" dirty="0">
                <a:solidFill>
                  <a:schemeClr val="accent1"/>
                </a:solidFill>
              </a:rPr>
              <a:t>THE RANDOM CREATION </a:t>
            </a:r>
            <a:r>
              <a:rPr lang="en-US" sz="1800" dirty="0"/>
              <a:t>AND DESCENT OF </a:t>
            </a:r>
            <a:r>
              <a:rPr lang="en-US" sz="1800" b="1" dirty="0">
                <a:solidFill>
                  <a:schemeClr val="accent1"/>
                </a:solidFill>
              </a:rPr>
              <a:t>BOOKS</a:t>
            </a:r>
            <a:r>
              <a:rPr lang="en-US" sz="1800" dirty="0"/>
              <a:t>;</a:t>
            </a:r>
          </a:p>
          <a:p>
            <a:pPr marL="5143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it-IT" sz="1800" dirty="0"/>
              <a:t>MANAGE THE INTERSECTION OF PEPPER WITH THE OBSTACLES;</a:t>
            </a:r>
          </a:p>
          <a:p>
            <a:pPr marL="5143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it-IT" sz="1800" dirty="0"/>
              <a:t>MANAGING THE CREATION AND UPDATING OF </a:t>
            </a:r>
            <a:r>
              <a:rPr lang="en-US" altLang="it-IT" sz="1800" b="1" dirty="0">
                <a:solidFill>
                  <a:schemeClr val="accent1"/>
                </a:solidFill>
              </a:rPr>
              <a:t>THE HEALTH BAR</a:t>
            </a:r>
            <a:r>
              <a:rPr lang="en-US" altLang="it-IT" sz="1800" dirty="0"/>
              <a:t>; </a:t>
            </a:r>
          </a:p>
          <a:p>
            <a:pPr marL="5143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it-IT" sz="1800" dirty="0"/>
          </a:p>
          <a:p>
            <a:pPr marL="5143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it-IT" sz="18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2F31DD-D0DC-43FC-AEF5-0C374FAD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951DE14-8EAA-40B9-8C9F-954645F81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01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8F7029-2F57-40FC-BC86-13FF9E4CE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5412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1C9D38-388B-4DB8-8C07-067916A7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6E7E7-1C4D-4AFF-B839-3C6EBDB8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488149"/>
            <a:ext cx="11036808" cy="844765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accent1"/>
                </a:solidFill>
              </a:rPr>
              <a:t>SPECIAL TASKS PERFORMED</a:t>
            </a:r>
            <a:endParaRPr lang="it-IT" sz="5400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3C9193-6323-4E12-8AFE-7C60F59B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528" y="2895351"/>
            <a:ext cx="5519472" cy="14353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MANAGE </a:t>
            </a:r>
            <a:r>
              <a:rPr lang="en-US" sz="1800" b="1" dirty="0">
                <a:solidFill>
                  <a:schemeClr val="accent1"/>
                </a:solidFill>
                <a:latin typeface="+mj-lt"/>
              </a:rPr>
              <a:t>THE CREATION OF SHOTS</a:t>
            </a:r>
            <a:r>
              <a:rPr lang="en-US" sz="1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FIRED BY PEPPER;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1800" dirty="0">
                <a:latin typeface="+mj-lt"/>
              </a:rPr>
              <a:t>MANAGE THE INTERSECTION OF SHOTS FIRED BY PEPPER AND FALLING OBSTACLES;</a:t>
            </a:r>
          </a:p>
          <a:p>
            <a:endParaRPr lang="en-US" dirty="0"/>
          </a:p>
          <a:p>
            <a:endParaRPr lang="it-I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5174B-54BB-4E1E-84A1-7D552FDB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3FCED7-5434-4305-BB45-D13FEA02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72" y="1471591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 descr="Immagine che contiene interni, tavolo, sedendo, bianco&#10;&#10;Descrizione generata automaticamente">
            <a:extLst>
              <a:ext uri="{FF2B5EF4-FFF2-40B4-BE49-F238E27FC236}">
                <a16:creationId xmlns:a16="http://schemas.microsoft.com/office/drawing/2014/main" id="{3883B9F6-5267-4538-BF22-9ACDC5DFB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9" r="23327"/>
          <a:stretch/>
        </p:blipFill>
        <p:spPr>
          <a:xfrm>
            <a:off x="6794695" y="2025748"/>
            <a:ext cx="4417255" cy="48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69C15-0C87-4A52-83FA-18E3F32B9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1" y="365761"/>
            <a:ext cx="11282993" cy="900332"/>
          </a:xfrm>
        </p:spPr>
        <p:txBody>
          <a:bodyPr>
            <a:normAutofit fontScale="90000"/>
          </a:bodyPr>
          <a:lstStyle/>
          <a:p>
            <a:br>
              <a:rPr lang="it-IT" sz="6000" dirty="0"/>
            </a:br>
            <a:r>
              <a:rPr lang="it-IT" sz="6000" b="1" dirty="0">
                <a:solidFill>
                  <a:schemeClr val="accent1"/>
                </a:solidFill>
              </a:rPr>
              <a:t>RISK ANALYSIS – SWING VS FX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30A65-896B-479D-93EA-E014A9896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1" y="2587484"/>
            <a:ext cx="5135411" cy="2461848"/>
          </a:xfrm>
          <a:solidFill>
            <a:srgbClr val="FFFF00">
              <a:alpha val="42000"/>
            </a:srgbClr>
          </a:solidFill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+mj-lt"/>
              </a:rPr>
              <a:t>Extends the JFrame class and to display user-interface components, you add components to a JPanel and then add the panel to the frame;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+mj-lt"/>
              </a:rPr>
              <a:t>Animation is possible in Swing, but Swing does not provide any direct support for it;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altLang="it-IT" sz="1800" dirty="0">
                <a:solidFill>
                  <a:srgbClr val="222222"/>
                </a:solidFill>
                <a:latin typeface="+mj-lt"/>
              </a:rPr>
              <a:t>Greater knowledge of the framework;</a:t>
            </a:r>
            <a:r>
              <a:rPr lang="it-IT" altLang="it-IT" sz="1800" dirty="0">
                <a:latin typeface="+mj-lt"/>
              </a:rPr>
              <a:t> </a:t>
            </a:r>
          </a:p>
          <a:p>
            <a:pPr marL="457200" indent="-457200">
              <a:buAutoNum type="arabicPeriod"/>
            </a:pPr>
            <a:endParaRPr lang="en-US" sz="1900" dirty="0"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0045AF-480B-4725-B9D4-22B37A1F3394}"/>
              </a:ext>
            </a:extLst>
          </p:cNvPr>
          <p:cNvSpPr txBox="1"/>
          <p:nvPr/>
        </p:nvSpPr>
        <p:spPr>
          <a:xfrm>
            <a:off x="6925998" y="2616197"/>
            <a:ext cx="5135410" cy="4031873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 stage represents the highest level container. The individual controls and other components that make up the user interface are contained in a scene;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An application can have more than one scene, but only one of the scenes can be displayed on the stage at any given time. Scene contains a scene graph, which is the most important concept in JavaFX. The scene graph is a collection of all the elements that make up a user interface;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One of the best features of JavaFX is that you can control formatting with CSS;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JavaFX has several interesting controls that Swing doesn’t have;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altLang="it-IT" sz="1600" dirty="0"/>
              <a:t>Poor knowledge of the framework;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5297AC-5B8A-4772-A6CF-27D3B9502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32B969-F4F9-42EC-B174-A053F3AFA422}"/>
              </a:ext>
            </a:extLst>
          </p:cNvPr>
          <p:cNvSpPr txBox="1"/>
          <p:nvPr/>
        </p:nvSpPr>
        <p:spPr>
          <a:xfrm>
            <a:off x="576071" y="1871924"/>
            <a:ext cx="368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accent1"/>
                </a:solidFill>
              </a:rPr>
              <a:t>JAVA SWING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9BAB7D-E1A8-4B0A-8544-02E74895788B}"/>
              </a:ext>
            </a:extLst>
          </p:cNvPr>
          <p:cNvSpPr txBox="1"/>
          <p:nvPr/>
        </p:nvSpPr>
        <p:spPr>
          <a:xfrm>
            <a:off x="6925998" y="1871924"/>
            <a:ext cx="368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accent1"/>
                </a:solidFill>
              </a:rPr>
              <a:t>JAVA FX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4BDA313-8B90-4BF1-B1BD-3D033A9F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7990F3-44CD-471F-909D-FA8B7EB5FDE1}"/>
              </a:ext>
            </a:extLst>
          </p:cNvPr>
          <p:cNvSpPr txBox="1"/>
          <p:nvPr/>
        </p:nvSpPr>
        <p:spPr>
          <a:xfrm>
            <a:off x="477980" y="1122363"/>
            <a:ext cx="5618019" cy="816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AECD60-90FD-428B-A91A-B87BCC04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3811" y="701310"/>
            <a:ext cx="4718852" cy="545538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C666D3-60D7-4210-8036-C6B99329595D}"/>
              </a:ext>
            </a:extLst>
          </p:cNvPr>
          <p:cNvSpPr txBox="1"/>
          <p:nvPr/>
        </p:nvSpPr>
        <p:spPr>
          <a:xfrm>
            <a:off x="133283" y="2533883"/>
            <a:ext cx="4494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ALL TASKS MEET THE DEFINITION OF DONE, AS FOR EVERY TASK THE AUTOMATIC AND MANUAL TESTS HAVE BEEN CARRIED OUT SUCCESSFULLY.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AS WE MENTIONED BEFORE, IT WAS ADDED THE USER HISTORY ABOUT THE PEPPER STROKES.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interni, tavolo, sedendo, facciata&#10;&#10;Descrizione generata automaticamente">
            <a:extLst>
              <a:ext uri="{FF2B5EF4-FFF2-40B4-BE49-F238E27FC236}">
                <a16:creationId xmlns:a16="http://schemas.microsoft.com/office/drawing/2014/main" id="{160ED8E3-1D4B-49CD-94C0-CB6C2F189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r="9851"/>
          <a:stretch/>
        </p:blipFill>
        <p:spPr>
          <a:xfrm>
            <a:off x="1114426" y="10"/>
            <a:ext cx="9963149" cy="6857990"/>
          </a:xfrm>
          <a:custGeom>
            <a:avLst/>
            <a:gdLst>
              <a:gd name="connsiteX0" fmla="*/ 1593452 w 9948672"/>
              <a:gd name="connsiteY0" fmla="*/ 0 h 6858000"/>
              <a:gd name="connsiteX1" fmla="*/ 8355220 w 9948672"/>
              <a:gd name="connsiteY1" fmla="*/ 0 h 6858000"/>
              <a:gd name="connsiteX2" fmla="*/ 8491722 w 9948672"/>
              <a:gd name="connsiteY2" fmla="*/ 130333 h 6858000"/>
              <a:gd name="connsiteX3" fmla="*/ 9948672 w 9948672"/>
              <a:gd name="connsiteY3" fmla="*/ 3652838 h 6858000"/>
              <a:gd name="connsiteX4" fmla="*/ 8812775 w 9948672"/>
              <a:gd name="connsiteY4" fmla="*/ 6821583 h 6858000"/>
              <a:gd name="connsiteX5" fmla="*/ 8781276 w 9948672"/>
              <a:gd name="connsiteY5" fmla="*/ 6858000 h 6858000"/>
              <a:gd name="connsiteX6" fmla="*/ 1167397 w 9948672"/>
              <a:gd name="connsiteY6" fmla="*/ 6858000 h 6858000"/>
              <a:gd name="connsiteX7" fmla="*/ 1135897 w 9948672"/>
              <a:gd name="connsiteY7" fmla="*/ 6821583 h 6858000"/>
              <a:gd name="connsiteX8" fmla="*/ 0 w 9948672"/>
              <a:gd name="connsiteY8" fmla="*/ 3652838 h 6858000"/>
              <a:gd name="connsiteX9" fmla="*/ 1456950 w 9948672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6" name="Nuvola 5">
            <a:extLst>
              <a:ext uri="{FF2B5EF4-FFF2-40B4-BE49-F238E27FC236}">
                <a16:creationId xmlns:a16="http://schemas.microsoft.com/office/drawing/2014/main" id="{CEBF30DD-C035-4B45-8621-4E254B8DA208}"/>
              </a:ext>
            </a:extLst>
          </p:cNvPr>
          <p:cNvSpPr/>
          <p:nvPr/>
        </p:nvSpPr>
        <p:spPr>
          <a:xfrm>
            <a:off x="8028657" y="107728"/>
            <a:ext cx="3375943" cy="27113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3DC17C4-74B1-490C-8934-79C48579CC1D}"/>
              </a:ext>
            </a:extLst>
          </p:cNvPr>
          <p:cNvSpPr/>
          <p:nvPr/>
        </p:nvSpPr>
        <p:spPr>
          <a:xfrm>
            <a:off x="7568820" y="3153298"/>
            <a:ext cx="300250" cy="28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0D8D474-EA46-45E6-91DA-ECFB6BB9CB6D}"/>
              </a:ext>
            </a:extLst>
          </p:cNvPr>
          <p:cNvSpPr/>
          <p:nvPr/>
        </p:nvSpPr>
        <p:spPr>
          <a:xfrm>
            <a:off x="8102599" y="2819117"/>
            <a:ext cx="300250" cy="28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7D4EDF-AA9A-4001-A184-F647D82A432B}"/>
              </a:ext>
            </a:extLst>
          </p:cNvPr>
          <p:cNvSpPr txBox="1"/>
          <p:nvPr/>
        </p:nvSpPr>
        <p:spPr>
          <a:xfrm>
            <a:off x="8332119" y="749490"/>
            <a:ext cx="313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800" b="1" dirty="0">
                <a:solidFill>
                  <a:schemeClr val="accent1"/>
                </a:solidFill>
              </a:rPr>
              <a:t>SPRINT RETROSPECTIVE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BD046A0-B532-4F9A-B4CE-C1E3341F5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B122A14-8B77-4CEB-9CAE-46568698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013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297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DIEM INVADERS</vt:lpstr>
      <vt:lpstr>ROLES</vt:lpstr>
      <vt:lpstr>TARGET</vt:lpstr>
      <vt:lpstr>Presentazione standard di PowerPoint</vt:lpstr>
      <vt:lpstr>TASKS PERFORMED</vt:lpstr>
      <vt:lpstr>SPECIAL TASKS PERFORMED</vt:lpstr>
      <vt:lpstr> RISK ANALYSIS – SWING VS FX</vt:lpstr>
      <vt:lpstr>Presentazione standard di PowerPoint</vt:lpstr>
      <vt:lpstr>Presentazione standard di PowerPoint</vt:lpstr>
      <vt:lpstr>Presentazione standard di PowerPoint</vt:lpstr>
      <vt:lpstr>BURN-DOWN CHART</vt:lpstr>
      <vt:lpstr>DEMO</vt:lpstr>
      <vt:lpstr>FOR TODAY WE CAN STOP 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DIEM INVADERS</dc:title>
  <dc:creator> </dc:creator>
  <cp:lastModifiedBy> </cp:lastModifiedBy>
  <cp:revision>4</cp:revision>
  <dcterms:created xsi:type="dcterms:W3CDTF">2019-12-12T12:45:01Z</dcterms:created>
  <dcterms:modified xsi:type="dcterms:W3CDTF">2019-12-12T14:40:57Z</dcterms:modified>
</cp:coreProperties>
</file>