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72" r:id="rId4"/>
    <p:sldId id="267" r:id="rId5"/>
    <p:sldId id="266" r:id="rId6"/>
    <p:sldId id="271" r:id="rId7"/>
    <p:sldId id="263" r:id="rId8"/>
    <p:sldId id="261" r:id="rId9"/>
    <p:sldId id="274" r:id="rId10"/>
    <p:sldId id="262" r:id="rId11"/>
    <p:sldId id="265" r:id="rId12"/>
    <p:sldId id="264" r:id="rId13"/>
    <p:sldId id="273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 snapToObjects="1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95818-552F-044B-BD19-EB892E0E8735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AFBE-E0B3-8845-B5BA-68E16A29FF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7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094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511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104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322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677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352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597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273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416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82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053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71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620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975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738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61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88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A8A20-0F82-40E4-9A99-6E5C07F6A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1067"/>
          <a:stretch/>
        </p:blipFill>
        <p:spPr>
          <a:xfrm>
            <a:off x="20" y="1431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BE112F0-A323-4F49-866B-56B89920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6808" y="1275753"/>
            <a:ext cx="6896713" cy="2819398"/>
          </a:xfrm>
        </p:spPr>
        <p:txBody>
          <a:bodyPr>
            <a:normAutofit/>
          </a:bodyPr>
          <a:lstStyle/>
          <a:p>
            <a:pPr algn="ctr"/>
            <a:r>
              <a:rPr lang="it-IT" sz="6600" b="1" dirty="0"/>
              <a:t>DIEM INVADERS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456243-520E-D542-A153-14A106DA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175" y="4019003"/>
            <a:ext cx="5743519" cy="189565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Avenir Next LT Pro" panose="020B0504020202020204" pitchFamily="34" charset="0"/>
              </a:rPr>
              <a:t>C.FUCILE  E.GUZZO E.MAFFUCCI M.PREZIOSI</a:t>
            </a:r>
          </a:p>
          <a:p>
            <a:pPr algn="ctr"/>
            <a:r>
              <a:rPr lang="it-IT" dirty="0">
                <a:latin typeface="Avenir Next LT Pro" panose="020B0504020202020204" pitchFamily="34" charset="0"/>
              </a:rPr>
              <a:t>S.SALDUTTI S.SCALA R.SQUITIERI A.TOZZA B.VENTO  </a:t>
            </a:r>
          </a:p>
          <a:p>
            <a:endParaRPr lang="it-IT" dirty="0"/>
          </a:p>
        </p:txBody>
      </p:sp>
      <p:pic>
        <p:nvPicPr>
          <p:cNvPr id="94" name="Immagine 93" descr="Immagine che contiene scatola&#10;&#10;Descrizione generata automaticamente">
            <a:extLst>
              <a:ext uri="{FF2B5EF4-FFF2-40B4-BE49-F238E27FC236}">
                <a16:creationId xmlns:a16="http://schemas.microsoft.com/office/drawing/2014/main" id="{E9732635-E700-D34A-9A33-708FFCDF3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0" y="5662063"/>
            <a:ext cx="1227260" cy="1227260"/>
          </a:xfrm>
          <a:prstGeom prst="rect">
            <a:avLst/>
          </a:prstGeom>
        </p:spPr>
      </p:pic>
      <p:pic>
        <p:nvPicPr>
          <p:cNvPr id="95" name="Immagine 94">
            <a:extLst>
              <a:ext uri="{FF2B5EF4-FFF2-40B4-BE49-F238E27FC236}">
                <a16:creationId xmlns:a16="http://schemas.microsoft.com/office/drawing/2014/main" id="{147EB187-69A3-2D46-8685-E9E9D62E92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36399" r="13585" b="40305"/>
          <a:stretch/>
        </p:blipFill>
        <p:spPr>
          <a:xfrm>
            <a:off x="1211809" y="6423931"/>
            <a:ext cx="1361894" cy="4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6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4" descr="Immagine che contiene donna, giocattolo, posando, tenendo&#10;&#10;Descrizione generata automaticamente">
            <a:extLst>
              <a:ext uri="{FF2B5EF4-FFF2-40B4-BE49-F238E27FC236}">
                <a16:creationId xmlns:a16="http://schemas.microsoft.com/office/drawing/2014/main" id="{A97AE99B-945D-434F-9932-1810F99A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67" y="135467"/>
            <a:ext cx="4487333" cy="672253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960C2AF3-32A2-9347-AF47-ADEA8ECFD87D}"/>
              </a:ext>
            </a:extLst>
          </p:cNvPr>
          <p:cNvSpPr/>
          <p:nvPr/>
        </p:nvSpPr>
        <p:spPr>
          <a:xfrm>
            <a:off x="638848" y="2921168"/>
            <a:ext cx="70658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5400" b="1" dirty="0">
                <a:latin typeface="+mj-lt"/>
              </a:rPr>
              <a:t>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7484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A213DFB-6EDC-4E94-94B1-FBF49AC2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527" y="2648405"/>
            <a:ext cx="3352256" cy="1559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dirty="0"/>
              <a:t>STAR-FISH DIAGRAM</a:t>
            </a:r>
          </a:p>
        </p:txBody>
      </p:sp>
      <p:pic>
        <p:nvPicPr>
          <p:cNvPr id="5" name="Immagine 4" descr="Immagine che contiene screenshot, computer&#10;&#10;Descrizione generata automaticamente">
            <a:extLst>
              <a:ext uri="{FF2B5EF4-FFF2-40B4-BE49-F238E27FC236}">
                <a16:creationId xmlns:a16="http://schemas.microsoft.com/office/drawing/2014/main" id="{91E509D8-FD4F-4BA4-B3E8-8E65C18FB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" t="18759" r="11171" b="15375"/>
          <a:stretch/>
        </p:blipFill>
        <p:spPr>
          <a:xfrm>
            <a:off x="411688" y="1457558"/>
            <a:ext cx="8424881" cy="394109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3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CD8DE-56F0-DC45-9444-E60EABF7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075" y="2574769"/>
            <a:ext cx="4775200" cy="2234929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/>
              <a:t>Burn down </a:t>
            </a:r>
            <a:br>
              <a:rPr lang="it-IT" sz="5400" b="1" dirty="0"/>
            </a:br>
            <a:r>
              <a:rPr lang="it-IT" sz="5400" b="1" dirty="0"/>
              <a:t>chart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3176200-FD7A-0647-9228-11674285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1138774"/>
            <a:ext cx="7931518" cy="458044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1BAAF8C-07C8-2F4A-94D1-DE8867971A80}"/>
              </a:ext>
            </a:extLst>
          </p:cNvPr>
          <p:cNvSpPr/>
          <p:nvPr/>
        </p:nvSpPr>
        <p:spPr>
          <a:xfrm>
            <a:off x="8635999" y="295476"/>
            <a:ext cx="660400" cy="57573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C96BC1-6AE3-344A-9DA4-298D72E0F848}"/>
              </a:ext>
            </a:extLst>
          </p:cNvPr>
          <p:cNvSpPr txBox="1"/>
          <p:nvPr/>
        </p:nvSpPr>
        <p:spPr>
          <a:xfrm>
            <a:off x="9296399" y="321733"/>
            <a:ext cx="30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+mj-lt"/>
              </a:rPr>
              <a:t>IDEAL SITUATION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C91FC06-4A36-3544-90B5-5C04F5385682}"/>
              </a:ext>
            </a:extLst>
          </p:cNvPr>
          <p:cNvSpPr/>
          <p:nvPr/>
        </p:nvSpPr>
        <p:spPr>
          <a:xfrm>
            <a:off x="8635999" y="979756"/>
            <a:ext cx="660400" cy="57573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C72B916-E8E7-3345-ABB7-0FF203C51264}"/>
              </a:ext>
            </a:extLst>
          </p:cNvPr>
          <p:cNvSpPr/>
          <p:nvPr/>
        </p:nvSpPr>
        <p:spPr>
          <a:xfrm>
            <a:off x="9296399" y="1022812"/>
            <a:ext cx="2675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>
                <a:latin typeface="+mj-lt"/>
              </a:rPr>
              <a:t>REAL SITUATION</a:t>
            </a:r>
          </a:p>
        </p:txBody>
      </p:sp>
    </p:spTree>
    <p:extLst>
      <p:ext uri="{BB962C8B-B14F-4D97-AF65-F5344CB8AC3E}">
        <p14:creationId xmlns:p14="http://schemas.microsoft.com/office/powerpoint/2010/main" val="33274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015CB-D702-4EE4-919E-390BF134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368852" cy="1019331"/>
          </a:xfrm>
        </p:spPr>
        <p:txBody>
          <a:bodyPr>
            <a:normAutofit/>
          </a:bodyPr>
          <a:lstStyle/>
          <a:p>
            <a:r>
              <a:rPr lang="it-IT" sz="5400" b="1" dirty="0"/>
              <a:t>SUMMARY OF PREVIOUS SPRINTS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A78381-1FC0-477D-A022-5FCC8808DD4D}"/>
              </a:ext>
            </a:extLst>
          </p:cNvPr>
          <p:cNvSpPr txBox="1"/>
          <p:nvPr/>
        </p:nvSpPr>
        <p:spPr>
          <a:xfrm>
            <a:off x="0" y="740018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+mj-lt"/>
              </a:rPr>
              <a:t>FIRST SPRINT: </a:t>
            </a:r>
            <a:r>
              <a:rPr lang="it-IT" sz="4000" b="1" dirty="0">
                <a:solidFill>
                  <a:schemeClr val="bg1"/>
                </a:solidFill>
                <a:highlight>
                  <a:srgbClr val="00FFFF"/>
                </a:highlight>
                <a:latin typeface="+mj-lt"/>
              </a:rPr>
              <a:t>28 NOV – 11 DEC </a:t>
            </a:r>
          </a:p>
          <a:p>
            <a:r>
              <a:rPr lang="it-IT" sz="4000" dirty="0">
                <a:latin typeface="+mj-lt"/>
              </a:rPr>
              <a:t>ESTIMATED VELOCITY: </a:t>
            </a:r>
            <a:r>
              <a:rPr lang="it-IT" sz="4000" b="1" dirty="0">
                <a:solidFill>
                  <a:schemeClr val="bg1"/>
                </a:solidFill>
                <a:highlight>
                  <a:srgbClr val="00FFFF"/>
                </a:highlight>
                <a:latin typeface="+mj-lt"/>
              </a:rPr>
              <a:t>66</a:t>
            </a:r>
          </a:p>
          <a:p>
            <a:r>
              <a:rPr lang="it-IT" sz="4000" dirty="0">
                <a:latin typeface="+mj-lt"/>
              </a:rPr>
              <a:t>DURATION: </a:t>
            </a:r>
            <a:r>
              <a:rPr lang="it-IT" sz="4000" b="1" dirty="0">
                <a:solidFill>
                  <a:schemeClr val="bg1"/>
                </a:solidFill>
                <a:highlight>
                  <a:srgbClr val="00FFFF"/>
                </a:highlight>
                <a:latin typeface="+mj-lt"/>
              </a:rPr>
              <a:t>2 WEEKS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4D1C94A-95FE-4C19-BDAC-52AE0BBD2AB3}"/>
              </a:ext>
            </a:extLst>
          </p:cNvPr>
          <p:cNvSpPr/>
          <p:nvPr/>
        </p:nvSpPr>
        <p:spPr>
          <a:xfrm>
            <a:off x="-1" y="2679010"/>
            <a:ext cx="722877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>
                <a:latin typeface="+mj-lt"/>
              </a:rPr>
              <a:t>SECOND SPRINT: </a:t>
            </a:r>
            <a:r>
              <a:rPr lang="it-IT" sz="4000" b="1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13 DEC – 27 DEC </a:t>
            </a:r>
          </a:p>
          <a:p>
            <a:r>
              <a:rPr lang="it-IT" sz="4000" dirty="0">
                <a:latin typeface="+mj-lt"/>
              </a:rPr>
              <a:t>ESTIMATED VELOCITY: </a:t>
            </a:r>
            <a:r>
              <a:rPr lang="it-IT" sz="4000" b="1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67</a:t>
            </a:r>
          </a:p>
          <a:p>
            <a:r>
              <a:rPr lang="it-IT" sz="4000" dirty="0">
                <a:latin typeface="+mj-lt"/>
              </a:rPr>
              <a:t>DURATION: </a:t>
            </a:r>
            <a:r>
              <a:rPr lang="it-IT" sz="4000" b="1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2 WEEKS</a:t>
            </a:r>
          </a:p>
          <a:p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1C766A-7EEE-4A9E-B630-98EAC5A8D62D}"/>
              </a:ext>
            </a:extLst>
          </p:cNvPr>
          <p:cNvSpPr/>
          <p:nvPr/>
        </p:nvSpPr>
        <p:spPr>
          <a:xfrm>
            <a:off x="1" y="4615688"/>
            <a:ext cx="77798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>
                <a:latin typeface="+mj-lt"/>
              </a:rPr>
              <a:t>THIRD SPRINT: </a:t>
            </a:r>
            <a:r>
              <a:rPr lang="it-IT" sz="4000" b="1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</a:rPr>
              <a:t>29 DEC – 4 JAN </a:t>
            </a:r>
          </a:p>
          <a:p>
            <a:r>
              <a:rPr lang="it-IT" sz="4000" dirty="0">
                <a:latin typeface="+mj-lt"/>
              </a:rPr>
              <a:t>ESTIMATED VELOCITY: </a:t>
            </a:r>
            <a:r>
              <a:rPr lang="it-IT" sz="4000" b="1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</a:rPr>
              <a:t>29</a:t>
            </a:r>
          </a:p>
          <a:p>
            <a:r>
              <a:rPr lang="it-IT" sz="4000" dirty="0">
                <a:latin typeface="+mj-lt"/>
              </a:rPr>
              <a:t>DURATION: </a:t>
            </a:r>
            <a:r>
              <a:rPr lang="it-IT" sz="4000" b="1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</a:rPr>
              <a:t>1 WEEK</a:t>
            </a:r>
          </a:p>
        </p:txBody>
      </p:sp>
    </p:spTree>
    <p:extLst>
      <p:ext uri="{BB962C8B-B14F-4D97-AF65-F5344CB8AC3E}">
        <p14:creationId xmlns:p14="http://schemas.microsoft.com/office/powerpoint/2010/main" val="213199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15797E-AA43-BE4A-92AF-E5696348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2393421"/>
            <a:ext cx="3586161" cy="2071158"/>
          </a:xfrm>
        </p:spPr>
        <p:txBody>
          <a:bodyPr>
            <a:normAutofit/>
          </a:bodyPr>
          <a:lstStyle/>
          <a:p>
            <a:r>
              <a:rPr lang="it-IT" sz="8000" b="1" dirty="0"/>
              <a:t>DEMO</a:t>
            </a:r>
          </a:p>
        </p:txBody>
      </p:sp>
      <p:pic>
        <p:nvPicPr>
          <p:cNvPr id="4" name="Segnaposto contenuto 4" descr="Immagine che contiene donna, giocattolo, posando, tenendo&#10;&#10;Descrizione generata automaticamente">
            <a:extLst>
              <a:ext uri="{FF2B5EF4-FFF2-40B4-BE49-F238E27FC236}">
                <a16:creationId xmlns:a16="http://schemas.microsoft.com/office/drawing/2014/main" id="{88A5EB59-8F72-0A47-8D6D-54522FBC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4667" y="135467"/>
            <a:ext cx="4487333" cy="6722533"/>
          </a:xfrm>
        </p:spPr>
      </p:pic>
    </p:spTree>
    <p:extLst>
      <p:ext uri="{BB962C8B-B14F-4D97-AF65-F5344CB8AC3E}">
        <p14:creationId xmlns:p14="http://schemas.microsoft.com/office/powerpoint/2010/main" val="242423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Immagine che contiene donna, giocattolo, posando, tenendo&#10;&#10;Descrizione generata automaticamente">
            <a:extLst>
              <a:ext uri="{FF2B5EF4-FFF2-40B4-BE49-F238E27FC236}">
                <a16:creationId xmlns:a16="http://schemas.microsoft.com/office/drawing/2014/main" id="{88A5EB59-8F72-0A47-8D6D-54522FBC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0" y="135467"/>
            <a:ext cx="4487333" cy="6722533"/>
          </a:xfrm>
        </p:spPr>
      </p:pic>
      <p:sp>
        <p:nvSpPr>
          <p:cNvPr id="5" name="Esplosione 1 4">
            <a:extLst>
              <a:ext uri="{FF2B5EF4-FFF2-40B4-BE49-F238E27FC236}">
                <a16:creationId xmlns:a16="http://schemas.microsoft.com/office/drawing/2014/main" id="{1B5A0776-017A-9A44-A2A9-E6FCEE37B026}"/>
              </a:ext>
            </a:extLst>
          </p:cNvPr>
          <p:cNvSpPr/>
          <p:nvPr/>
        </p:nvSpPr>
        <p:spPr>
          <a:xfrm>
            <a:off x="1219200" y="1634067"/>
            <a:ext cx="4097866" cy="358986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+mj-lt"/>
              </a:rPr>
              <a:t>FOR THE EXAM WE CAN STOP HERE!</a:t>
            </a:r>
          </a:p>
        </p:txBody>
      </p:sp>
    </p:spTree>
    <p:extLst>
      <p:ext uri="{BB962C8B-B14F-4D97-AF65-F5344CB8AC3E}">
        <p14:creationId xmlns:p14="http://schemas.microsoft.com/office/powerpoint/2010/main" val="32978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B4DD5-2392-4B45-8B2A-DB02EC96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99164" cy="856240"/>
          </a:xfrm>
        </p:spPr>
        <p:txBody>
          <a:bodyPr>
            <a:normAutofit fontScale="90000"/>
          </a:bodyPr>
          <a:lstStyle/>
          <a:p>
            <a:r>
              <a:rPr lang="it-IT" sz="5400" b="1" dirty="0"/>
              <a:t>summing 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5EAB3F-DA99-814F-8861-E43A67CC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883949"/>
            <a:ext cx="10131425" cy="616065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it-IT" sz="3200" dirty="0">
                <a:latin typeface="+mj-lt"/>
              </a:rPr>
              <a:t>IN OUR GAME:</a:t>
            </a:r>
          </a:p>
          <a:p>
            <a:pPr algn="just">
              <a:buFontTx/>
              <a:buChar char="-"/>
            </a:pPr>
            <a:r>
              <a:rPr lang="it-IT" sz="3200" dirty="0">
                <a:latin typeface="+mj-lt"/>
              </a:rPr>
              <a:t>PEPPER CAN MOVE ON A LEVEL ON THE RIGHT AND LEFT ONLY;</a:t>
            </a:r>
          </a:p>
          <a:p>
            <a:pPr algn="just">
              <a:buFontTx/>
              <a:buChar char="-"/>
            </a:pPr>
            <a:r>
              <a:rPr lang="it-IT" sz="3200" dirty="0">
                <a:latin typeface="+mj-lt"/>
              </a:rPr>
              <a:t>EVERY TIME INTERVAL 7 DIFFERENT PROFESSORS ARE GENERATED;</a:t>
            </a:r>
          </a:p>
          <a:p>
            <a:pPr algn="just">
              <a:buFontTx/>
              <a:buChar char="-"/>
            </a:pPr>
            <a:r>
              <a:rPr lang="it-IT" sz="3200" dirty="0">
                <a:latin typeface="+mj-lt"/>
              </a:rPr>
              <a:t>THE BOSS APPEARS AFTER THE DISAPPEARANCE OF THE PROFESSORS;</a:t>
            </a:r>
          </a:p>
          <a:p>
            <a:pPr algn="just">
              <a:buFontTx/>
              <a:buChar char="-"/>
            </a:pPr>
            <a:r>
              <a:rPr lang="it-IT" sz="3200" dirty="0">
                <a:latin typeface="+mj-lt"/>
              </a:rPr>
              <a:t>THE SPEED OF PROFESSORS AND BOSS EXPONENTLY INCREASES EVERY INTERVAL OF FIXED TIME;</a:t>
            </a:r>
          </a:p>
          <a:p>
            <a:pPr algn="just">
              <a:buFontTx/>
              <a:buChar char="-"/>
            </a:pPr>
            <a:r>
              <a:rPr lang="it-IT" sz="3200" dirty="0">
                <a:latin typeface="+mj-lt"/>
              </a:rPr>
              <a:t>BOSS AND PEPPER ARE ABLE TO SHOOT REPEAT SHOTS;</a:t>
            </a:r>
          </a:p>
          <a:p>
            <a:pPr algn="just">
              <a:buFontTx/>
              <a:buChar char="-"/>
            </a:pPr>
            <a:r>
              <a:rPr lang="it-IT" sz="3100" dirty="0">
                <a:latin typeface="+mj-lt"/>
              </a:rPr>
              <a:t>IN ADDITION TO THE PROFESSORS THERE ARE BONUSES THAT FALL IN A LESS QUANTITY AND THAT ALLOW THE RECHARGE OF LIFE OR BE TEMPORARILY INVINCIBLE;</a:t>
            </a:r>
          </a:p>
          <a:p>
            <a:pPr algn="just">
              <a:buFontTx/>
              <a:buChar char="-"/>
            </a:pPr>
            <a:r>
              <a:rPr lang="it-IT" sz="3200" dirty="0">
                <a:latin typeface="+mj-lt"/>
              </a:rPr>
              <a:t>IN THE GAME A HUD IS PRESENT THAT ALLOWS US TO CHECK OUR SCORE AND THE HEALTH OF OUR HERO AND OF OUR ENEMY; </a:t>
            </a:r>
          </a:p>
          <a:p>
            <a:pPr algn="just">
              <a:buFontTx/>
              <a:buChar char="-"/>
            </a:pPr>
            <a:r>
              <a:rPr lang="it-IT" sz="3200" dirty="0">
                <a:latin typeface="+mj-lt"/>
              </a:rPr>
              <a:t>THE GAME IS PROVIDED WITH A MAIN MENU TO SET THE DIFFICULTY, START THE GAME, RESET IT OR FINISH IT;</a:t>
            </a:r>
          </a:p>
          <a:p>
            <a:pPr algn="just">
              <a:buFontTx/>
              <a:buChar char="-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51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F32F6-55EC-4DA7-BA0C-05451F3F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"/>
            <a:ext cx="9227127" cy="1019002"/>
          </a:xfrm>
        </p:spPr>
        <p:txBody>
          <a:bodyPr>
            <a:normAutofit/>
          </a:bodyPr>
          <a:lstStyle/>
          <a:p>
            <a:r>
              <a:rPr lang="it-IT" sz="4800" b="1" dirty="0"/>
              <a:t>agile methodology used: scrum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270F1F-7233-403F-8238-AF5D50B2CD77}"/>
              </a:ext>
            </a:extLst>
          </p:cNvPr>
          <p:cNvSpPr txBox="1"/>
          <p:nvPr/>
        </p:nvSpPr>
        <p:spPr>
          <a:xfrm>
            <a:off x="236219" y="1470276"/>
            <a:ext cx="11064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it-IT" sz="2400" dirty="0">
                <a:latin typeface="+mj-lt"/>
              </a:rPr>
              <a:t>TRANSPARENCY OF THE WORK; </a:t>
            </a:r>
          </a:p>
          <a:p>
            <a:pPr marL="285750" indent="-285750" algn="just">
              <a:buFontTx/>
              <a:buChar char="-"/>
            </a:pPr>
            <a:r>
              <a:rPr lang="en-US" sz="2400" dirty="0">
                <a:latin typeface="+mj-lt"/>
              </a:rPr>
              <a:t>ROLE ASSIGNMENT FOR EACH TEAM COMPONENT</a:t>
            </a:r>
            <a:endParaRPr lang="it-IT" sz="2400" dirty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en-US" sz="2400" dirty="0">
                <a:latin typeface="+mj-lt"/>
              </a:rPr>
              <a:t>DIVISION OF WORK IN SPRINT;</a:t>
            </a:r>
          </a:p>
          <a:p>
            <a:pPr marL="285750" indent="-285750" algn="just">
              <a:buFontTx/>
              <a:buChar char="-"/>
            </a:pPr>
            <a:r>
              <a:rPr lang="en-US" sz="2400" dirty="0">
                <a:latin typeface="+mj-lt"/>
              </a:rPr>
              <a:t>DEFINE THE TEMPORAL DIMENSION OF THE SPRINTS;</a:t>
            </a:r>
          </a:p>
          <a:p>
            <a:pPr marL="285750" indent="-285750" algn="just">
              <a:buFontTx/>
              <a:buChar char="-"/>
            </a:pPr>
            <a:r>
              <a:rPr lang="en-US" sz="2400" dirty="0">
                <a:latin typeface="+mj-lt"/>
              </a:rPr>
              <a:t>PRODUCT BACKLOG CREATION;</a:t>
            </a:r>
          </a:p>
          <a:p>
            <a:pPr marL="285750" indent="-285750" algn="just">
              <a:buFontTx/>
              <a:buChar char="-"/>
            </a:pPr>
            <a:r>
              <a:rPr lang="en-US" sz="2400" dirty="0">
                <a:latin typeface="+mj-lt"/>
              </a:rPr>
              <a:t>FOR EVERY PRODUCT BACKLOG ITEM DEFINE COMPLEXITY, TASK TO BE CARRIED OUT AND END CRITERION;</a:t>
            </a:r>
          </a:p>
          <a:p>
            <a:pPr marL="285750" indent="-285750" algn="just">
              <a:buFontTx/>
              <a:buChar char="-"/>
            </a:pPr>
            <a:r>
              <a:rPr lang="en-US" sz="2400" dirty="0">
                <a:latin typeface="+mj-lt"/>
              </a:rPr>
              <a:t>FOR EVERY SPRINT CONSTITUTE THE SPRINT BACKLOG WITH THE FUNCTIONALITY OF THE PRODUCT TO BE CARRIED OUT;</a:t>
            </a:r>
          </a:p>
          <a:p>
            <a:pPr marL="285750" indent="-285750" algn="just">
              <a:buFontTx/>
              <a:buChar char="-"/>
            </a:pPr>
            <a:r>
              <a:rPr lang="en-US" sz="2400" dirty="0">
                <a:latin typeface="+mj-lt"/>
              </a:rPr>
              <a:t>PERFORMANCE OF DAILY MEETINGS;</a:t>
            </a:r>
          </a:p>
          <a:p>
            <a:pPr marL="285750" indent="-285750" algn="just">
              <a:buFontTx/>
              <a:buChar char="-"/>
            </a:pPr>
            <a:r>
              <a:rPr lang="en-US" sz="2400" dirty="0">
                <a:latin typeface="+mj-lt"/>
              </a:rPr>
              <a:t>PERFORMANCE OF THE SPRINT REVIEW;</a:t>
            </a:r>
          </a:p>
          <a:p>
            <a:pPr marL="285750" indent="-285750" algn="just">
              <a:buFontTx/>
              <a:buChar char="-"/>
            </a:pPr>
            <a:r>
              <a:rPr lang="en-US" sz="2400" dirty="0">
                <a:latin typeface="+mj-lt"/>
              </a:rPr>
              <a:t>PERFORMANCE OF THE SPRINT RETROSPECTIVE;</a:t>
            </a:r>
          </a:p>
        </p:txBody>
      </p:sp>
    </p:spTree>
    <p:extLst>
      <p:ext uri="{BB962C8B-B14F-4D97-AF65-F5344CB8AC3E}">
        <p14:creationId xmlns:p14="http://schemas.microsoft.com/office/powerpoint/2010/main" val="38096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0336274-BDEC-4913-8B34-05D9CF74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it-IT" sz="7200" b="1" dirty="0"/>
              <a:t>ROLES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44BAE-C217-4C1F-80CA-945578549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987" y="651163"/>
            <a:ext cx="6517543" cy="55556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PRODUCT OWNER: 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+mj-lt"/>
              </a:rPr>
              <a:t>STEFANO SALDUTTI</a:t>
            </a:r>
          </a:p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SCRUM MASTER: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+mj-lt"/>
              </a:rPr>
              <a:t>BRUNO VENTO</a:t>
            </a:r>
          </a:p>
          <a:p>
            <a:pPr>
              <a:lnSpc>
                <a:spcPct val="90000"/>
              </a:lnSpc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DEVELOPMENT TEAM: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+mj-lt"/>
              </a:rPr>
              <a:t>CARMEN FUCILE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+mj-lt"/>
              </a:rPr>
              <a:t>ELENA GUZZO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+mj-lt"/>
              </a:rPr>
              <a:t>EDOARDO MAFFUCCI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+mj-lt"/>
              </a:rPr>
              <a:t>MARCO PREZIOSI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+mj-lt"/>
              </a:rPr>
              <a:t>SALVATORE SCALA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+mj-lt"/>
              </a:rPr>
              <a:t>RAFFAELE SQUITIERI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+mj-lt"/>
              </a:rPr>
              <a:t>ANTONIO TOZZA</a:t>
            </a:r>
          </a:p>
        </p:txBody>
      </p:sp>
    </p:spTree>
    <p:extLst>
      <p:ext uri="{BB962C8B-B14F-4D97-AF65-F5344CB8AC3E}">
        <p14:creationId xmlns:p14="http://schemas.microsoft.com/office/powerpoint/2010/main" val="35253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6EB743-CCCB-40C8-BFDD-197E724411C1}"/>
              </a:ext>
            </a:extLst>
          </p:cNvPr>
          <p:cNvSpPr txBox="1"/>
          <p:nvPr/>
        </p:nvSpPr>
        <p:spPr>
          <a:xfrm>
            <a:off x="-20781" y="643143"/>
            <a:ext cx="753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latin typeface="+mj-lt"/>
              </a:rPr>
              <a:t>MODEL VIEW CONTROLLER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419FBC-0B3A-45C2-AADF-35745641230E}"/>
              </a:ext>
            </a:extLst>
          </p:cNvPr>
          <p:cNvSpPr txBox="1"/>
          <p:nvPr/>
        </p:nvSpPr>
        <p:spPr>
          <a:xfrm>
            <a:off x="-20781" y="1262763"/>
            <a:ext cx="483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GAME ARCHITECTURE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52E3EF-D401-4FC2-8385-694BACE12295}"/>
              </a:ext>
            </a:extLst>
          </p:cNvPr>
          <p:cNvSpPr txBox="1"/>
          <p:nvPr/>
        </p:nvSpPr>
        <p:spPr>
          <a:xfrm>
            <a:off x="0" y="1756162"/>
            <a:ext cx="317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latin typeface="+mj-lt"/>
              </a:rPr>
              <a:t>OBSERVER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A99F76-28A4-46FB-97E5-BBCDD8D3B7EF}"/>
              </a:ext>
            </a:extLst>
          </p:cNvPr>
          <p:cNvSpPr txBox="1"/>
          <p:nvPr/>
        </p:nvSpPr>
        <p:spPr>
          <a:xfrm>
            <a:off x="0" y="2378893"/>
            <a:ext cx="982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00FF00"/>
                </a:highlight>
                <a:latin typeface="+mj-lt"/>
              </a:rPr>
              <a:t>CHANGE OF VIEW STATUS AND MODEL</a:t>
            </a:r>
            <a:endParaRPr lang="it-IT" sz="4000" dirty="0">
              <a:solidFill>
                <a:schemeClr val="bg1"/>
              </a:solidFill>
              <a:highlight>
                <a:srgbClr val="00FF00"/>
              </a:highlight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6B90A5-8873-4CA2-85DC-8C7ED6FA03DB}"/>
              </a:ext>
            </a:extLst>
          </p:cNvPr>
          <p:cNvSpPr txBox="1"/>
          <p:nvPr/>
        </p:nvSpPr>
        <p:spPr>
          <a:xfrm>
            <a:off x="13856" y="2887443"/>
            <a:ext cx="397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latin typeface="+mj-lt"/>
              </a:rPr>
              <a:t>TEMPLATE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9DAFDD-05EC-4ABE-A79A-3E6EE2578CA4}"/>
              </a:ext>
            </a:extLst>
          </p:cNvPr>
          <p:cNvSpPr txBox="1"/>
          <p:nvPr/>
        </p:nvSpPr>
        <p:spPr>
          <a:xfrm>
            <a:off x="13856" y="3495023"/>
            <a:ext cx="11166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</a:rPr>
              <a:t>TO MANAGE ALL KINDS OF COLLISIONS IN THE GAME</a:t>
            </a:r>
            <a:endParaRPr lang="it-IT" sz="4000" dirty="0">
              <a:solidFill>
                <a:schemeClr val="bg1"/>
              </a:solidFill>
              <a:highlight>
                <a:srgbClr val="FF0000"/>
              </a:highlight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EB9354-83B7-4712-BD64-CCF69750DC90}"/>
              </a:ext>
            </a:extLst>
          </p:cNvPr>
          <p:cNvSpPr txBox="1"/>
          <p:nvPr/>
        </p:nvSpPr>
        <p:spPr>
          <a:xfrm>
            <a:off x="13856" y="3964343"/>
            <a:ext cx="45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latin typeface="+mj-lt"/>
              </a:rPr>
              <a:t>COMPOSITE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D02F9D-7C47-46BA-8EBD-59B3FA57B1A0}"/>
              </a:ext>
            </a:extLst>
          </p:cNvPr>
          <p:cNvSpPr txBox="1"/>
          <p:nvPr/>
        </p:nvSpPr>
        <p:spPr>
          <a:xfrm>
            <a:off x="13856" y="4580504"/>
            <a:ext cx="10453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00FFFF"/>
                </a:highlight>
                <a:latin typeface="+mj-lt"/>
              </a:rPr>
              <a:t>FOR THE MANAGEMENT OF MORE CONTROLLERS</a:t>
            </a:r>
            <a:endParaRPr lang="it-IT" sz="4000" dirty="0">
              <a:solidFill>
                <a:schemeClr val="bg1"/>
              </a:solidFill>
              <a:highlight>
                <a:srgbClr val="00FFFF"/>
              </a:highlight>
              <a:latin typeface="+mj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7F71C8-D04E-49F8-90BA-FBFE8EE4A1B8}"/>
              </a:ext>
            </a:extLst>
          </p:cNvPr>
          <p:cNvSpPr txBox="1"/>
          <p:nvPr/>
        </p:nvSpPr>
        <p:spPr>
          <a:xfrm>
            <a:off x="-55417" y="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latin typeface="+mj-lt"/>
              </a:rPr>
              <a:t>USED ​​PATTERNS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D59580-A06F-41DA-AF59-ECE60BB2DDC6}"/>
              </a:ext>
            </a:extLst>
          </p:cNvPr>
          <p:cNvSpPr txBox="1"/>
          <p:nvPr/>
        </p:nvSpPr>
        <p:spPr>
          <a:xfrm>
            <a:off x="13856" y="5665985"/>
            <a:ext cx="10453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FF"/>
                </a:highlight>
                <a:latin typeface="+mj-lt"/>
              </a:rPr>
              <a:t>USED ​​TO CREATE THE PLAY CONTROLLER</a:t>
            </a:r>
            <a:endParaRPr lang="it-IT" sz="4000" dirty="0">
              <a:solidFill>
                <a:schemeClr val="bg1"/>
              </a:solidFill>
              <a:highlight>
                <a:srgbClr val="FF00FF"/>
              </a:highlight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9EBC35-713A-4FC5-BD0E-B26C2ED5B626}"/>
              </a:ext>
            </a:extLst>
          </p:cNvPr>
          <p:cNvSpPr txBox="1"/>
          <p:nvPr/>
        </p:nvSpPr>
        <p:spPr>
          <a:xfrm>
            <a:off x="13856" y="5039688"/>
            <a:ext cx="753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latin typeface="+mj-lt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5330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17749-9EA8-4599-BFBE-B232E71B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479" y="2624938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/>
              <a:t>Model view controller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36DBC1C-E39D-4718-BF6E-E1E9A8AA8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19" t="11787" r="22683" b="28709"/>
          <a:stretch/>
        </p:blipFill>
        <p:spPr>
          <a:xfrm>
            <a:off x="655583" y="1456645"/>
            <a:ext cx="6897878" cy="410831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28864-E8FA-7E4F-B19D-C64B2476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855"/>
            <a:ext cx="6624782" cy="905618"/>
          </a:xfrm>
        </p:spPr>
        <p:txBody>
          <a:bodyPr>
            <a:noAutofit/>
          </a:bodyPr>
          <a:lstStyle/>
          <a:p>
            <a:r>
              <a:rPr lang="it-IT" sz="5400" b="1" dirty="0"/>
              <a:t>third sprint (1 week)</a:t>
            </a:r>
            <a:endParaRPr lang="it-IT" sz="5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DAD389-61A0-B749-A19E-67B97384A141}"/>
              </a:ext>
            </a:extLst>
          </p:cNvPr>
          <p:cNvSpPr txBox="1"/>
          <p:nvPr/>
        </p:nvSpPr>
        <p:spPr>
          <a:xfrm>
            <a:off x="83126" y="5344147"/>
            <a:ext cx="3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SPRINT’S DURATION: 1 WEEK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BBC52E-3AB6-EC44-864D-5A4C970EBB10}"/>
              </a:ext>
            </a:extLst>
          </p:cNvPr>
          <p:cNvSpPr txBox="1"/>
          <p:nvPr/>
        </p:nvSpPr>
        <p:spPr>
          <a:xfrm>
            <a:off x="83126" y="5686431"/>
            <a:ext cx="3322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</a:rPr>
              <a:t>SPRINT’S ESTIMATED VELOCITY: 29</a:t>
            </a:r>
          </a:p>
          <a:p>
            <a:endParaRPr lang="it-IT" dirty="0"/>
          </a:p>
        </p:txBody>
      </p:sp>
      <p:pic>
        <p:nvPicPr>
          <p:cNvPr id="9" name="Segnaposto contenuto 8" descr="Immagine che contiene screenshot, computer, portatile, scrivania&#10;&#10;Descrizione generata automaticamente">
            <a:extLst>
              <a:ext uri="{FF2B5EF4-FFF2-40B4-BE49-F238E27FC236}">
                <a16:creationId xmlns:a16="http://schemas.microsoft.com/office/drawing/2014/main" id="{05DDF239-0905-49C5-BC9F-9F5890A7D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8" t="16903" r="32721" b="53823"/>
          <a:stretch/>
        </p:blipFill>
        <p:spPr>
          <a:xfrm>
            <a:off x="138546" y="1832228"/>
            <a:ext cx="11928764" cy="3432500"/>
          </a:xfrm>
        </p:spPr>
      </p:pic>
    </p:spTree>
    <p:extLst>
      <p:ext uri="{BB962C8B-B14F-4D97-AF65-F5344CB8AC3E}">
        <p14:creationId xmlns:p14="http://schemas.microsoft.com/office/powerpoint/2010/main" val="26002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21E2A-2854-4448-89AF-BEDAECA4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96344" cy="911322"/>
          </a:xfrm>
        </p:spPr>
        <p:txBody>
          <a:bodyPr>
            <a:noAutofit/>
          </a:bodyPr>
          <a:lstStyle/>
          <a:p>
            <a:r>
              <a:rPr lang="it-IT" sz="5400" b="1" dirty="0"/>
              <a:t>tasks performed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96DA5A-D517-EB47-B471-E12B791E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1" y="2434166"/>
            <a:ext cx="6612466" cy="2125133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it-IT" sz="2800" dirty="0">
                <a:latin typeface="+mj-lt"/>
              </a:rPr>
              <a:t>CLEANING OF THE CODE;</a:t>
            </a:r>
          </a:p>
          <a:p>
            <a:pPr algn="ctr">
              <a:buFontTx/>
              <a:buChar char="-"/>
            </a:pPr>
            <a:r>
              <a:rPr lang="it-IT" sz="2800" dirty="0">
                <a:latin typeface="+mj-lt"/>
              </a:rPr>
              <a:t>BUG FIXING;</a:t>
            </a:r>
          </a:p>
          <a:p>
            <a:pPr marL="0" indent="0" algn="ctr">
              <a:buNone/>
            </a:pPr>
            <a:r>
              <a:rPr lang="it-IT" sz="2800" dirty="0">
                <a:latin typeface="+mj-lt"/>
              </a:rPr>
              <a:t>- GAME OVER MENU;</a:t>
            </a:r>
          </a:p>
        </p:txBody>
      </p:sp>
      <p:pic>
        <p:nvPicPr>
          <p:cNvPr id="4" name="Segnaposto contenuto 4" descr="Immagine che contiene donna, giocattolo, posando, tenendo&#10;&#10;Descrizione generata automaticamente">
            <a:extLst>
              <a:ext uri="{FF2B5EF4-FFF2-40B4-BE49-F238E27FC236}">
                <a16:creationId xmlns:a16="http://schemas.microsoft.com/office/drawing/2014/main" id="{8B3E008A-7F40-C449-9ADC-51868508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67" y="135467"/>
            <a:ext cx="4487333" cy="67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CDA8F-D372-421D-A43C-F8B109FB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856"/>
            <a:ext cx="5084618" cy="872836"/>
          </a:xfrm>
        </p:spPr>
        <p:txBody>
          <a:bodyPr>
            <a:noAutofit/>
          </a:bodyPr>
          <a:lstStyle/>
          <a:p>
            <a:r>
              <a:rPr lang="en-US" sz="6000" b="1" dirty="0"/>
              <a:t>SPRINT REVIEW</a:t>
            </a:r>
            <a:endParaRPr lang="it-IT" sz="6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210DF5-619F-4604-9769-24AF96F3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2655"/>
            <a:ext cx="5410199" cy="3657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+mj-lt"/>
              </a:rPr>
              <a:t>ALL TASKS MEET THE DEFINITION OF DONE.</a:t>
            </a:r>
            <a:endParaRPr lang="it-IT" dirty="0"/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D3AA43E7-5234-451A-B5AD-6C73DD34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7347" y="701310"/>
            <a:ext cx="471885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434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Celestiale</vt:lpstr>
      <vt:lpstr>DIEM INVADERS</vt:lpstr>
      <vt:lpstr>summing up</vt:lpstr>
      <vt:lpstr>agile methodology used: scrum</vt:lpstr>
      <vt:lpstr>ROLES</vt:lpstr>
      <vt:lpstr>Presentazione standard di PowerPoint</vt:lpstr>
      <vt:lpstr>Model view controller</vt:lpstr>
      <vt:lpstr>third sprint (1 week)</vt:lpstr>
      <vt:lpstr>tasks performed</vt:lpstr>
      <vt:lpstr>SPRINT REVIEW</vt:lpstr>
      <vt:lpstr>Presentazione standard di PowerPoint</vt:lpstr>
      <vt:lpstr>STAR-FISH DIAGRAM</vt:lpstr>
      <vt:lpstr>Burn down  chart</vt:lpstr>
      <vt:lpstr>SUMMARY OF PREVIOUS SPRINTS</vt:lpstr>
      <vt:lpstr>DEMO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DIEM INVADERS</dc:title>
  <dc:creator>Bruno Vento</dc:creator>
  <cp:lastModifiedBy> </cp:lastModifiedBy>
  <cp:revision>14</cp:revision>
  <dcterms:created xsi:type="dcterms:W3CDTF">2020-01-08T10:20:55Z</dcterms:created>
  <dcterms:modified xsi:type="dcterms:W3CDTF">2020-01-08T19:25:35Z</dcterms:modified>
</cp:coreProperties>
</file>