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5" r:id="rId12"/>
    <p:sldId id="266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B153F-24B7-4C06-A929-232E0FB00EBD}" v="1867" dt="2023-05-30T08:28:15.631"/>
    <p1510:client id="{9949AEB4-BB9C-459E-3813-21153F81F64E}" v="1234" dt="2023-05-29T23:13:38.911"/>
    <p1510:client id="{A6DBA935-58E1-DAA8-E063-A4FED5B0C6E9}" v="2" dt="2023-05-30T08:25:03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727C9-3657-4429-B952-9FA6D6BA229E}" type="datetimeFigureOut">
              <a:t>6/3/2023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7A05D-5178-4BF0-A5A2-D1224797D8D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6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/>
              <a:t>Este serviço tem diversas funcionalidades, sendo a principal permitir criar uma ficha para um cliente onde este pode inserir tudo o que diz respeito à obras a realizar sua na casa.</a:t>
            </a:r>
          </a:p>
          <a:p>
            <a:endParaRPr lang="pt-PT" sz="2800"/>
          </a:p>
          <a:p>
            <a:r>
              <a:rPr lang="pt-PT" sz="2800"/>
              <a:t>A partir das escolhas do cliente o nosso sistema vai criar vários orçamentos.</a:t>
            </a:r>
          </a:p>
          <a:p>
            <a:endParaRPr lang="pt-PT" sz="2800"/>
          </a:p>
          <a:p>
            <a:r>
              <a:rPr lang="pt-PT" sz="2800"/>
              <a:t>E finalmente para conseguirmos satisfazer todos os requisitos estruturámos o nosso trabalho com 12 entidades que depois no ER aumentaram para 16.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7A05D-5178-4BF0-A5A2-D1224797D8D5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1138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Alterámos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relacao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primeiro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tirámos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relaçao</a:t>
            </a:r>
            <a:r>
              <a:rPr lang="en-US">
                <a:cs typeface="Calibri"/>
              </a:rPr>
              <a:t> que a </a:t>
            </a:r>
            <a:r>
              <a:rPr lang="en-US" err="1">
                <a:cs typeface="Calibri"/>
              </a:rPr>
              <a:t>encomenda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tinha</a:t>
            </a:r>
            <a:r>
              <a:rPr lang="en-US">
                <a:cs typeface="Calibri"/>
              </a:rPr>
              <a:t> com o </a:t>
            </a:r>
            <a:r>
              <a:rPr lang="en-US" err="1">
                <a:cs typeface="Calibri"/>
              </a:rPr>
              <a:t>projeto</a:t>
            </a:r>
            <a:r>
              <a:rPr lang="en-US">
                <a:cs typeface="Calibri"/>
              </a:rPr>
              <a:t>;</a:t>
            </a:r>
          </a:p>
          <a:p>
            <a:r>
              <a:rPr lang="en-US" err="1">
                <a:cs typeface="Calibri"/>
              </a:rPr>
              <a:t>Várias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entidades</a:t>
            </a:r>
            <a:r>
              <a:rPr lang="en-US">
                <a:cs typeface="Calibri"/>
              </a:rPr>
              <a:t> para </a:t>
            </a:r>
            <a:r>
              <a:rPr lang="en-US" err="1">
                <a:cs typeface="Calibri"/>
              </a:rPr>
              <a:t>melhor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classificar</a:t>
            </a:r>
            <a:r>
              <a:rPr lang="en-US">
                <a:cs typeface="Calibri"/>
              </a:rPr>
              <a:t> o material;</a:t>
            </a:r>
          </a:p>
          <a:p>
            <a:r>
              <a:rPr lang="en-US">
                <a:cs typeface="Calibri"/>
              </a:rPr>
              <a:t>E </a:t>
            </a:r>
            <a:r>
              <a:rPr lang="en-US" err="1">
                <a:cs typeface="Calibri"/>
              </a:rPr>
              <a:t>alguns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atributos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em</a:t>
            </a:r>
            <a:r>
              <a:rPr lang="en-US">
                <a:cs typeface="Calibri"/>
              </a:rPr>
              <a:t> falta como o </a:t>
            </a:r>
            <a:r>
              <a:rPr lang="en-US" err="1">
                <a:cs typeface="Calibri"/>
              </a:rPr>
              <a:t>telefone</a:t>
            </a:r>
            <a:r>
              <a:rPr lang="en-US">
                <a:cs typeface="Calibri"/>
              </a:rPr>
              <a:t> do </a:t>
            </a:r>
            <a:r>
              <a:rPr lang="en-US" err="1">
                <a:cs typeface="Calibri"/>
              </a:rPr>
              <a:t>fornecedor</a:t>
            </a:r>
            <a:r>
              <a:rPr lang="en-US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7A05D-5178-4BF0-A5A2-D1224797D8D5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92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Apagar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projeto</a:t>
            </a:r>
            <a:r>
              <a:rPr lang="en-US">
                <a:cs typeface="Calibri"/>
              </a:rPr>
              <a:t> (instead of delete) &gt; </a:t>
            </a:r>
            <a:r>
              <a:rPr lang="en-US" err="1">
                <a:cs typeface="Calibri"/>
              </a:rPr>
              <a:t>apaga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referências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tabela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responsavel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necessita</a:t>
            </a:r>
            <a:r>
              <a:rPr lang="en-US">
                <a:cs typeface="Calibri"/>
              </a:rPr>
              <a:t> e </a:t>
            </a:r>
            <a:r>
              <a:rPr lang="en-US" err="1">
                <a:cs typeface="Calibri"/>
              </a:rPr>
              <a:t>finalmente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projeto</a:t>
            </a:r>
            <a:r>
              <a:rPr lang="en-US">
                <a:cs typeface="Calibri"/>
              </a:rPr>
              <a:t>;</a:t>
            </a:r>
          </a:p>
          <a:p>
            <a:r>
              <a:rPr lang="en-US" err="1">
                <a:cs typeface="Calibri"/>
              </a:rPr>
              <a:t>Apagar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projeto</a:t>
            </a:r>
            <a:r>
              <a:rPr lang="en-US">
                <a:cs typeface="Calibri"/>
              </a:rPr>
              <a:t> 2 (after delete) &gt; </a:t>
            </a:r>
            <a:r>
              <a:rPr lang="en-US" err="1">
                <a:cs typeface="Calibri"/>
              </a:rPr>
              <a:t>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vez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apagar</a:t>
            </a:r>
            <a:r>
              <a:rPr lang="en-US">
                <a:cs typeface="Calibri"/>
              </a:rPr>
              <a:t> o </a:t>
            </a:r>
            <a:r>
              <a:rPr lang="en-US" err="1">
                <a:cs typeface="Calibri"/>
              </a:rPr>
              <a:t>cliente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associado</a:t>
            </a:r>
            <a:r>
              <a:rPr lang="en-US">
                <a:cs typeface="Calibri"/>
              </a:rPr>
              <a:t> a um </a:t>
            </a:r>
            <a:r>
              <a:rPr lang="en-US" err="1">
                <a:cs typeface="Calibri"/>
              </a:rPr>
              <a:t>projeto</a:t>
            </a:r>
            <a:r>
              <a:rPr lang="en-US">
                <a:cs typeface="Calibri"/>
              </a:rPr>
              <a:t>, se </a:t>
            </a:r>
            <a:r>
              <a:rPr lang="en-US" err="1">
                <a:cs typeface="Calibri"/>
              </a:rPr>
              <a:t>este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não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tiver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mais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projetos</a:t>
            </a:r>
            <a:r>
              <a:rPr lang="en-US">
                <a:cs typeface="Calibri"/>
              </a:rPr>
              <a:t>, o </a:t>
            </a:r>
            <a:r>
              <a:rPr lang="en-US" err="1">
                <a:cs typeface="Calibri"/>
              </a:rPr>
              <a:t>atributo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projeto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toma</a:t>
            </a:r>
            <a:r>
              <a:rPr lang="en-US">
                <a:cs typeface="Calibri"/>
              </a:rPr>
              <a:t> o valor 'Sem'.</a:t>
            </a:r>
          </a:p>
          <a:p>
            <a:r>
              <a:rPr lang="en-US" err="1">
                <a:cs typeface="Calibri"/>
              </a:rPr>
              <a:t>Apagar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cliente</a:t>
            </a:r>
            <a:r>
              <a:rPr lang="en-US">
                <a:cs typeface="Calibri"/>
              </a:rPr>
              <a:t> (instead of insert) &gt; </a:t>
            </a:r>
            <a:r>
              <a:rPr lang="en-US" err="1">
                <a:cs typeface="Calibri"/>
              </a:rPr>
              <a:t>referencias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apaga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cliente</a:t>
            </a:r>
            <a:r>
              <a:rPr lang="en-US">
                <a:cs typeface="Calibri"/>
              </a:rPr>
              <a:t> e </a:t>
            </a:r>
            <a:r>
              <a:rPr lang="en-US" err="1">
                <a:cs typeface="Calibri"/>
              </a:rPr>
              <a:t>tudo</a:t>
            </a:r>
            <a:r>
              <a:rPr lang="en-US">
                <a:cs typeface="Calibri"/>
              </a:rPr>
              <a:t> o que </a:t>
            </a:r>
            <a:r>
              <a:rPr lang="en-US" err="1">
                <a:cs typeface="Calibri"/>
              </a:rPr>
              <a:t>esteja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responsável</a:t>
            </a:r>
            <a:r>
              <a:rPr lang="en-US">
                <a:cs typeface="Calibri"/>
              </a:rPr>
              <a:t> com </a:t>
            </a:r>
            <a:r>
              <a:rPr lang="en-US" err="1">
                <a:cs typeface="Calibri"/>
              </a:rPr>
              <a:t>seus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projetos</a:t>
            </a:r>
            <a:r>
              <a:rPr lang="en-US">
                <a:cs typeface="Calibri"/>
              </a:rPr>
              <a:t>);</a:t>
            </a:r>
            <a:endParaRPr lang="en-US" err="1"/>
          </a:p>
          <a:p>
            <a:r>
              <a:rPr lang="en-US" err="1"/>
              <a:t>Chegada</a:t>
            </a:r>
            <a:r>
              <a:rPr lang="en-US"/>
              <a:t> de </a:t>
            </a:r>
            <a:r>
              <a:rPr lang="en-US" err="1"/>
              <a:t>encomenda</a:t>
            </a:r>
            <a:r>
              <a:rPr lang="en-US"/>
              <a:t> (instead of delete) -&gt; </a:t>
            </a:r>
            <a:r>
              <a:rPr lang="en-US" err="1"/>
              <a:t>adiciona</a:t>
            </a:r>
            <a:r>
              <a:rPr lang="en-US"/>
              <a:t> </a:t>
            </a:r>
            <a:r>
              <a:rPr lang="en-US" err="1"/>
              <a:t>ao</a:t>
            </a:r>
            <a:r>
              <a:rPr lang="en-US"/>
              <a:t> stock e remove </a:t>
            </a:r>
            <a:r>
              <a:rPr lang="en-US" err="1"/>
              <a:t>encomenda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SPs &gt; para </a:t>
            </a:r>
            <a:r>
              <a:rPr lang="en-US" err="1">
                <a:cs typeface="Calibri"/>
              </a:rPr>
              <a:t>quando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adicionamos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cliente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adicionar</a:t>
            </a:r>
            <a:r>
              <a:rPr lang="en-US">
                <a:cs typeface="Calibri"/>
              </a:rPr>
              <a:t> logo a </a:t>
            </a:r>
            <a:r>
              <a:rPr lang="en-US" err="1">
                <a:cs typeface="Calibri"/>
              </a:rPr>
              <a:t>pessoa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também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7A05D-5178-4BF0-A5A2-D1224797D8D5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69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Primeiro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vai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decrementar</a:t>
            </a:r>
            <a:r>
              <a:rPr lang="en-US">
                <a:cs typeface="Calibri"/>
              </a:rPr>
              <a:t> o stock do material que </a:t>
            </a:r>
            <a:r>
              <a:rPr lang="en-US" err="1">
                <a:cs typeface="Calibri"/>
              </a:rPr>
              <a:t>estava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tabela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necessita</a:t>
            </a:r>
            <a:r>
              <a:rPr lang="en-US">
                <a:cs typeface="Calibri"/>
              </a:rPr>
              <a:t> para o </a:t>
            </a:r>
            <a:r>
              <a:rPr lang="en-US" err="1">
                <a:cs typeface="Calibri"/>
              </a:rPr>
              <a:t>projeto</a:t>
            </a:r>
            <a:r>
              <a:rPr lang="en-US">
                <a:cs typeface="Calibri"/>
              </a:rPr>
              <a:t>;</a:t>
            </a:r>
          </a:p>
          <a:p>
            <a:r>
              <a:rPr lang="en-US">
                <a:cs typeface="Calibri"/>
              </a:rPr>
              <a:t>Remove </a:t>
            </a:r>
            <a:r>
              <a:rPr lang="en-US" err="1">
                <a:cs typeface="Calibri"/>
              </a:rPr>
              <a:t>responsaveis</a:t>
            </a:r>
            <a:r>
              <a:rPr lang="en-US">
                <a:cs typeface="Calibri"/>
              </a:rPr>
              <a:t> do </a:t>
            </a:r>
            <a:r>
              <a:rPr lang="en-US" err="1">
                <a:cs typeface="Calibri"/>
              </a:rPr>
              <a:t>projeto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necessita</a:t>
            </a:r>
            <a:r>
              <a:rPr lang="en-US">
                <a:cs typeface="Calibri"/>
              </a:rPr>
              <a:t> (material) e </a:t>
            </a:r>
            <a:r>
              <a:rPr lang="en-US" err="1">
                <a:cs typeface="Calibri"/>
              </a:rPr>
              <a:t>finalmente</a:t>
            </a:r>
            <a:r>
              <a:rPr lang="en-US">
                <a:cs typeface="Calibri"/>
              </a:rPr>
              <a:t> delete </a:t>
            </a:r>
            <a:r>
              <a:rPr lang="en-US" err="1">
                <a:cs typeface="Calibri"/>
              </a:rPr>
              <a:t>ao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projeto</a:t>
            </a:r>
            <a:r>
              <a:rPr lang="en-US">
                <a:cs typeface="Calibri"/>
              </a:rPr>
              <a:t>;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 </a:t>
            </a:r>
            <a:r>
              <a:rPr lang="en-US" err="1">
                <a:cs typeface="Calibri"/>
              </a:rPr>
              <a:t>segundo</a:t>
            </a:r>
            <a:r>
              <a:rPr lang="en-US">
                <a:cs typeface="Calibri"/>
              </a:rPr>
              <a:t> é um trigger after delete </a:t>
            </a:r>
            <a:r>
              <a:rPr lang="en-US" err="1">
                <a:cs typeface="Calibri"/>
              </a:rPr>
              <a:t>dá</a:t>
            </a:r>
            <a:r>
              <a:rPr lang="en-US">
                <a:cs typeface="Calibri"/>
              </a:rPr>
              <a:t> update </a:t>
            </a:r>
            <a:r>
              <a:rPr lang="en-US" err="1">
                <a:cs typeface="Calibri"/>
              </a:rPr>
              <a:t>ao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atributo</a:t>
            </a:r>
            <a:r>
              <a:rPr lang="en-US">
                <a:cs typeface="Calibri"/>
              </a:rPr>
              <a:t> do </a:t>
            </a:r>
            <a:r>
              <a:rPr lang="en-US" err="1">
                <a:cs typeface="Calibri"/>
              </a:rPr>
              <a:t>cliente</a:t>
            </a:r>
            <a:r>
              <a:rPr lang="en-US">
                <a:cs typeface="Calibri"/>
              </a:rPr>
              <a:t> se </a:t>
            </a:r>
            <a:r>
              <a:rPr lang="en-US" err="1">
                <a:cs typeface="Calibri"/>
              </a:rPr>
              <a:t>não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tiver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mais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projetos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7A05D-5178-4BF0-A5A2-D1224797D8D5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1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56C2-066D-4405-9D7D-DD52EAF1144A}" type="datetimeFigureOut">
              <a:rPr lang="pt-PT" smtClean="0"/>
              <a:t>03/06/2023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F886-E10A-4FF8-B5D2-B4C17E631AE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8653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56C2-066D-4405-9D7D-DD52EAF1144A}" type="datetimeFigureOut">
              <a:rPr lang="pt-PT" smtClean="0"/>
              <a:t>03/06/2023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F886-E10A-4FF8-B5D2-B4C17E631AE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394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56C2-066D-4405-9D7D-DD52EAF1144A}" type="datetimeFigureOut">
              <a:rPr lang="pt-PT" smtClean="0"/>
              <a:t>03/06/2023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F886-E10A-4FF8-B5D2-B4C17E631AE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025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56C2-066D-4405-9D7D-DD52EAF1144A}" type="datetimeFigureOut">
              <a:rPr lang="pt-PT" smtClean="0"/>
              <a:t>03/06/2023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F886-E10A-4FF8-B5D2-B4C17E631AE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926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56C2-066D-4405-9D7D-DD52EAF1144A}" type="datetimeFigureOut">
              <a:rPr lang="pt-PT" smtClean="0"/>
              <a:t>03/06/2023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F886-E10A-4FF8-B5D2-B4C17E631AE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7504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56C2-066D-4405-9D7D-DD52EAF1144A}" type="datetimeFigureOut">
              <a:rPr lang="pt-PT" smtClean="0"/>
              <a:t>03/06/2023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F886-E10A-4FF8-B5D2-B4C17E631AE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421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56C2-066D-4405-9D7D-DD52EAF1144A}" type="datetimeFigureOut">
              <a:rPr lang="pt-PT" smtClean="0"/>
              <a:t>03/06/2023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F886-E10A-4FF8-B5D2-B4C17E631AE3}" type="slidenum">
              <a:rPr lang="pt-PT" smtClean="0"/>
              <a:t>‹#›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5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56C2-066D-4405-9D7D-DD52EAF1144A}" type="datetimeFigureOut">
              <a:rPr lang="pt-PT" smtClean="0"/>
              <a:t>03/06/2023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F886-E10A-4FF8-B5D2-B4C17E631AE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53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56C2-066D-4405-9D7D-DD52EAF1144A}" type="datetimeFigureOut">
              <a:rPr lang="pt-PT" smtClean="0"/>
              <a:t>03/06/2023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F886-E10A-4FF8-B5D2-B4C17E631AE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146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56C2-066D-4405-9D7D-DD52EAF1144A}" type="datetimeFigureOut">
              <a:rPr lang="pt-PT" smtClean="0"/>
              <a:t>03/06/2023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P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F886-E10A-4FF8-B5D2-B4C17E631AE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204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CFE56C2-066D-4405-9D7D-DD52EAF1144A}" type="datetimeFigureOut">
              <a:rPr lang="pt-PT" smtClean="0"/>
              <a:t>03/06/2023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F886-E10A-4FF8-B5D2-B4C17E631AE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165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FE56C2-066D-4405-9D7D-DD52EAF1144A}" type="datetimeFigureOut">
              <a:rPr lang="pt-PT" smtClean="0"/>
              <a:t>03/06/2023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E6EF886-E10A-4FF8-B5D2-B4C17E631AE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81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a Imagem 15">
            <a:extLst>
              <a:ext uri="{FF2B5EF4-FFF2-40B4-BE49-F238E27FC236}">
                <a16:creationId xmlns:a16="http://schemas.microsoft.com/office/drawing/2014/main" id="{2D729964-553B-8376-3FA3-B4B2A0B91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06" b="10594"/>
          <a:stretch/>
        </p:blipFill>
        <p:spPr>
          <a:xfrm>
            <a:off x="20" y="10"/>
            <a:ext cx="12191980" cy="424280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F3910F-C549-0C2F-0B91-619C68391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419936"/>
            <a:ext cx="8991600" cy="1645759"/>
          </a:xfrm>
        </p:spPr>
        <p:txBody>
          <a:bodyPr>
            <a:normAutofit/>
          </a:bodyPr>
          <a:lstStyle/>
          <a:p>
            <a:r>
              <a:rPr lang="pt-PT"/>
              <a:t>Gestor e Orçamentos</a:t>
            </a:r>
            <a:br>
              <a:rPr lang="pt-PT"/>
            </a:br>
            <a:r>
              <a:rPr lang="pt-PT"/>
              <a:t>Perfil Strong, </a:t>
            </a:r>
            <a:r>
              <a:rPr lang="pt-PT" err="1"/>
              <a:t>lda</a:t>
            </a:r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DBCC55-7A5C-6750-6CFD-828E35CAF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66" y="5415395"/>
            <a:ext cx="2567528" cy="1270741"/>
          </a:xfrm>
        </p:spPr>
        <p:txBody>
          <a:bodyPr>
            <a:normAutofit/>
          </a:bodyPr>
          <a:lstStyle/>
          <a:p>
            <a:pPr algn="l"/>
            <a:r>
              <a:rPr lang="pt-PT"/>
              <a:t>Rafael Amorim 98197</a:t>
            </a:r>
          </a:p>
          <a:p>
            <a:pPr algn="l"/>
            <a:r>
              <a:rPr lang="pt-PT"/>
              <a:t>Tiago Alves 104110</a:t>
            </a:r>
          </a:p>
          <a:p>
            <a:pPr algn="l"/>
            <a:r>
              <a:rPr lang="pt-PT"/>
              <a:t>Luis Bastião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87859573-D4A8-8277-83B7-6903DBA83057}"/>
              </a:ext>
            </a:extLst>
          </p:cNvPr>
          <p:cNvSpPr txBox="1">
            <a:spLocks/>
          </p:cNvSpPr>
          <p:nvPr/>
        </p:nvSpPr>
        <p:spPr>
          <a:xfrm>
            <a:off x="9048559" y="6276207"/>
            <a:ext cx="3086481" cy="5817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/>
              <a:t>Base de dados – 2022/2023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205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6EA1B8B-6073-16C9-37FF-DE2CE8B11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099" y="1271016"/>
            <a:ext cx="7741647" cy="43159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3704B-49B0-9B18-6F42-CD2A29BC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496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D806A-2463-A375-18D6-F8EA2510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48B4CA-A902-906E-905A-901FF0669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48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ts val="2200"/>
              </a:lnSpc>
            </a:pPr>
            <a:r>
              <a:rPr lang="pt-PT" sz="2400">
                <a:solidFill>
                  <a:srgbClr val="000000"/>
                </a:solidFill>
                <a:latin typeface="Calibri"/>
                <a:cs typeface="Calibri"/>
              </a:rPr>
              <a:t>O sistema consiste em gerir todo o processo logístico de um empresa de Alumínios.</a:t>
            </a:r>
          </a:p>
          <a:p>
            <a:pPr>
              <a:lnSpc>
                <a:spcPts val="2200"/>
              </a:lnSpc>
            </a:pPr>
            <a:r>
              <a:rPr lang="pt-PT" sz="2400">
                <a:solidFill>
                  <a:srgbClr val="000000"/>
                </a:solidFill>
                <a:latin typeface="Calibri"/>
                <a:cs typeface="Calibri"/>
              </a:rPr>
              <a:t>Este serviço permite a criação de uma ficha de cliente na qual é possível inserir as medidas das portas, janelas, etc. </a:t>
            </a:r>
          </a:p>
          <a:p>
            <a:pPr>
              <a:lnSpc>
                <a:spcPts val="2200"/>
              </a:lnSpc>
            </a:pPr>
            <a:r>
              <a:rPr lang="pt-PT" sz="2400">
                <a:solidFill>
                  <a:srgbClr val="000000"/>
                </a:solidFill>
                <a:latin typeface="Calibri"/>
                <a:cs typeface="Calibri"/>
              </a:rPr>
              <a:t>Permite também criar vários orçamentos.</a:t>
            </a:r>
            <a:endParaRPr lang="en-US" sz="240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ts val="2200"/>
              </a:lnSpc>
            </a:pPr>
            <a:r>
              <a:rPr lang="pt-PT" sz="2400">
                <a:solidFill>
                  <a:srgbClr val="000000"/>
                </a:solidFill>
                <a:latin typeface="Calibri"/>
                <a:cs typeface="Calibri"/>
              </a:rPr>
              <a:t>Estrutura baseada em 12 entidades que quando especificadas para a Entidade de Relação aumentam para 16 entidades.</a:t>
            </a:r>
          </a:p>
        </p:txBody>
      </p:sp>
    </p:spTree>
    <p:extLst>
      <p:ext uri="{BB962C8B-B14F-4D97-AF65-F5344CB8AC3E}">
        <p14:creationId xmlns:p14="http://schemas.microsoft.com/office/powerpoint/2010/main" val="277116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3EE4E4-4F6E-4D0C-8241-7422485C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085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07F21F-680F-9987-8D83-12FED4454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596" y="478261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requisitos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DFF21-67C6-4C4C-9A1C-C7726D3D3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966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8F8D60-BC6F-4B41-9481-5F49C96A1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42A90A9-C538-E38D-D9DB-A58DAD34D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626" y="1878267"/>
            <a:ext cx="4159568" cy="2784795"/>
          </a:xfrm>
          <a:prstGeom prst="rect">
            <a:avLst/>
          </a:prstGeom>
        </p:spPr>
      </p:pic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659AC35B-A9DC-61A1-3E13-1A8D13C27B30}"/>
              </a:ext>
            </a:extLst>
          </p:cNvPr>
          <p:cNvSpPr txBox="1">
            <a:spLocks/>
          </p:cNvSpPr>
          <p:nvPr/>
        </p:nvSpPr>
        <p:spPr>
          <a:xfrm>
            <a:off x="6195526" y="2230016"/>
            <a:ext cx="5868956" cy="4576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</a:pPr>
            <a:r>
              <a:rPr lang="en-US" sz="2400" err="1">
                <a:solidFill>
                  <a:srgbClr val="FFFFFF"/>
                </a:solidFill>
              </a:rPr>
              <a:t>Consultar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pelas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característica</a:t>
            </a:r>
            <a:r>
              <a:rPr lang="en-US" sz="2400">
                <a:solidFill>
                  <a:srgbClr val="FFFFFF"/>
                </a:solidFill>
              </a:rPr>
              <a:t> dos </a:t>
            </a:r>
            <a:r>
              <a:rPr lang="en-US" sz="2400" err="1">
                <a:solidFill>
                  <a:srgbClr val="FFFFFF"/>
                </a:solidFill>
              </a:rPr>
              <a:t>funcionários</a:t>
            </a:r>
            <a:r>
              <a:rPr lang="en-US" sz="2400">
                <a:solidFill>
                  <a:srgbClr val="FFFFFF"/>
                </a:solidFill>
              </a:rPr>
              <a:t>, </a:t>
            </a:r>
            <a:r>
              <a:rPr lang="en-US" sz="2400" err="1">
                <a:solidFill>
                  <a:srgbClr val="FFFFFF"/>
                </a:solidFill>
              </a:rPr>
              <a:t>clientes</a:t>
            </a:r>
            <a:r>
              <a:rPr lang="en-US" sz="2400">
                <a:solidFill>
                  <a:srgbClr val="FFFFFF"/>
                </a:solidFill>
              </a:rPr>
              <a:t>, </a:t>
            </a:r>
            <a:r>
              <a:rPr lang="en-US" sz="2400" err="1">
                <a:solidFill>
                  <a:srgbClr val="FFFFFF"/>
                </a:solidFill>
              </a:rPr>
              <a:t>fornecedores</a:t>
            </a:r>
            <a:r>
              <a:rPr lang="en-US" sz="2400">
                <a:solidFill>
                  <a:srgbClr val="FFFFFF"/>
                </a:solidFill>
              </a:rPr>
              <a:t>, </a:t>
            </a:r>
            <a:r>
              <a:rPr lang="en-US" sz="2400" err="1">
                <a:solidFill>
                  <a:srgbClr val="FFFFFF"/>
                </a:solidFill>
              </a:rPr>
              <a:t>projetos</a:t>
            </a:r>
            <a:r>
              <a:rPr lang="en-US" sz="2400">
                <a:solidFill>
                  <a:srgbClr val="FFFFFF"/>
                </a:solidFill>
              </a:rPr>
              <a:t> e </a:t>
            </a:r>
            <a:r>
              <a:rPr lang="en-US" sz="2400" err="1">
                <a:solidFill>
                  <a:srgbClr val="FFFFFF"/>
                </a:solidFill>
              </a:rPr>
              <a:t>encomendas</a:t>
            </a:r>
            <a:r>
              <a:rPr lang="en-US" sz="2400">
                <a:solidFill>
                  <a:srgbClr val="FFFFFF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endParaRPr lang="en-US" sz="2400">
              <a:solidFill>
                <a:srgbClr val="FFFFFF"/>
              </a:solidFill>
            </a:endParaRPr>
          </a:p>
          <a:p>
            <a:pPr>
              <a:lnSpc>
                <a:spcPts val="2200"/>
              </a:lnSpc>
            </a:pPr>
            <a:r>
              <a:rPr lang="en-US" sz="2400">
                <a:solidFill>
                  <a:srgbClr val="FFFFFF"/>
                </a:solidFill>
              </a:rPr>
              <a:t>Inserir e remover </a:t>
            </a:r>
            <a:r>
              <a:rPr lang="en-US" sz="2400" err="1">
                <a:solidFill>
                  <a:srgbClr val="FFFFFF"/>
                </a:solidFill>
              </a:rPr>
              <a:t>clientes</a:t>
            </a:r>
            <a:r>
              <a:rPr lang="en-US" sz="2400">
                <a:solidFill>
                  <a:srgbClr val="FFFFFF"/>
                </a:solidFill>
              </a:rPr>
              <a:t>, </a:t>
            </a:r>
            <a:r>
              <a:rPr lang="en-US" sz="2400" err="1">
                <a:solidFill>
                  <a:srgbClr val="FFFFFF"/>
                </a:solidFill>
              </a:rPr>
              <a:t>funcionários</a:t>
            </a:r>
            <a:r>
              <a:rPr lang="en-US" sz="2400">
                <a:solidFill>
                  <a:srgbClr val="FFFFFF"/>
                </a:solidFill>
              </a:rPr>
              <a:t>, </a:t>
            </a:r>
            <a:r>
              <a:rPr lang="en-US" sz="2400" err="1">
                <a:solidFill>
                  <a:srgbClr val="FFFFFF"/>
                </a:solidFill>
              </a:rPr>
              <a:t>responsáveis</a:t>
            </a:r>
            <a:r>
              <a:rPr lang="en-US" sz="2400">
                <a:solidFill>
                  <a:srgbClr val="FFFFFF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endParaRPr lang="en-US" sz="2400">
              <a:solidFill>
                <a:srgbClr val="FFFFFF"/>
              </a:solidFill>
            </a:endParaRPr>
          </a:p>
          <a:p>
            <a:pPr>
              <a:lnSpc>
                <a:spcPts val="2200"/>
              </a:lnSpc>
            </a:pPr>
            <a:r>
              <a:rPr lang="en-US" sz="2400">
                <a:solidFill>
                  <a:srgbClr val="FFFFFF"/>
                </a:solidFill>
              </a:rPr>
              <a:t>Confirmar </a:t>
            </a:r>
            <a:r>
              <a:rPr lang="en-US" sz="2400" err="1">
                <a:solidFill>
                  <a:srgbClr val="FFFFFF"/>
                </a:solidFill>
              </a:rPr>
              <a:t>datas</a:t>
            </a:r>
            <a:r>
              <a:rPr lang="en-US" sz="2400">
                <a:solidFill>
                  <a:srgbClr val="FFFFFF"/>
                </a:solidFill>
              </a:rPr>
              <a:t> de </a:t>
            </a:r>
            <a:r>
              <a:rPr lang="en-US" sz="2400" err="1">
                <a:solidFill>
                  <a:srgbClr val="FFFFFF"/>
                </a:solidFill>
              </a:rPr>
              <a:t>chegada</a:t>
            </a:r>
            <a:r>
              <a:rPr lang="en-US" sz="2400">
                <a:solidFill>
                  <a:srgbClr val="FFFFFF"/>
                </a:solidFill>
              </a:rPr>
              <a:t> e </a:t>
            </a:r>
            <a:r>
              <a:rPr lang="en-US" sz="2400" err="1">
                <a:solidFill>
                  <a:srgbClr val="FFFFFF"/>
                </a:solidFill>
              </a:rPr>
              <a:t>pedir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novas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encomendas</a:t>
            </a:r>
            <a:r>
              <a:rPr lang="en-US" sz="2400">
                <a:solidFill>
                  <a:srgbClr val="FFFFFF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endParaRPr lang="en-US" sz="2400">
              <a:solidFill>
                <a:srgbClr val="FFFFFF"/>
              </a:solidFill>
            </a:endParaRPr>
          </a:p>
          <a:p>
            <a:pPr>
              <a:lnSpc>
                <a:spcPts val="2200"/>
              </a:lnSpc>
            </a:pPr>
            <a:r>
              <a:rPr lang="en-US" sz="2400" err="1">
                <a:solidFill>
                  <a:srgbClr val="FFFFFF"/>
                </a:solidFill>
              </a:rPr>
              <a:t>Criar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orçamentos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consoantes</a:t>
            </a:r>
            <a:r>
              <a:rPr lang="en-US" sz="2400">
                <a:solidFill>
                  <a:srgbClr val="FFFFFF"/>
                </a:solidFill>
              </a:rPr>
              <a:t> as </a:t>
            </a:r>
            <a:r>
              <a:rPr lang="en-US" sz="2400" err="1">
                <a:solidFill>
                  <a:srgbClr val="FFFFFF"/>
                </a:solidFill>
              </a:rPr>
              <a:t>preferências</a:t>
            </a:r>
            <a:r>
              <a:rPr lang="en-US" sz="2400">
                <a:solidFill>
                  <a:srgbClr val="FFFFFF"/>
                </a:solidFill>
              </a:rPr>
              <a:t> dos </a:t>
            </a:r>
            <a:r>
              <a:rPr lang="en-US" sz="2400" err="1">
                <a:solidFill>
                  <a:srgbClr val="FFFFFF"/>
                </a:solidFill>
              </a:rPr>
              <a:t>clientes</a:t>
            </a:r>
            <a:r>
              <a:rPr lang="en-US" sz="24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043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B11E7-DE29-4864-5CD4-8877A686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09" y="119058"/>
            <a:ext cx="6953351" cy="800532"/>
          </a:xfrm>
        </p:spPr>
        <p:txBody>
          <a:bodyPr/>
          <a:lstStyle/>
          <a:p>
            <a:r>
              <a:rPr lang="pt-PT"/>
              <a:t>Diagrama relação entidade</a:t>
            </a:r>
          </a:p>
        </p:txBody>
      </p:sp>
      <p:pic>
        <p:nvPicPr>
          <p:cNvPr id="15" name="Marcador de Posição de Conteúdo 14" descr="Uma imagem com desenho, esboço, diagrama, Desenho de linha">
            <a:extLst>
              <a:ext uri="{FF2B5EF4-FFF2-40B4-BE49-F238E27FC236}">
                <a16:creationId xmlns:a16="http://schemas.microsoft.com/office/drawing/2014/main" id="{FC4E8FE9-80CD-70C6-048E-796C7A12F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9" y="1166328"/>
            <a:ext cx="12028282" cy="5572614"/>
          </a:xfrm>
        </p:spPr>
      </p:pic>
    </p:spTree>
    <p:extLst>
      <p:ext uri="{BB962C8B-B14F-4D97-AF65-F5344CB8AC3E}">
        <p14:creationId xmlns:p14="http://schemas.microsoft.com/office/powerpoint/2010/main" val="359560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DC02D-C10F-7D91-A271-C1243007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2" y="293575"/>
            <a:ext cx="7729728" cy="872419"/>
          </a:xfrm>
        </p:spPr>
        <p:txBody>
          <a:bodyPr/>
          <a:lstStyle/>
          <a:p>
            <a:r>
              <a:rPr lang="pt-PT"/>
              <a:t>Ficheiros </a:t>
            </a:r>
            <a:r>
              <a:rPr lang="pt-PT" err="1"/>
              <a:t>sql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2BAA72-FE55-EB38-52BB-D30B22555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910" y="1530988"/>
            <a:ext cx="8951803" cy="459722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z="2400" err="1">
                <a:latin typeface="Calibri"/>
                <a:cs typeface="Calibri"/>
              </a:rPr>
              <a:t>CreateTable.sql</a:t>
            </a:r>
            <a:r>
              <a:rPr lang="pt-PT" sz="2400">
                <a:latin typeface="Calibri"/>
                <a:cs typeface="Calibri"/>
              </a:rPr>
              <a:t> - Criação das tabelas da base de dados, de acordo com o esquema relacional;</a:t>
            </a:r>
          </a:p>
          <a:p>
            <a:endParaRPr lang="pt-PT" sz="2400">
              <a:latin typeface="Calibri"/>
              <a:cs typeface="Calibri"/>
            </a:endParaRPr>
          </a:p>
          <a:p>
            <a:r>
              <a:rPr lang="pt-PT" sz="2400" err="1">
                <a:latin typeface="Calibri"/>
                <a:cs typeface="Calibri"/>
              </a:rPr>
              <a:t>DropTableProj.sql</a:t>
            </a:r>
            <a:r>
              <a:rPr lang="pt-PT" sz="2400">
                <a:latin typeface="Calibri"/>
                <a:cs typeface="Calibri"/>
              </a:rPr>
              <a:t> - Eliminação das tabelas da base;</a:t>
            </a:r>
          </a:p>
          <a:p>
            <a:endParaRPr lang="pt-PT" sz="2400">
              <a:latin typeface="Calibri"/>
              <a:cs typeface="Calibri"/>
            </a:endParaRPr>
          </a:p>
          <a:p>
            <a:r>
              <a:rPr lang="pt-PT" sz="2400" err="1">
                <a:latin typeface="Calibri"/>
                <a:cs typeface="Calibri"/>
              </a:rPr>
              <a:t>Inserts.sql</a:t>
            </a:r>
            <a:r>
              <a:rPr lang="pt-PT" sz="2400">
                <a:latin typeface="Calibri"/>
                <a:cs typeface="Calibri"/>
              </a:rPr>
              <a:t> - Inserção de dados nas tabelas;</a:t>
            </a:r>
          </a:p>
          <a:p>
            <a:endParaRPr lang="pt-PT" sz="2400">
              <a:latin typeface="Calibri"/>
              <a:cs typeface="Calibri"/>
            </a:endParaRPr>
          </a:p>
          <a:p>
            <a:r>
              <a:rPr lang="pt-PT" sz="2400" err="1">
                <a:latin typeface="Calibri"/>
                <a:cs typeface="Calibri"/>
              </a:rPr>
              <a:t>Queries.sql</a:t>
            </a:r>
            <a:r>
              <a:rPr lang="pt-PT" sz="2400">
                <a:latin typeface="Calibri"/>
                <a:cs typeface="Calibri"/>
              </a:rPr>
              <a:t> – </a:t>
            </a:r>
            <a:r>
              <a:rPr lang="pt-PT" sz="2400" err="1">
                <a:latin typeface="Calibri"/>
                <a:cs typeface="Calibri"/>
              </a:rPr>
              <a:t>Queries</a:t>
            </a:r>
            <a:r>
              <a:rPr lang="pt-PT" sz="2400">
                <a:latin typeface="Calibri"/>
                <a:cs typeface="Calibri"/>
              </a:rPr>
              <a:t> de menor tamanho:</a:t>
            </a:r>
          </a:p>
          <a:p>
            <a:pPr lvl="1"/>
            <a:r>
              <a:rPr lang="pt-PT" sz="2000">
                <a:latin typeface="Calibri"/>
                <a:cs typeface="Calibri"/>
              </a:rPr>
              <a:t>Listar informação de funcionários, projetos, clientes;</a:t>
            </a:r>
          </a:p>
          <a:p>
            <a:pPr lvl="1"/>
            <a:r>
              <a:rPr lang="pt-PT" sz="2000">
                <a:latin typeface="Calibri"/>
                <a:cs typeface="Calibri"/>
              </a:rPr>
              <a:t>Listar funcionários responsáveis e não responsáveis por projetos;</a:t>
            </a:r>
          </a:p>
          <a:p>
            <a:pPr marL="457200" lvl="1">
              <a:buFont typeface="Arial" panose="020B0604020202020204" pitchFamily="34" charset="0"/>
              <a:buChar char="•"/>
            </a:pPr>
            <a:endParaRPr lang="pt-PT"/>
          </a:p>
          <a:p>
            <a:pPr marL="457200" lvl="1"/>
            <a:endParaRPr lang="pt-PT"/>
          </a:p>
          <a:p>
            <a:pPr marL="457200" lvl="2" indent="0">
              <a:buNone/>
            </a:pPr>
            <a:endParaRPr lang="pt-PT"/>
          </a:p>
          <a:p>
            <a:pPr marL="228600" lvl="1" indent="0">
              <a:buNone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350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6B3C-9F29-C694-5454-41485BA5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1553"/>
            <a:ext cx="7729728" cy="872418"/>
          </a:xfrm>
        </p:spPr>
        <p:txBody>
          <a:bodyPr>
            <a:normAutofit/>
          </a:bodyPr>
          <a:lstStyle/>
          <a:p>
            <a:r>
              <a:rPr lang="en-US" err="1"/>
              <a:t>Ficheiros</a:t>
            </a:r>
            <a:r>
              <a:rPr lang="en-US"/>
              <a:t> </a:t>
            </a:r>
            <a:r>
              <a:rPr lang="en-US" err="1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70D3-76D9-C502-573C-479165BD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78" y="1243441"/>
            <a:ext cx="11467842" cy="41515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err="1">
                <a:latin typeface="Calibri"/>
                <a:cs typeface="Calibri"/>
              </a:rPr>
              <a:t>Triggers.sql</a:t>
            </a:r>
            <a:r>
              <a:rPr lang="en-US" sz="2400">
                <a:latin typeface="Calibri"/>
                <a:cs typeface="Calibri"/>
              </a:rPr>
              <a:t>:</a:t>
            </a:r>
          </a:p>
          <a:p>
            <a:pPr lvl="1">
              <a:lnSpc>
                <a:spcPct val="120000"/>
              </a:lnSpc>
              <a:spcBef>
                <a:spcPts val="1500"/>
              </a:spcBef>
            </a:pPr>
            <a:r>
              <a:rPr lang="en-US" sz="2100">
                <a:latin typeface="Calibri"/>
                <a:cs typeface="Calibri"/>
              </a:rPr>
              <a:t>Delete_projeto1 -&gt; </a:t>
            </a:r>
            <a:r>
              <a:rPr lang="en-US" sz="2100" err="1">
                <a:latin typeface="Calibri"/>
                <a:cs typeface="Calibri"/>
              </a:rPr>
              <a:t>decrementa</a:t>
            </a:r>
            <a:r>
              <a:rPr lang="en-US" sz="2100">
                <a:latin typeface="Calibri"/>
                <a:cs typeface="Calibri"/>
              </a:rPr>
              <a:t> stock e </a:t>
            </a:r>
            <a:r>
              <a:rPr lang="en-US" sz="2100" err="1">
                <a:latin typeface="Calibri"/>
                <a:cs typeface="Calibri"/>
              </a:rPr>
              <a:t>apaga</a:t>
            </a:r>
            <a:r>
              <a:rPr lang="en-US" sz="2100">
                <a:latin typeface="Calibri"/>
                <a:cs typeface="Calibri"/>
              </a:rPr>
              <a:t> as </a:t>
            </a:r>
            <a:r>
              <a:rPr lang="en-US" sz="2100" err="1">
                <a:latin typeface="Calibri"/>
                <a:cs typeface="Calibri"/>
              </a:rPr>
              <a:t>restantes</a:t>
            </a:r>
            <a:r>
              <a:rPr lang="en-US" sz="2100">
                <a:latin typeface="Calibri"/>
                <a:cs typeface="Calibri"/>
              </a:rPr>
              <a:t> </a:t>
            </a:r>
            <a:r>
              <a:rPr lang="en-US" sz="2100" err="1">
                <a:latin typeface="Calibri"/>
                <a:cs typeface="Calibri"/>
              </a:rPr>
              <a:t>referências</a:t>
            </a:r>
            <a:endParaRPr lang="en-US" sz="2100">
              <a:latin typeface="Calibri"/>
              <a:cs typeface="Calibri"/>
            </a:endParaRPr>
          </a:p>
          <a:p>
            <a:pPr lvl="1">
              <a:lnSpc>
                <a:spcPct val="120000"/>
              </a:lnSpc>
              <a:spcBef>
                <a:spcPts val="1500"/>
              </a:spcBef>
            </a:pPr>
            <a:r>
              <a:rPr lang="en-US" sz="2100">
                <a:latin typeface="Calibri"/>
                <a:cs typeface="Calibri"/>
              </a:rPr>
              <a:t>Delete_projeto2 -&gt; </a:t>
            </a:r>
            <a:r>
              <a:rPr lang="en-US" sz="2100" err="1">
                <a:latin typeface="Calibri"/>
                <a:cs typeface="Calibri"/>
              </a:rPr>
              <a:t>atualiza</a:t>
            </a:r>
            <a:r>
              <a:rPr lang="en-US" sz="2100">
                <a:latin typeface="Calibri"/>
                <a:cs typeface="Calibri"/>
              </a:rPr>
              <a:t> </a:t>
            </a:r>
            <a:r>
              <a:rPr lang="en-US" sz="2100" err="1">
                <a:latin typeface="Calibri"/>
                <a:cs typeface="Calibri"/>
              </a:rPr>
              <a:t>tabela</a:t>
            </a:r>
            <a:r>
              <a:rPr lang="en-US" sz="2100">
                <a:latin typeface="Calibri"/>
                <a:cs typeface="Calibri"/>
              </a:rPr>
              <a:t> do </a:t>
            </a:r>
            <a:r>
              <a:rPr lang="en-US" sz="2100" err="1">
                <a:latin typeface="Calibri"/>
                <a:cs typeface="Calibri"/>
              </a:rPr>
              <a:t>cliente</a:t>
            </a:r>
            <a:r>
              <a:rPr lang="en-US" sz="2100">
                <a:latin typeface="Calibri"/>
                <a:cs typeface="Calibri"/>
              </a:rPr>
              <a:t> se </a:t>
            </a:r>
            <a:r>
              <a:rPr lang="en-US" sz="2100" err="1">
                <a:latin typeface="Calibri"/>
                <a:cs typeface="Calibri"/>
              </a:rPr>
              <a:t>não</a:t>
            </a:r>
            <a:r>
              <a:rPr lang="en-US" sz="2100">
                <a:latin typeface="Calibri"/>
                <a:cs typeface="Calibri"/>
              </a:rPr>
              <a:t> </a:t>
            </a:r>
            <a:r>
              <a:rPr lang="en-US" sz="2100" err="1">
                <a:latin typeface="Calibri"/>
                <a:cs typeface="Calibri"/>
              </a:rPr>
              <a:t>tiver</a:t>
            </a:r>
            <a:r>
              <a:rPr lang="en-US" sz="2100">
                <a:latin typeface="Calibri"/>
                <a:cs typeface="Calibri"/>
              </a:rPr>
              <a:t> </a:t>
            </a:r>
            <a:r>
              <a:rPr lang="en-US" sz="2100" err="1">
                <a:latin typeface="Calibri"/>
                <a:cs typeface="Calibri"/>
              </a:rPr>
              <a:t>mais</a:t>
            </a:r>
            <a:r>
              <a:rPr lang="en-US" sz="2100">
                <a:latin typeface="Calibri"/>
                <a:cs typeface="Calibri"/>
              </a:rPr>
              <a:t> </a:t>
            </a:r>
            <a:r>
              <a:rPr lang="en-US" sz="2100" err="1">
                <a:latin typeface="Calibri"/>
                <a:cs typeface="Calibri"/>
              </a:rPr>
              <a:t>projetos</a:t>
            </a:r>
            <a:endParaRPr lang="en-US" sz="2100">
              <a:latin typeface="Calibri"/>
              <a:cs typeface="Calibri"/>
            </a:endParaRPr>
          </a:p>
          <a:p>
            <a:pPr lvl="1">
              <a:lnSpc>
                <a:spcPct val="120000"/>
              </a:lnSpc>
              <a:spcBef>
                <a:spcPts val="1500"/>
              </a:spcBef>
            </a:pPr>
            <a:r>
              <a:rPr lang="en-US" sz="2100" err="1">
                <a:latin typeface="Calibri"/>
                <a:cs typeface="Calibri"/>
              </a:rPr>
              <a:t>Delete_cliente</a:t>
            </a:r>
            <a:r>
              <a:rPr lang="en-US" sz="2100">
                <a:latin typeface="Calibri"/>
                <a:cs typeface="Calibri"/>
              </a:rPr>
              <a:t> -&gt; </a:t>
            </a:r>
            <a:r>
              <a:rPr lang="en-US" sz="2100" err="1">
                <a:latin typeface="Calibri"/>
                <a:cs typeface="Calibri"/>
              </a:rPr>
              <a:t>também</a:t>
            </a:r>
            <a:r>
              <a:rPr lang="en-US" sz="2100">
                <a:latin typeface="Calibri"/>
                <a:cs typeface="Calibri"/>
              </a:rPr>
              <a:t> </a:t>
            </a:r>
            <a:r>
              <a:rPr lang="en-US" sz="2100" err="1">
                <a:latin typeface="Calibri"/>
                <a:cs typeface="Calibri"/>
              </a:rPr>
              <a:t>elimina</a:t>
            </a:r>
            <a:r>
              <a:rPr lang="en-US" sz="2100">
                <a:latin typeface="Calibri"/>
                <a:cs typeface="Calibri"/>
              </a:rPr>
              <a:t> </a:t>
            </a:r>
            <a:r>
              <a:rPr lang="en-US" sz="2100" err="1">
                <a:latin typeface="Calibri"/>
                <a:cs typeface="Calibri"/>
              </a:rPr>
              <a:t>projetos</a:t>
            </a:r>
            <a:endParaRPr lang="en-US" sz="2100">
              <a:latin typeface="Calibri"/>
              <a:cs typeface="Calibri"/>
            </a:endParaRPr>
          </a:p>
          <a:p>
            <a:pPr lvl="1">
              <a:lnSpc>
                <a:spcPct val="120000"/>
              </a:lnSpc>
              <a:spcBef>
                <a:spcPts val="1500"/>
              </a:spcBef>
            </a:pPr>
            <a:r>
              <a:rPr lang="en-US" sz="2100" err="1">
                <a:latin typeface="Calibri"/>
                <a:cs typeface="Calibri"/>
              </a:rPr>
              <a:t>Encomenda_arrival</a:t>
            </a:r>
            <a:r>
              <a:rPr lang="en-US" sz="2100">
                <a:latin typeface="Calibri"/>
                <a:cs typeface="Calibri"/>
              </a:rPr>
              <a:t> -&gt; </a:t>
            </a:r>
            <a:r>
              <a:rPr lang="en-US" sz="2100" err="1">
                <a:latin typeface="Calibri"/>
                <a:cs typeface="Calibri"/>
              </a:rPr>
              <a:t>atualiza</a:t>
            </a:r>
            <a:r>
              <a:rPr lang="en-US" sz="2100">
                <a:latin typeface="Calibri"/>
                <a:cs typeface="Calibri"/>
              </a:rPr>
              <a:t> stock</a:t>
            </a:r>
          </a:p>
          <a:p>
            <a:pPr lvl="1">
              <a:lnSpc>
                <a:spcPct val="120000"/>
              </a:lnSpc>
              <a:spcBef>
                <a:spcPts val="1500"/>
              </a:spcBef>
            </a:pPr>
            <a:r>
              <a:rPr lang="en-US" sz="2100" err="1">
                <a:latin typeface="Calibri"/>
                <a:cs typeface="Calibri"/>
              </a:rPr>
              <a:t>Responsavel_projeto</a:t>
            </a:r>
            <a:r>
              <a:rPr lang="en-US" sz="2100">
                <a:latin typeface="Calibri"/>
                <a:cs typeface="Calibri"/>
              </a:rPr>
              <a:t> -&gt; </a:t>
            </a:r>
            <a:r>
              <a:rPr lang="en-US" sz="2100" err="1">
                <a:latin typeface="Calibri"/>
                <a:cs typeface="Calibri"/>
              </a:rPr>
              <a:t>máximo</a:t>
            </a:r>
            <a:r>
              <a:rPr lang="en-US" sz="2100">
                <a:latin typeface="Calibri"/>
                <a:cs typeface="Calibri"/>
              </a:rPr>
              <a:t> de </a:t>
            </a:r>
            <a:r>
              <a:rPr lang="en-US" sz="2100" err="1">
                <a:latin typeface="Calibri"/>
                <a:cs typeface="Calibri"/>
              </a:rPr>
              <a:t>projetos</a:t>
            </a:r>
            <a:r>
              <a:rPr lang="en-US" sz="2100">
                <a:latin typeface="Calibri"/>
                <a:cs typeface="Calibri"/>
              </a:rPr>
              <a:t> </a:t>
            </a:r>
            <a:r>
              <a:rPr lang="en-US" sz="2100" err="1">
                <a:latin typeface="Calibri"/>
                <a:cs typeface="Calibri"/>
              </a:rPr>
              <a:t>por</a:t>
            </a:r>
            <a:r>
              <a:rPr lang="en-US" sz="2100">
                <a:latin typeface="Calibri"/>
                <a:cs typeface="Calibri"/>
              </a:rPr>
              <a:t> </a:t>
            </a:r>
            <a:r>
              <a:rPr lang="en-US" sz="2100" err="1">
                <a:latin typeface="Calibri"/>
                <a:cs typeface="Calibri"/>
              </a:rPr>
              <a:t>funcionário</a:t>
            </a:r>
            <a:endParaRPr lang="en-US" sz="2100">
              <a:latin typeface="Calibri"/>
              <a:cs typeface="Calibri"/>
            </a:endParaRPr>
          </a:p>
          <a:p>
            <a:pPr marL="228600" lvl="1" indent="0">
              <a:lnSpc>
                <a:spcPct val="120000"/>
              </a:lnSpc>
              <a:spcBef>
                <a:spcPts val="1500"/>
              </a:spcBef>
              <a:buNone/>
            </a:pPr>
            <a:endParaRPr lang="en-US" sz="2200">
              <a:latin typeface="Calibri"/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0F7753-55C2-841B-4B97-C2A72BD6FF07}"/>
              </a:ext>
            </a:extLst>
          </p:cNvPr>
          <p:cNvSpPr txBox="1">
            <a:spLocks/>
          </p:cNvSpPr>
          <p:nvPr/>
        </p:nvSpPr>
        <p:spPr>
          <a:xfrm>
            <a:off x="802027" y="4788897"/>
            <a:ext cx="5688144" cy="2066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err="1">
                <a:latin typeface="Calibri"/>
                <a:cs typeface="Calibri"/>
              </a:rPr>
              <a:t>Procedures.sql</a:t>
            </a:r>
            <a:r>
              <a:rPr lang="en-US" sz="2400">
                <a:latin typeface="Calibri"/>
                <a:cs typeface="Calibri"/>
              </a:rPr>
              <a:t>:</a:t>
            </a:r>
          </a:p>
          <a:p>
            <a:pPr lvl="1">
              <a:lnSpc>
                <a:spcPct val="120000"/>
              </a:lnSpc>
              <a:spcBef>
                <a:spcPts val="1500"/>
              </a:spcBef>
            </a:pPr>
            <a:r>
              <a:rPr lang="en-US" sz="2100" err="1">
                <a:latin typeface="Calibri"/>
                <a:cs typeface="Calibri"/>
              </a:rPr>
              <a:t>Add_cliente</a:t>
            </a:r>
            <a:endParaRPr lang="en-US" sz="2100">
              <a:latin typeface="Calibri"/>
              <a:cs typeface="Calibri"/>
            </a:endParaRPr>
          </a:p>
          <a:p>
            <a:pPr lvl="1">
              <a:lnSpc>
                <a:spcPct val="120000"/>
              </a:lnSpc>
              <a:spcBef>
                <a:spcPts val="1500"/>
              </a:spcBef>
            </a:pPr>
            <a:r>
              <a:rPr lang="en-US" sz="2100" err="1">
                <a:latin typeface="Calibri"/>
                <a:cs typeface="Calibri"/>
              </a:rPr>
              <a:t>Add_funcionário</a:t>
            </a:r>
            <a:endParaRPr lang="en-US" sz="2100">
              <a:latin typeface="Calibri"/>
              <a:cs typeface="Calibri"/>
            </a:endParaRPr>
          </a:p>
          <a:p>
            <a:pPr lvl="1">
              <a:lnSpc>
                <a:spcPct val="120000"/>
              </a:lnSpc>
              <a:spcBef>
                <a:spcPts val="1500"/>
              </a:spcBef>
            </a:pPr>
            <a:endParaRPr lang="en-US" sz="2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294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064E-38B5-0849-D2D6-8F56DAEA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5936" y="255332"/>
            <a:ext cx="4399819" cy="929928"/>
          </a:xfrm>
        </p:spPr>
        <p:txBody>
          <a:bodyPr/>
          <a:lstStyle/>
          <a:p>
            <a:r>
              <a:rPr lang="en-US" err="1"/>
              <a:t>Ficheiros</a:t>
            </a:r>
            <a:r>
              <a:rPr lang="en-US"/>
              <a:t> </a:t>
            </a:r>
            <a:r>
              <a:rPr lang="en-US" err="1"/>
              <a:t>sql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9300E9-31FF-DFBA-3C1C-AF3DBD321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01" y="1467728"/>
            <a:ext cx="5688144" cy="528705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400">
                <a:latin typeface="Calibri"/>
                <a:cs typeface="Calibri"/>
              </a:rPr>
              <a:t>UDFs:</a:t>
            </a:r>
            <a:endParaRPr lang="pt-PT" sz="2200">
              <a:latin typeface="Calibri"/>
              <a:cs typeface="Calibri"/>
            </a:endParaRPr>
          </a:p>
          <a:p>
            <a:pPr lvl="1">
              <a:lnSpc>
                <a:spcPct val="120000"/>
              </a:lnSpc>
              <a:spcBef>
                <a:spcPts val="1500"/>
              </a:spcBef>
            </a:pPr>
            <a:r>
              <a:rPr lang="pt-PT" sz="2200" err="1">
                <a:latin typeface="Calibri"/>
                <a:cs typeface="Calibri"/>
              </a:rPr>
              <a:t>ListarMateriaisProjeto</a:t>
            </a:r>
            <a:r>
              <a:rPr lang="pt-PT" sz="2200">
                <a:latin typeface="Calibri"/>
                <a:cs typeface="Calibri"/>
              </a:rPr>
              <a:t> -&gt; Dado um ID do projeto devolve apenas os materiais desse projeto.</a:t>
            </a:r>
          </a:p>
          <a:p>
            <a:pPr lvl="1">
              <a:lnSpc>
                <a:spcPct val="120000"/>
              </a:lnSpc>
              <a:spcBef>
                <a:spcPts val="1500"/>
              </a:spcBef>
            </a:pPr>
            <a:r>
              <a:rPr lang="pt-PT" sz="2200" err="1">
                <a:latin typeface="Calibri"/>
                <a:cs typeface="Calibri"/>
              </a:rPr>
              <a:t>ListarMateriaisPorPreco</a:t>
            </a:r>
            <a:r>
              <a:rPr lang="pt-PT" sz="2200">
                <a:latin typeface="Calibri"/>
                <a:cs typeface="Calibri"/>
              </a:rPr>
              <a:t> -&gt; Dado um valor máximo e o material necessário, devolve</a:t>
            </a:r>
          </a:p>
          <a:p>
            <a:pPr lvl="1">
              <a:lnSpc>
                <a:spcPct val="120000"/>
              </a:lnSpc>
              <a:spcBef>
                <a:spcPts val="1500"/>
              </a:spcBef>
            </a:pPr>
            <a:r>
              <a:rPr lang="pt-PT" sz="2200" err="1">
                <a:latin typeface="Calibri"/>
                <a:cs typeface="Calibri"/>
              </a:rPr>
              <a:t>Dist_Total</a:t>
            </a:r>
            <a:r>
              <a:rPr lang="pt-PT" sz="2200">
                <a:latin typeface="Calibri"/>
                <a:cs typeface="Calibri"/>
              </a:rPr>
              <a:t> -&gt; Permite calcular a distância percorrida no total, para descontar.</a:t>
            </a:r>
          </a:p>
          <a:p>
            <a:pPr lvl="1">
              <a:lnSpc>
                <a:spcPct val="120000"/>
              </a:lnSpc>
              <a:spcBef>
                <a:spcPts val="1500"/>
              </a:spcBef>
            </a:pPr>
            <a:r>
              <a:rPr lang="pt-PT" sz="2200" err="1">
                <a:latin typeface="Calibri"/>
                <a:cs typeface="Calibri"/>
              </a:rPr>
              <a:t>CalcularOrcamento</a:t>
            </a:r>
            <a:r>
              <a:rPr lang="pt-PT" sz="2200">
                <a:latin typeface="Calibri"/>
                <a:cs typeface="Calibri"/>
              </a:rPr>
              <a:t> -&gt; Dado um ID do projeto tem-se em consideração a seguinte soma:</a:t>
            </a:r>
          </a:p>
          <a:p>
            <a:pPr marL="228600" lvl="1" indent="0">
              <a:lnSpc>
                <a:spcPct val="120000"/>
              </a:lnSpc>
              <a:spcBef>
                <a:spcPts val="1500"/>
              </a:spcBef>
              <a:buNone/>
            </a:pPr>
            <a:r>
              <a:rPr lang="pt-PT" sz="2200">
                <a:latin typeface="Calibri"/>
                <a:cs typeface="Calibri"/>
              </a:rPr>
              <a:t>Mão de obra + Preço dos materiais + Transportes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27E226-DBFD-FF50-549A-D3E8457D25A9}"/>
              </a:ext>
            </a:extLst>
          </p:cNvPr>
          <p:cNvSpPr txBox="1">
            <a:spLocks/>
          </p:cNvSpPr>
          <p:nvPr/>
        </p:nvSpPr>
        <p:spPr>
          <a:xfrm>
            <a:off x="6092894" y="1467728"/>
            <a:ext cx="5688144" cy="51291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err="1">
                <a:latin typeface="Calibri"/>
                <a:cs typeface="Calibri"/>
              </a:rPr>
              <a:t>Idx.sql</a:t>
            </a:r>
            <a:endParaRPr lang="en-US" sz="2400">
              <a:latin typeface="Calibri"/>
              <a:cs typeface="Calibri"/>
            </a:endParaRPr>
          </a:p>
          <a:p>
            <a:pPr lvl="1"/>
            <a:r>
              <a:rPr lang="pt-PT" sz="2200">
                <a:latin typeface="Calibri"/>
                <a:cs typeface="Calibri"/>
              </a:rPr>
              <a:t>○ </a:t>
            </a:r>
            <a:r>
              <a:rPr lang="pt-PT" sz="2200" err="1">
                <a:latin typeface="Calibri"/>
                <a:cs typeface="Calibri"/>
              </a:rPr>
              <a:t>index_projeto_ID</a:t>
            </a:r>
            <a:r>
              <a:rPr lang="pt-PT" sz="2200">
                <a:latin typeface="Calibri"/>
                <a:cs typeface="Calibri"/>
              </a:rPr>
              <a:t> sobre a tabela projeto e atributo ID;</a:t>
            </a:r>
          </a:p>
          <a:p>
            <a:pPr lvl="1"/>
            <a:r>
              <a:rPr lang="pt-PT" sz="2200">
                <a:latin typeface="Calibri"/>
                <a:cs typeface="Calibri"/>
              </a:rPr>
              <a:t>○ </a:t>
            </a:r>
            <a:r>
              <a:rPr lang="pt-PT" sz="2200" err="1">
                <a:latin typeface="Calibri"/>
                <a:cs typeface="Calibri"/>
              </a:rPr>
              <a:t>index_pessoa</a:t>
            </a:r>
            <a:r>
              <a:rPr lang="pt-PT" sz="2200">
                <a:latin typeface="Calibri"/>
                <a:cs typeface="Calibri"/>
              </a:rPr>
              <a:t> sobre a tabela pessoa e atributo NIF;</a:t>
            </a:r>
          </a:p>
          <a:p>
            <a:pPr lvl="1"/>
            <a:r>
              <a:rPr lang="pt-PT" sz="2200">
                <a:latin typeface="Calibri"/>
                <a:cs typeface="Calibri"/>
              </a:rPr>
              <a:t>○ </a:t>
            </a:r>
            <a:r>
              <a:rPr lang="pt-PT" sz="2200" err="1">
                <a:latin typeface="Calibri"/>
                <a:cs typeface="Calibri"/>
              </a:rPr>
              <a:t>index_preco</a:t>
            </a:r>
            <a:r>
              <a:rPr lang="pt-PT" sz="2200">
                <a:latin typeface="Calibri"/>
                <a:cs typeface="Calibri"/>
              </a:rPr>
              <a:t> sobre a tabela material e atributo </a:t>
            </a:r>
            <a:r>
              <a:rPr lang="pt-PT" sz="2200" err="1">
                <a:latin typeface="Calibri"/>
                <a:cs typeface="Calibri"/>
              </a:rPr>
              <a:t>N_Referencia_preco</a:t>
            </a:r>
            <a:r>
              <a:rPr lang="pt-PT" sz="2200">
                <a:latin typeface="Calibri"/>
                <a:cs typeface="Calibri"/>
              </a:rPr>
              <a:t>;</a:t>
            </a:r>
            <a:endParaRPr lang="en-US" sz="2200">
              <a:latin typeface="Calibri"/>
              <a:cs typeface="Calibri"/>
            </a:endParaRPr>
          </a:p>
          <a:p>
            <a:pPr lvl="1">
              <a:lnSpc>
                <a:spcPct val="120000"/>
              </a:lnSpc>
              <a:spcBef>
                <a:spcPts val="1500"/>
              </a:spcBef>
            </a:pPr>
            <a:endParaRPr lang="en-US" sz="2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98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D6156-089B-07BD-0484-8F5E170E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58202"/>
            <a:ext cx="7729728" cy="1188720"/>
          </a:xfrm>
        </p:spPr>
        <p:txBody>
          <a:bodyPr/>
          <a:lstStyle/>
          <a:p>
            <a:r>
              <a:rPr lang="pt-PT"/>
              <a:t>UDF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8EA6B8E-E2A8-EFE1-43E5-338EBA5D9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254" y="1670181"/>
            <a:ext cx="9612787" cy="500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18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0731-8FA2-31F4-4283-4860B395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9598"/>
            <a:ext cx="7729728" cy="1188720"/>
          </a:xfrm>
        </p:spPr>
        <p:txBody>
          <a:bodyPr/>
          <a:lstStyle/>
          <a:p>
            <a:r>
              <a:rPr lang="en-US"/>
              <a:t>TRIGGERs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64A282D-F3D0-4B56-FD82-5143AFC1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73" y="2300050"/>
            <a:ext cx="5963729" cy="3652501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BE97B259-CF0E-27D0-44D1-BAEE8F3B4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302060"/>
            <a:ext cx="5719314" cy="36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13676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2ce7702-4bdc-428c-9e0c-f044bfee16b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08D8FBAAC9E2469ABC075BBCCE17D5" ma:contentTypeVersion="15" ma:contentTypeDescription="Create a new document." ma:contentTypeScope="" ma:versionID="76951d345348a227a860a83899ebbd18">
  <xsd:schema xmlns:xsd="http://www.w3.org/2001/XMLSchema" xmlns:xs="http://www.w3.org/2001/XMLSchema" xmlns:p="http://schemas.microsoft.com/office/2006/metadata/properties" xmlns:ns3="22ce7702-4bdc-428c-9e0c-f044bfee16b4" xmlns:ns4="bb7adc52-52fa-473f-a73f-724527e38f53" targetNamespace="http://schemas.microsoft.com/office/2006/metadata/properties" ma:root="true" ma:fieldsID="150b4bd308f01739671fcd440886a725" ns3:_="" ns4:_="">
    <xsd:import namespace="22ce7702-4bdc-428c-9e0c-f044bfee16b4"/>
    <xsd:import namespace="bb7adc52-52fa-473f-a73f-724527e38f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ce7702-4bdc-428c-9e0c-f044bfee16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7adc52-52fa-473f-a73f-724527e38f5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9126C5-E82D-4726-BE4B-4E83CBA4F049}">
  <ds:schemaRefs>
    <ds:schemaRef ds:uri="22ce7702-4bdc-428c-9e0c-f044bfee16b4"/>
    <ds:schemaRef ds:uri="bb7adc52-52fa-473f-a73f-724527e38f5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1A55FF9-1745-4FE8-A61F-420DC89488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F52664-0B18-4905-8EB1-898D4B68BAFB}">
  <ds:schemaRefs>
    <ds:schemaRef ds:uri="22ce7702-4bdc-428c-9e0c-f044bfee16b4"/>
    <ds:schemaRef ds:uri="bb7adc52-52fa-473f-a73f-724527e38f5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Application>Microsoft Office PowerPoint</Application>
  <PresentationFormat>Widescreen</PresentationFormat>
  <Slides>10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Pacote</vt:lpstr>
      <vt:lpstr>Gestor e Orçamentos Perfil Strong, lda</vt:lpstr>
      <vt:lpstr>Introdução</vt:lpstr>
      <vt:lpstr>requisitos</vt:lpstr>
      <vt:lpstr>Diagrama relação entidade</vt:lpstr>
      <vt:lpstr>Ficheiros sql</vt:lpstr>
      <vt:lpstr>Ficheiros sql</vt:lpstr>
      <vt:lpstr>Ficheiros sql</vt:lpstr>
      <vt:lpstr>UDF</vt:lpstr>
      <vt:lpstr>TRIGGERs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Amorim</dc:creator>
  <cp:revision>2</cp:revision>
  <dcterms:created xsi:type="dcterms:W3CDTF">2023-05-29T21:59:46Z</dcterms:created>
  <dcterms:modified xsi:type="dcterms:W3CDTF">2023-06-03T14:16:41Z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0x0101009408D8FBAAC9E2469ABC075BBCCE17D5</vt:lpwstr>
  </property>
</Properties>
</file>