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97" autoAdjust="0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Bom dia, hoje vimos falar sobre a deteção de </a:t>
            </a:r>
            <a:r>
              <a:rPr lang="pt-PT" dirty="0" err="1"/>
              <a:t>exfiltração</a:t>
            </a:r>
            <a:r>
              <a:rPr lang="pt-PT" dirty="0"/>
              <a:t> de dados usando o WhatsApp como exemplo.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Como </a:t>
            </a:r>
            <a:r>
              <a:rPr lang="pt-PT" dirty="0" err="1"/>
              <a:t>tds</a:t>
            </a:r>
            <a:r>
              <a:rPr lang="pt-PT" dirty="0"/>
              <a:t> sabem o </a:t>
            </a:r>
            <a:r>
              <a:rPr lang="pt-PT" dirty="0" err="1"/>
              <a:t>wpp</a:t>
            </a:r>
            <a:r>
              <a:rPr lang="pt-PT" dirty="0"/>
              <a:t> é um serviço muito utilizado atualmente no quotidiano, inclusive por empresas para divulgação da marca aos clientes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7d7ae23de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7d7ae23de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07d2197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807d2197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808b29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808b29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7d7ae23d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7d7ae23d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808b29f0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808b29f0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Explicar 1º como funciona o </a:t>
            </a:r>
            <a:r>
              <a:rPr lang="pt-PT" dirty="0" err="1"/>
              <a:t>whatsapp</a:t>
            </a:r>
            <a:r>
              <a:rPr lang="pt-PT" dirty="0"/>
              <a:t>, i.e., explicar a </a:t>
            </a:r>
            <a:r>
              <a:rPr lang="pt-PT" dirty="0" err="1"/>
              <a:t>img</a:t>
            </a:r>
            <a:r>
              <a:rPr lang="pt-PT" dirty="0"/>
              <a:t> e depois de falar os tópicos explicar a parte do atacante na imagem e como este pode intervir</a:t>
            </a:r>
            <a:br>
              <a:rPr lang="pt-PT" dirty="0"/>
            </a:b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7d7ae23de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7d7ae23de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83420bc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83420bc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d7ae23de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7d7ae23de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d7ae23de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7d7ae23de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83420bc4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83420bc4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whatsapp-boosts-defense-against-account-takeover-via-malwar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onamesecurity.com/learn/what-is-data-exfiltration/" TargetMode="External"/><Relationship Id="rId5" Type="http://schemas.openxmlformats.org/officeDocument/2006/relationships/hyperlink" Target="https://www.ibm.com/topics/data-exfiltration" TargetMode="External"/><Relationship Id="rId4" Type="http://schemas.openxmlformats.org/officeDocument/2006/relationships/hyperlink" Target="https://www.bleepingcomputer.com/news/security/whatsapp-voice-message-phishing-emails-push-info-stealing-malwa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229850"/>
            <a:ext cx="50175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Deteção de Exfiltração de Dados Via Whatsapp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39206" y="3956117"/>
            <a:ext cx="1981869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Hugo Moinheiro, 84931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Rafael Amorim, 98197</a:t>
            </a: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075" y="2703325"/>
            <a:ext cx="863425" cy="86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137918" y="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05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5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Processos de Observação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Grande fluxo de dados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Períodos de silêncio curtos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Sobreposição de fluxos anormal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Fluxos em horários anormais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1297500" y="1330037"/>
            <a:ext cx="7038900" cy="314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Links relacionados com as ideias obtidas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Ataques: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 u="sng" dirty="0">
                <a:solidFill>
                  <a:schemeClr val="hlink"/>
                </a:solidFill>
                <a:hlinkClick r:id="rId3"/>
              </a:rPr>
              <a:t>https://www.bleepingcomputer.com/news/security/whatsapp-boosts-defense-against-account-takeover-via-malware/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 dirty="0">
                <a:solidFill>
                  <a:schemeClr val="hlink"/>
                </a:solidFill>
                <a:hlinkClick r:id="rId4"/>
              </a:rPr>
              <a:t>https://www.bleepingcomputer.com/news/security/whatsapp-voice-message-phishing-emails-push-info-stealing-malware/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dirty="0"/>
              <a:t>Vulnerabilidades: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 u="sng" dirty="0">
                <a:solidFill>
                  <a:schemeClr val="hlink"/>
                </a:solidFill>
                <a:hlinkClick r:id="rId5"/>
              </a:rPr>
              <a:t>https://www.ibm.com/topics/data-exfiltration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 dirty="0">
                <a:solidFill>
                  <a:schemeClr val="hlink"/>
                </a:solidFill>
                <a:hlinkClick r:id="rId6"/>
              </a:rPr>
              <a:t>https://nonamesecurity.com/learn/what-is-data-exfiltration/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52786" y="18275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01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2" name="Google Shape;219;p23">
            <a:extLst>
              <a:ext uri="{FF2B5EF4-FFF2-40B4-BE49-F238E27FC236}">
                <a16:creationId xmlns:a16="http://schemas.microsoft.com/office/drawing/2014/main" id="{AB22BCBF-E66C-3843-D137-E24D18C50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5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Bibliografia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3051650" y="515375"/>
            <a:ext cx="1788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3051650" y="1700550"/>
            <a:ext cx="28299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 </a:t>
            </a:r>
            <a:r>
              <a:rPr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Problema de Segurança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02 </a:t>
            </a:r>
            <a:r>
              <a:rPr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Fontes de Dados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 </a:t>
            </a:r>
            <a:r>
              <a:rPr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6004850" y="1700550"/>
            <a:ext cx="3057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 </a:t>
            </a:r>
            <a:r>
              <a:rPr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05 </a:t>
            </a:r>
            <a:r>
              <a:rPr lang="pt-P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Processos de Observação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047957" y="352761"/>
            <a:ext cx="4233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Segurança do WhatsApp</a:t>
            </a:r>
            <a:endParaRPr dirty="0"/>
          </a:p>
        </p:txBody>
      </p:sp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30484" y="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01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63675" y="2803666"/>
            <a:ext cx="3989100" cy="67477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9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Criptografia End-to-End</a:t>
            </a:r>
            <a:endParaRPr sz="1700" b="1" dirty="0"/>
          </a:p>
        </p:txBody>
      </p:sp>
      <p:sp>
        <p:nvSpPr>
          <p:cNvPr id="154" name="Google Shape;154;p15"/>
          <p:cNvSpPr txBox="1"/>
          <p:nvPr/>
        </p:nvSpPr>
        <p:spPr>
          <a:xfrm>
            <a:off x="463675" y="3672030"/>
            <a:ext cx="3989100" cy="11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Garante que as mensagens sejam protegidas contra a interceção por terceiros</a:t>
            </a:r>
            <a:endParaRPr dirty="0"/>
          </a:p>
        </p:txBody>
      </p:sp>
      <p:sp>
        <p:nvSpPr>
          <p:cNvPr id="156" name="Google Shape;156;p15"/>
          <p:cNvSpPr txBox="1"/>
          <p:nvPr/>
        </p:nvSpPr>
        <p:spPr>
          <a:xfrm>
            <a:off x="4572000" y="3672030"/>
            <a:ext cx="3989100" cy="11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Adiciona uma camada adicional de segurança à sua conta, exigindo uma senha adicional para acede-la</a:t>
            </a:r>
            <a:endParaRPr sz="1600" dirty="0"/>
          </a:p>
        </p:txBody>
      </p:sp>
      <p:sp>
        <p:nvSpPr>
          <p:cNvPr id="2" name="Google Shape;153;p15">
            <a:extLst>
              <a:ext uri="{FF2B5EF4-FFF2-40B4-BE49-F238E27FC236}">
                <a16:creationId xmlns:a16="http://schemas.microsoft.com/office/drawing/2014/main" id="{0B2E3979-A4B0-53FC-8361-8DC38F13FC44}"/>
              </a:ext>
            </a:extLst>
          </p:cNvPr>
          <p:cNvSpPr txBox="1"/>
          <p:nvPr/>
        </p:nvSpPr>
        <p:spPr>
          <a:xfrm>
            <a:off x="4660152" y="2803666"/>
            <a:ext cx="3989100" cy="67477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9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Verificação em Dois Passos</a:t>
            </a:r>
            <a:endParaRPr lang="pt-PT" sz="1700" b="1" dirty="0"/>
          </a:p>
        </p:txBody>
      </p:sp>
      <p:sp>
        <p:nvSpPr>
          <p:cNvPr id="3" name="Google Shape;153;p15">
            <a:extLst>
              <a:ext uri="{FF2B5EF4-FFF2-40B4-BE49-F238E27FC236}">
                <a16:creationId xmlns:a16="http://schemas.microsoft.com/office/drawing/2014/main" id="{E65E9BED-5589-3D57-FC8B-2D8050130B65}"/>
              </a:ext>
            </a:extLst>
          </p:cNvPr>
          <p:cNvSpPr txBox="1"/>
          <p:nvPr/>
        </p:nvSpPr>
        <p:spPr>
          <a:xfrm>
            <a:off x="2577450" y="1242239"/>
            <a:ext cx="3989100" cy="67477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9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Integridade de dados</a:t>
            </a:r>
            <a:endParaRPr sz="1700" b="1" dirty="0"/>
          </a:p>
        </p:txBody>
      </p:sp>
      <p:sp>
        <p:nvSpPr>
          <p:cNvPr id="4" name="Google Shape;154;p15">
            <a:extLst>
              <a:ext uri="{FF2B5EF4-FFF2-40B4-BE49-F238E27FC236}">
                <a16:creationId xmlns:a16="http://schemas.microsoft.com/office/drawing/2014/main" id="{BB664166-FBC4-5770-8A84-FAB2149F35DD}"/>
              </a:ext>
            </a:extLst>
          </p:cNvPr>
          <p:cNvSpPr txBox="1"/>
          <p:nvPr/>
        </p:nvSpPr>
        <p:spPr>
          <a:xfrm>
            <a:off x="1944435" y="2120596"/>
            <a:ext cx="5431433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Garante que as mensagens não são alteradas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1;p16">
            <a:extLst>
              <a:ext uri="{FF2B5EF4-FFF2-40B4-BE49-F238E27FC236}">
                <a16:creationId xmlns:a16="http://schemas.microsoft.com/office/drawing/2014/main" id="{49449E2B-4315-385C-0E05-B6B0D66CC6D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348481" y="182880"/>
            <a:ext cx="4795520" cy="472637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194888" y="2073275"/>
            <a:ext cx="4261914" cy="2858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 dirty="0"/>
              <a:t>Se um dispositivo estiver comprometido pode ser usado para exfiltrar informação confidencial através de qualquer serviço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PT" sz="1400" dirty="0"/>
              <a:t>Se for usado um serviço frequentemente utilizado para exfiltrar informação pode ser difícil de detetar</a:t>
            </a:r>
            <a:endParaRPr sz="14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276364" y="559752"/>
            <a:ext cx="6360877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Apesar de Toda a </a:t>
            </a:r>
            <a:br>
              <a:rPr lang="pt-PT" dirty="0"/>
            </a:br>
            <a:r>
              <a:rPr lang="pt-PT" dirty="0"/>
              <a:t>Segurança </a:t>
            </a:r>
            <a:r>
              <a:rPr lang="pt-PT" sz="3211" b="1" dirty="0"/>
              <a:t>…</a:t>
            </a:r>
            <a:endParaRPr sz="3211" b="1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123050" y="1805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01</a:t>
            </a:r>
            <a:endParaRPr sz="3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755516" y="1961117"/>
            <a:ext cx="7782791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 dirty="0"/>
              <a:t>O dados usados para gerar os modelos serão dados reais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 dirty="0"/>
              <a:t>Aquisição de pacotes IP ao longo de 3h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PT" sz="1600" dirty="0"/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  <a:tabLst/>
              <a:defRPr/>
            </a:pP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Script malicioso para envio de mensagens automaticamente para o WhatsApp</a:t>
            </a:r>
          </a:p>
        </p:txBody>
      </p:sp>
      <p:sp>
        <p:nvSpPr>
          <p:cNvPr id="179" name="Google Shape;1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15616" y="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02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3" name="Google Shape;185;p19">
            <a:extLst>
              <a:ext uri="{FF2B5EF4-FFF2-40B4-BE49-F238E27FC236}">
                <a16:creationId xmlns:a16="http://schemas.microsoft.com/office/drawing/2014/main" id="{7E597BFB-BF01-E9DE-1D45-A1EA7EBEDE46}"/>
              </a:ext>
            </a:extLst>
          </p:cNvPr>
          <p:cNvSpPr txBox="1">
            <a:spLocks/>
          </p:cNvSpPr>
          <p:nvPr/>
        </p:nvSpPr>
        <p:spPr>
          <a:xfrm>
            <a:off x="1204663" y="794286"/>
            <a:ext cx="3045900" cy="71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/>
              <a:t>Fontes de Dados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1204663" y="794286"/>
            <a:ext cx="3045900" cy="711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Fontes de Dados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893618" y="1961117"/>
            <a:ext cx="7356764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 dirty="0"/>
              <a:t>Criar vários perfis normais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PT" sz="1600" dirty="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 dirty="0"/>
              <a:t>2 tipos de Scripts maliciosos: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 dirty="0"/>
              <a:t>Script “burro”: enviar mensagens longas de forma sequencial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 dirty="0"/>
              <a:t>Script “inteligente”: tentar replicar o comportamento humano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115616" y="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02</a:t>
            </a:r>
            <a:endParaRPr sz="3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Agregar por fluxos (endereços de origem/destino)</a:t>
            </a:r>
            <a:endParaRPr sz="16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Para cada fluxo contar: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número de pacotes de upload/download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total de bytes de upload/download</a:t>
            </a:r>
            <a:endParaRPr sz="1600"/>
          </a:p>
          <a:p>
            <a:pPr marL="914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Intervalo de periodicidade: 5 segundos</a:t>
            </a:r>
            <a:endParaRPr sz="1600"/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23050" y="1825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03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5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Features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108182" y="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04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Janelas deslizantes:</a:t>
            </a:r>
            <a:endParaRPr sz="1600"/>
          </a:p>
          <a:p>
            <a:pPr marL="914400" marR="0" lvl="1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largura de 120 intervalos de periodicidade (10 minutos)</a:t>
            </a:r>
            <a:endParaRPr sz="1600"/>
          </a:p>
          <a:p>
            <a:pPr marL="914400" marR="0" lvl="1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 sz="1600"/>
              <a:t>deslizamento de 6 intervalos de periodicidade (30 segundos)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Features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108182" y="0"/>
            <a:ext cx="12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 dirty="0">
                <a:solidFill>
                  <a:srgbClr val="FFFFFF"/>
                </a:solidFill>
              </a:rPr>
              <a:t>04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1"/>
          </p:nvPr>
        </p:nvSpPr>
        <p:spPr>
          <a:xfrm>
            <a:off x="1272800" y="1392625"/>
            <a:ext cx="70389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Máximos e mínimos</a:t>
            </a:r>
            <a:endParaRPr sz="1600"/>
          </a:p>
          <a:p>
            <a:pPr marL="457200" marR="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Percentis (25%, 50%, 75%, 90%)</a:t>
            </a:r>
            <a:endParaRPr sz="1600"/>
          </a:p>
          <a:p>
            <a:pPr marL="457200" marR="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Somatório do total de pacotes e bytes transmitidos</a:t>
            </a:r>
            <a:endParaRPr sz="1600"/>
          </a:p>
          <a:p>
            <a:pPr marL="45720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Média e desvio padrão dos períodos de silêncio e atividade</a:t>
            </a:r>
            <a:endParaRPr sz="1600"/>
          </a:p>
          <a:p>
            <a:pPr marL="457200" marR="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Percentagem de pacotes e bytes por fluxos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452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Deteção de Exfiltração de Dados Via Whatsapp</vt:lpstr>
      <vt:lpstr>Índice</vt:lpstr>
      <vt:lpstr>Segurança do WhatsApp</vt:lpstr>
      <vt:lpstr>Apesar de Toda a  Segurança …</vt:lpstr>
      <vt:lpstr>PowerPoint Presentation</vt:lpstr>
      <vt:lpstr>Fontes de Dados</vt:lpstr>
      <vt:lpstr>Datasets</vt:lpstr>
      <vt:lpstr>Features</vt:lpstr>
      <vt:lpstr>Features</vt:lpstr>
      <vt:lpstr>Processos de Observação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Deteção de Exfiltração de Dados Via Whatsapp</dc:title>
  <cp:lastModifiedBy>Rafael Amorim</cp:lastModifiedBy>
  <cp:revision>3</cp:revision>
  <dcterms:modified xsi:type="dcterms:W3CDTF">2023-11-08T05:23:26Z</dcterms:modified>
</cp:coreProperties>
</file>