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E3DC815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57" r:id="rId9"/>
    <p:sldId id="258" r:id="rId10"/>
    <p:sldId id="262" r:id="rId11"/>
    <p:sldId id="263" r:id="rId12"/>
    <p:sldId id="260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688C54-D833-49FF-8C48-1689523ADF42}">
          <p14:sldIdLst>
            <p14:sldId id="256"/>
            <p14:sldId id="264"/>
            <p14:sldId id="266"/>
            <p14:sldId id="265"/>
            <p14:sldId id="267"/>
            <p14:sldId id="268"/>
            <p14:sldId id="269"/>
          </p14:sldIdLst>
        </p14:section>
        <p14:section name="Codificação em Paralelo" id="{7AA8DA72-A566-4D27-8D66-6CF3D899332D}">
          <p14:sldIdLst>
            <p14:sldId id="257"/>
            <p14:sldId id="258"/>
          </p14:sldIdLst>
        </p14:section>
        <p14:section name="Descodificação em Paralelo" id="{82639B20-9CC5-49A6-B069-14126BFFC875}">
          <p14:sldIdLst>
            <p14:sldId id="262"/>
            <p14:sldId id="263"/>
          </p14:sldIdLst>
        </p14:section>
        <p14:section name="Codificador em Série" id="{EF134264-C2BE-4E91-890B-E6934E15EB65}">
          <p14:sldIdLst>
            <p14:sldId id="260"/>
          </p14:sldIdLst>
        </p14:section>
        <p14:section name="Conclusão" id="{77DE0825-65A3-41AC-B7A4-F6DB7B37A6E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399C98-D42F-8324-8F28-1A1F842FC13B}" name="Rafael Amorim" initials="RA" userId="Rafael Amori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5487E-F16D-4B16-A1E0-8FAE40015112}" v="1457" dt="2022-11-13T20:26:17.8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>
      <p:cViewPr varScale="1">
        <p:scale>
          <a:sx n="83" d="100"/>
          <a:sy n="83" d="100"/>
        </p:scale>
        <p:origin x="67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6_E3DC81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0B0B0C-A716-4F30-911B-30D59AABC15C}" authorId="{55399C98-D42F-8324-8F28-1A1F842FC13B}" created="2022-11-13T13:39:21.997">
    <pc:sldMkLst xmlns:pc="http://schemas.microsoft.com/office/powerpoint/2013/main/command">
      <pc:docMk/>
      <pc:sldMk cId="3822879057" sldId="262"/>
    </pc:sldMkLst>
    <p188:txBody>
      <a:bodyPr/>
      <a:lstStyle/>
      <a:p>
        <a:r>
          <a:rPr lang="pt-PT"/>
          <a:t>Falta aqui nestes 2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8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62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97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2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6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426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34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76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505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50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29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E3DC815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457200" y="516835"/>
            <a:ext cx="6618017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508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1 – Hadamard Code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4674665"/>
            <a:ext cx="6541817" cy="12143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-385" dirty="0">
                <a:solidFill>
                  <a:srgbClr val="FFFFFF"/>
                </a:solidFill>
              </a:rPr>
              <a:t> </a:t>
            </a:r>
            <a:r>
              <a:rPr lang="en-US" spc="-25" dirty="0">
                <a:solidFill>
                  <a:srgbClr val="FFFFFF"/>
                </a:solidFill>
              </a:rPr>
              <a:t>Grupo</a:t>
            </a:r>
            <a:r>
              <a:rPr lang="en-US" spc="-5" dirty="0">
                <a:solidFill>
                  <a:srgbClr val="FFFFFF"/>
                </a:solidFill>
              </a:rPr>
              <a:t> 2 </a:t>
            </a:r>
            <a:r>
              <a:rPr lang="en-US" spc="65" dirty="0">
                <a:solidFill>
                  <a:srgbClr val="FFFFFF"/>
                </a:solidFill>
              </a:rPr>
              <a:t>–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spc="-50" dirty="0" err="1">
                <a:solidFill>
                  <a:srgbClr val="FFFFFF"/>
                </a:solidFill>
              </a:rPr>
              <a:t>Arquiteturas</a:t>
            </a:r>
            <a:r>
              <a:rPr lang="en-US" spc="-50" dirty="0">
                <a:solidFill>
                  <a:srgbClr val="FFFFFF"/>
                </a:solidFill>
              </a:rPr>
              <a:t> de Alto </a:t>
            </a:r>
            <a:r>
              <a:rPr lang="en-US" spc="-50" dirty="0" err="1">
                <a:solidFill>
                  <a:srgbClr val="FFFFFF"/>
                </a:solidFill>
              </a:rPr>
              <a:t>Desempenho</a:t>
            </a:r>
            <a:endParaRPr lang="en-US" spc="-20" dirty="0">
              <a:solidFill>
                <a:srgbClr val="FFFFFF"/>
              </a:solidFill>
            </a:endParaRPr>
          </a:p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-20" dirty="0">
                <a:solidFill>
                  <a:srgbClr val="FFFFFF"/>
                </a:solidFill>
              </a:rPr>
              <a:t>	Rafael Amorim, nº98197</a:t>
            </a:r>
          </a:p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15" dirty="0">
                <a:solidFill>
                  <a:srgbClr val="FFFFFF"/>
                </a:solidFill>
              </a:rPr>
              <a:t>	Victor</a:t>
            </a:r>
            <a:r>
              <a:rPr lang="en-US" spc="5" dirty="0">
                <a:solidFill>
                  <a:srgbClr val="FFFFFF"/>
                </a:solidFill>
              </a:rPr>
              <a:t> Souza, </a:t>
            </a:r>
            <a:r>
              <a:rPr lang="en-US" spc="-20" dirty="0">
                <a:solidFill>
                  <a:srgbClr val="FFFFFF"/>
                </a:solidFill>
              </a:rPr>
              <a:t>nº89330</a:t>
            </a:r>
          </a:p>
          <a:p>
            <a:pPr marL="12700" marR="508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</a:pPr>
            <a:r>
              <a:rPr lang="en-US" spc="-20" dirty="0">
                <a:solidFill>
                  <a:srgbClr val="FFFFFF"/>
                </a:solidFill>
              </a:rPr>
              <a:t>Professor António Rui Borges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object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33E97D-C6F6-FF0B-74C1-0FA32D2771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1982" y="2800432"/>
            <a:ext cx="3294253" cy="1235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5729" y="1752600"/>
            <a:ext cx="9909810" cy="480657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Georgia"/>
              </a:rPr>
              <a:t>❏	</a:t>
            </a:r>
            <a:r>
              <a:rPr lang="en-US" spc="25" dirty="0">
                <a:latin typeface="Georgia"/>
              </a:rPr>
              <a:t>Divide-se em 3 </a:t>
            </a:r>
            <a:r>
              <a:rPr lang="en-US" spc="25" dirty="0" err="1">
                <a:latin typeface="Georgia"/>
              </a:rPr>
              <a:t>partes</a:t>
            </a:r>
            <a:r>
              <a:rPr lang="en-US" spc="25" dirty="0">
                <a:latin typeface="Georgia"/>
              </a:rPr>
              <a:t>:</a:t>
            </a: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25" dirty="0" err="1">
                <a:latin typeface="Georgia"/>
              </a:rPr>
              <a:t>Verificar</a:t>
            </a:r>
            <a:r>
              <a:rPr lang="en-US" spc="25" dirty="0">
                <a:latin typeface="Georgia"/>
              </a:rPr>
              <a:t> a </a:t>
            </a:r>
            <a:r>
              <a:rPr lang="en-US" spc="25" dirty="0" err="1">
                <a:latin typeface="Georgia"/>
              </a:rPr>
              <a:t>paridade</a:t>
            </a:r>
            <a:endParaRPr lang="en-US" spc="25" dirty="0">
              <a:latin typeface="Georgia"/>
            </a:endParaRPr>
          </a:p>
          <a:p>
            <a:pPr marL="927100" marR="59055" lvl="1" indent="-328295">
              <a:lnSpc>
                <a:spcPct val="103600"/>
              </a:lnSpc>
              <a:spcBef>
                <a:spcPts val="150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lang="pt-PT" spc="25" dirty="0">
                <a:latin typeface="Georgia"/>
              </a:rPr>
              <a:t>Composto por 22 </a:t>
            </a:r>
            <a:r>
              <a:rPr lang="pt-PT" spc="25" dirty="0" err="1">
                <a:latin typeface="Georgia"/>
              </a:rPr>
              <a:t>xors</a:t>
            </a:r>
            <a:r>
              <a:rPr lang="pt-PT" spc="25" dirty="0">
                <a:latin typeface="Georgia"/>
              </a:rPr>
              <a:t> para gerar os bits que verificam se houve ou não um erro.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ts val="15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25" dirty="0" err="1">
                <a:latin typeface="Georgia"/>
              </a:rPr>
              <a:t>Descodificador</a:t>
            </a:r>
            <a:r>
              <a:rPr lang="en-US" spc="25" dirty="0">
                <a:latin typeface="Georgia"/>
              </a:rPr>
              <a:t>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4:11</a:t>
            </a:r>
          </a:p>
          <a:p>
            <a:pPr marL="927100" indent="-328295">
              <a:lnSpc>
                <a:spcPct val="100000"/>
              </a:lnSpc>
              <a:spcBef>
                <a:spcPts val="200"/>
              </a:spcBef>
              <a:buSzPct val="118181"/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lang="pt-PT" spc="25" dirty="0">
                <a:latin typeface="Georgia"/>
              </a:rPr>
              <a:t>Para encontrar o bit que precisa de ser corrigido.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ct val="100000"/>
              </a:lnSpc>
              <a:spcBef>
                <a:spcPts val="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latin typeface="Georgia"/>
              </a:rPr>
              <a:t>Bit ERROR</a:t>
            </a:r>
          </a:p>
          <a:p>
            <a:pPr marL="927100" marR="5080" lvl="1" indent="-328295">
              <a:lnSpc>
                <a:spcPct val="103600"/>
              </a:lnSpc>
              <a:spcBef>
                <a:spcPts val="155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lang="en-US" spc="25" dirty="0" err="1">
                <a:latin typeface="Georgia"/>
              </a:rPr>
              <a:t>Composto</a:t>
            </a:r>
            <a:r>
              <a:rPr lang="en-US" spc="25" dirty="0">
                <a:latin typeface="Georgia"/>
              </a:rPr>
              <a:t> por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11</a:t>
            </a:r>
            <a:r>
              <a:rPr lang="en-US" spc="25" dirty="0">
                <a:latin typeface="Georgia"/>
              </a:rPr>
              <a:t> </a:t>
            </a:r>
            <a:r>
              <a:rPr lang="en-US" spc="25" dirty="0" err="1">
                <a:latin typeface="Georgia"/>
              </a:rPr>
              <a:t>xors</a:t>
            </a:r>
            <a:r>
              <a:rPr lang="en-US" spc="25" dirty="0">
                <a:latin typeface="Georgia"/>
              </a:rPr>
              <a:t> para ﬂip a </a:t>
            </a:r>
            <a:r>
              <a:rPr lang="en-US" spc="25" dirty="0" err="1">
                <a:latin typeface="Georgia"/>
              </a:rPr>
              <a:t>parte</a:t>
            </a:r>
            <a:r>
              <a:rPr lang="en-US" spc="25" dirty="0">
                <a:latin typeface="Georgia"/>
              </a:rPr>
              <a:t> </a:t>
            </a:r>
            <a:r>
              <a:rPr lang="en-US" spc="25" dirty="0" err="1">
                <a:latin typeface="Georgia"/>
              </a:rPr>
              <a:t>errada</a:t>
            </a:r>
            <a:r>
              <a:rPr lang="en-US" spc="25" dirty="0">
                <a:latin typeface="Georgia"/>
              </a:rPr>
              <a:t>.</a:t>
            </a:r>
          </a:p>
          <a:p>
            <a:pPr marL="927100" marR="5080" lvl="1" indent="-328295">
              <a:lnSpc>
                <a:spcPct val="103600"/>
              </a:lnSpc>
              <a:spcBef>
                <a:spcPts val="155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endParaRPr lang="en-US" spc="25" dirty="0">
              <a:latin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pc="25" dirty="0">
                <a:latin typeface="Georgia"/>
              </a:rPr>
              <a:t>❏	</a:t>
            </a:r>
            <a:r>
              <a:rPr lang="en-US" spc="25" dirty="0" err="1">
                <a:latin typeface="Georgia"/>
              </a:rPr>
              <a:t>Custo</a:t>
            </a:r>
            <a:r>
              <a:rPr lang="en-US" spc="25" dirty="0">
                <a:latin typeface="Georgia"/>
              </a:rPr>
              <a:t> da </a:t>
            </a:r>
            <a:r>
              <a:rPr lang="en-US" spc="25" dirty="0" err="1">
                <a:latin typeface="Georgia"/>
              </a:rPr>
              <a:t>implementação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33 XORs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19 ANDs</a:t>
            </a: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4 NOTs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lang="pt-PT" spc="25" dirty="0">
                <a:latin typeface="Georgia"/>
              </a:rPr>
              <a:t>❏	</a:t>
            </a:r>
            <a:r>
              <a:rPr lang="en-US" spc="25" dirty="0" err="1">
                <a:latin typeface="Georgia"/>
              </a:rPr>
              <a:t>Atraso</a:t>
            </a:r>
            <a:r>
              <a:rPr lang="en-US" spc="25" dirty="0">
                <a:latin typeface="Georgia"/>
              </a:rPr>
              <a:t> de </a:t>
            </a:r>
            <a:r>
              <a:rPr lang="en-US" spc="25" dirty="0" err="1">
                <a:latin typeface="Georgia"/>
              </a:rPr>
              <a:t>propagação</a:t>
            </a:r>
            <a:endParaRPr lang="en-US" spc="25" dirty="0">
              <a:latin typeface="Georgi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pc="25" dirty="0">
                <a:highlight>
                  <a:srgbClr val="FFFF00"/>
                </a:highlight>
                <a:latin typeface="Georgia"/>
              </a:rPr>
              <a:t>4 </a:t>
            </a:r>
            <a:r>
              <a:rPr lang="en-US" spc="25" dirty="0">
                <a:latin typeface="Georgia"/>
              </a:rPr>
              <a:t>XOR gates +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2 </a:t>
            </a:r>
            <a:r>
              <a:rPr lang="en-US" spc="25" dirty="0">
                <a:latin typeface="Georgia"/>
              </a:rPr>
              <a:t>AND gates + </a:t>
            </a:r>
            <a:r>
              <a:rPr lang="en-US" spc="25" dirty="0">
                <a:highlight>
                  <a:srgbClr val="FFFF00"/>
                </a:highlight>
                <a:latin typeface="Georgia"/>
              </a:rPr>
              <a:t>1 </a:t>
            </a:r>
            <a:r>
              <a:rPr lang="en-US" spc="25" dirty="0">
                <a:latin typeface="Georgia"/>
              </a:rPr>
              <a:t>NOT gate</a:t>
            </a:r>
          </a:p>
          <a:p>
            <a:pPr marL="141605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pc="25" dirty="0">
              <a:latin typeface="Georgia"/>
            </a:endParaRPr>
          </a:p>
          <a:p>
            <a:pPr marL="469900" marR="5080" indent="-328295">
              <a:lnSpc>
                <a:spcPct val="103600"/>
              </a:lnSpc>
              <a:spcBef>
                <a:spcPts val="155"/>
              </a:spcBef>
              <a:buSzPct val="118181"/>
              <a:buFont typeface="Arial MT"/>
              <a:buChar char="○"/>
              <a:tabLst>
                <a:tab pos="926465" algn="l"/>
                <a:tab pos="927100" algn="l"/>
              </a:tabLst>
            </a:pPr>
            <a:endParaRPr lang="en-US" spc="25" dirty="0">
              <a:latin typeface="Georgia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383B8D-39B2-603C-DF22-BDB625C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Descodificador em Paralelo</a:t>
            </a:r>
          </a:p>
        </p:txBody>
      </p:sp>
    </p:spTree>
    <p:extLst>
      <p:ext uri="{BB962C8B-B14F-4D97-AF65-F5344CB8AC3E}">
        <p14:creationId xmlns:p14="http://schemas.microsoft.com/office/powerpoint/2010/main" val="38228790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F76417E-C9EA-772A-0039-BAEDBF08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76411"/>
            <a:ext cx="2286000" cy="31412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997FB-6CE5-9C6F-8772-BFEF46D8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305841"/>
            <a:ext cx="2545301" cy="2872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11</a:t>
            </a:fld>
            <a:endParaRPr lang="pt-PT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813132"/>
            <a:ext cx="10058400" cy="12907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558165" algn="l"/>
              </a:tabLst>
            </a:pPr>
            <a:r>
              <a:rPr lang="pt-PT" sz="3200" dirty="0">
                <a:solidFill>
                  <a:srgbClr val="E48312"/>
                </a:solidFill>
                <a:latin typeface="MS UI Gothic"/>
                <a:cs typeface="MS UI Gothic"/>
              </a:rPr>
              <a:t>❏	</a:t>
            </a:r>
            <a:r>
              <a:rPr lang="pt-PT" sz="1800" spc="25" dirty="0">
                <a:latin typeface="Georgia"/>
                <a:cs typeface="Georgia"/>
              </a:rPr>
              <a:t>Pegamos nessa solução e melhorámo-la para construir a implementação paralela</a:t>
            </a:r>
            <a:r>
              <a:rPr lang="pt-PT" sz="1800" spc="20" dirty="0">
                <a:latin typeface="Georgia"/>
                <a:cs typeface="Georgia"/>
              </a:rPr>
              <a:t>:</a:t>
            </a:r>
            <a:endParaRPr lang="pt-PT" sz="1800" dirty="0">
              <a:latin typeface="Georgia"/>
              <a:cs typeface="Georgia"/>
            </a:endParaRPr>
          </a:p>
          <a:p>
            <a:pPr marL="1015365" marR="5080" indent="-409575">
              <a:spcBef>
                <a:spcPts val="1935"/>
              </a:spcBef>
              <a:tabLst>
                <a:tab pos="1015365" algn="l"/>
              </a:tabLst>
            </a:pPr>
            <a:r>
              <a:rPr lang="pt-PT" sz="1600" spc="-95" dirty="0">
                <a:latin typeface="Georgia"/>
              </a:rPr>
              <a:t>❏	 Após analisarmos esta solução básica reparamos que haviam expressões em comum e substituímo-las e desta forma reduzimos 5 </a:t>
            </a:r>
            <a:r>
              <a:rPr lang="pt-PT" sz="1600" spc="-95" dirty="0" err="1">
                <a:latin typeface="Georgia"/>
              </a:rPr>
              <a:t>XORs</a:t>
            </a:r>
            <a:r>
              <a:rPr lang="pt-PT" sz="1600" spc="-95" dirty="0">
                <a:latin typeface="Georgia"/>
              </a:rPr>
              <a:t> em relação à solução inicial;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6EBA65-3C46-1FA6-9F82-CF48802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2174"/>
            <a:ext cx="10058400" cy="734174"/>
          </a:xfrm>
        </p:spPr>
        <p:txBody>
          <a:bodyPr>
            <a:normAutofit fontScale="90000"/>
          </a:bodyPr>
          <a:lstStyle/>
          <a:p>
            <a:r>
              <a:rPr lang="pt-PT" dirty="0"/>
              <a:t>Resultados do Descodificador em Paralelo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CF2DD-AA7E-CC88-AE7E-7F8D8254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60" y="3360463"/>
            <a:ext cx="2667000" cy="2972064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0D64007-947A-682C-A46F-8BCEE3007B89}"/>
              </a:ext>
            </a:extLst>
          </p:cNvPr>
          <p:cNvCxnSpPr>
            <a:cxnSpLocks/>
          </p:cNvCxnSpPr>
          <p:nvPr/>
        </p:nvCxnSpPr>
        <p:spPr>
          <a:xfrm rot="10800000">
            <a:off x="4765040" y="3886200"/>
            <a:ext cx="5217160" cy="152400"/>
          </a:xfrm>
          <a:prstGeom prst="curvedConnector3">
            <a:avLst>
              <a:gd name="adj1" fmla="val 119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15310"/>
            <a:ext cx="3571529" cy="563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tabLst>
                <a:tab pos="2571750" algn="l"/>
                <a:tab pos="2952750" algn="l"/>
                <a:tab pos="10151745" algn="l"/>
              </a:tabLst>
            </a:pPr>
            <a:r>
              <a:rPr lang="en-US" sz="3600" dirty="0" err="1">
                <a:solidFill>
                  <a:srgbClr val="FFFFFF"/>
                </a:solidFill>
              </a:rPr>
              <a:t>Codificador</a:t>
            </a:r>
            <a:r>
              <a:rPr lang="en-US" sz="3600" dirty="0">
                <a:solidFill>
                  <a:srgbClr val="FFFFFF"/>
                </a:solidFill>
              </a:rPr>
              <a:t> em Série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193930"/>
            <a:ext cx="3657600" cy="5630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2700" defTabSz="914400">
              <a:spcBef>
                <a:spcPts val="980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b="1" spc="35" dirty="0" err="1">
                <a:solidFill>
                  <a:srgbClr val="FFFFFF"/>
                </a:solidFill>
              </a:rPr>
              <a:t>Custo</a:t>
            </a:r>
            <a:r>
              <a:rPr lang="en-US" sz="1300" b="1" spc="35" dirty="0">
                <a:solidFill>
                  <a:srgbClr val="FFFFFF"/>
                </a:solidFill>
              </a:rPr>
              <a:t> de </a:t>
            </a:r>
            <a:r>
              <a:rPr lang="en-US" sz="1300" b="1" spc="35" dirty="0" err="1">
                <a:solidFill>
                  <a:srgbClr val="FFFFFF"/>
                </a:solidFill>
              </a:rPr>
              <a:t>implementação</a:t>
            </a:r>
            <a:r>
              <a:rPr lang="en-US" sz="1300" b="1" spc="30" dirty="0">
                <a:solidFill>
                  <a:srgbClr val="FFFFFF"/>
                </a:solidFill>
              </a:rPr>
              <a:t>:</a:t>
            </a:r>
            <a:endParaRPr lang="en-US" sz="1300" dirty="0">
              <a:solidFill>
                <a:srgbClr val="FFFFFF"/>
              </a:solidFill>
            </a:endParaRPr>
          </a:p>
          <a:p>
            <a:pPr marL="14859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48312"/>
              </a:buClr>
              <a:buSzTx/>
              <a:buFont typeface="Calibri" panose="020F0502020204030204" pitchFamily="34" charset="0"/>
              <a:buNone/>
              <a:tabLst>
                <a:tab pos="558165" algn="l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❏	</a:t>
            </a:r>
            <a:r>
              <a:rPr kumimoji="0" lang="en-US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bitCounter_3bits</a:t>
            </a:r>
          </a:p>
          <a:p>
            <a:pPr marL="148590" marR="0" lvl="0" indent="0" algn="l" defTabSz="914400" rtl="0" eaLnBrk="1" fontAlgn="auto" latinLnBrk="0" hangingPunct="1">
              <a:spcBef>
                <a:spcPts val="5"/>
              </a:spcBef>
              <a:spcAft>
                <a:spcPts val="0"/>
              </a:spcAft>
              <a:buClr>
                <a:srgbClr val="E48312"/>
              </a:buClr>
              <a:buSzTx/>
              <a:buFontTx/>
              <a:buNone/>
              <a:tabLst>
                <a:tab pos="558165" algn="l"/>
              </a:tabLst>
              <a:defRPr/>
            </a:pPr>
            <a:r>
              <a:rPr kumimoji="0" lang="en-US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❏	3 FlipFlopD, 2 XOR’s e 1 AND;</a:t>
            </a: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1570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35" dirty="0">
                <a:solidFill>
                  <a:srgbClr val="FFFFFF"/>
                </a:solidFill>
              </a:rPr>
              <a:t>Control</a:t>
            </a:r>
            <a:r>
              <a:rPr lang="en-US" sz="1300" spc="-70" dirty="0">
                <a:solidFill>
                  <a:srgbClr val="FFFFFF"/>
                </a:solidFill>
              </a:rPr>
              <a:t>;</a:t>
            </a:r>
            <a:endParaRPr lang="en-US" sz="1300" dirty="0">
              <a:solidFill>
                <a:srgbClr val="FFFFFF"/>
              </a:solidFill>
            </a:endParaRPr>
          </a:p>
          <a:p>
            <a:pPr marL="605790" defTabSz="914400">
              <a:buClr>
                <a:schemeClr val="accent1"/>
              </a:buClr>
              <a:buFont typeface="Calibri" panose="020F0502020204030204" pitchFamily="34" charset="0"/>
              <a:tabLst>
                <a:tab pos="10153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-35" dirty="0">
                <a:solidFill>
                  <a:srgbClr val="FFFFFF"/>
                </a:solidFill>
              </a:rPr>
              <a:t>4</a:t>
            </a:r>
            <a:r>
              <a:rPr lang="en-US" sz="1300" spc="20" dirty="0">
                <a:solidFill>
                  <a:srgbClr val="FFFFFF"/>
                </a:solidFill>
              </a:rPr>
              <a:t> </a:t>
            </a:r>
            <a:r>
              <a:rPr lang="en-US" sz="1300" spc="-25" dirty="0">
                <a:solidFill>
                  <a:srgbClr val="FFFFFF"/>
                </a:solidFill>
              </a:rPr>
              <a:t>NAND</a:t>
            </a:r>
            <a:r>
              <a:rPr lang="en-US" sz="1300" spc="25" dirty="0">
                <a:solidFill>
                  <a:srgbClr val="FFFFFF"/>
                </a:solidFill>
              </a:rPr>
              <a:t> </a:t>
            </a:r>
            <a:r>
              <a:rPr lang="en-US" sz="1300" spc="35" dirty="0">
                <a:solidFill>
                  <a:srgbClr val="FFFFFF"/>
                </a:solidFill>
              </a:rPr>
              <a:t>gates,</a:t>
            </a:r>
            <a:r>
              <a:rPr lang="en-US" sz="1300" spc="25" dirty="0">
                <a:solidFill>
                  <a:srgbClr val="FFFFFF"/>
                </a:solidFill>
              </a:rPr>
              <a:t> </a:t>
            </a:r>
            <a:r>
              <a:rPr lang="en-US" sz="1300" spc="-95" dirty="0">
                <a:solidFill>
                  <a:srgbClr val="FFFFFF"/>
                </a:solidFill>
              </a:rPr>
              <a:t>1</a:t>
            </a:r>
            <a:r>
              <a:rPr lang="en-US" sz="1300" spc="20" dirty="0">
                <a:solidFill>
                  <a:srgbClr val="FFFFFF"/>
                </a:solidFill>
              </a:rPr>
              <a:t> </a:t>
            </a:r>
            <a:r>
              <a:rPr lang="en-US" sz="1300" spc="-25" dirty="0">
                <a:solidFill>
                  <a:srgbClr val="FFFFFF"/>
                </a:solidFill>
              </a:rPr>
              <a:t>NOR</a:t>
            </a:r>
            <a:r>
              <a:rPr lang="en-US" sz="1300" spc="25" dirty="0">
                <a:solidFill>
                  <a:srgbClr val="FFFFFF"/>
                </a:solidFill>
              </a:rPr>
              <a:t> </a:t>
            </a:r>
            <a:r>
              <a:rPr lang="en-US" sz="1300" spc="50" dirty="0">
                <a:solidFill>
                  <a:srgbClr val="FFFFFF"/>
                </a:solidFill>
              </a:rPr>
              <a:t>gate</a:t>
            </a:r>
          </a:p>
          <a:p>
            <a:pPr marL="605790" defTabSz="914400">
              <a:buClr>
                <a:schemeClr val="accent1"/>
              </a:buClr>
              <a:tabLst>
                <a:tab pos="10153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-35" dirty="0">
                <a:solidFill>
                  <a:srgbClr val="FFFFFF"/>
                </a:solidFill>
              </a:rPr>
              <a:t>1 Memoria síncrona</a:t>
            </a: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ParReg_8bit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spc="20" dirty="0">
                <a:solidFill>
                  <a:srgbClr val="FFFFFF"/>
                </a:solidFill>
              </a:rPr>
              <a:t>	</a:t>
            </a:r>
            <a:r>
              <a:rPr lang="en-US" sz="1300" dirty="0">
                <a:solidFill>
                  <a:srgbClr val="FFFFFF"/>
                </a:solidFill>
              </a:rPr>
              <a:t>❏	8 AND, 1 para </a:t>
            </a:r>
            <a:r>
              <a:rPr lang="en-US" sz="1300" dirty="0" err="1">
                <a:solidFill>
                  <a:srgbClr val="FFFFFF"/>
                </a:solidFill>
              </a:rPr>
              <a:t>cada</a:t>
            </a:r>
            <a:r>
              <a:rPr lang="en-US" sz="1300" dirty="0">
                <a:solidFill>
                  <a:srgbClr val="FFFFFF"/>
                </a:solidFill>
              </a:rPr>
              <a:t> bit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spc="15" dirty="0">
                <a:solidFill>
                  <a:srgbClr val="FFFFFF"/>
                </a:solidFill>
              </a:rPr>
              <a:t>Flip</a:t>
            </a:r>
            <a:r>
              <a:rPr lang="en-US" sz="1300" dirty="0">
                <a:solidFill>
                  <a:srgbClr val="FFFFFF"/>
                </a:solidFill>
              </a:rPr>
              <a:t>Flop</a:t>
            </a:r>
            <a:r>
              <a:rPr lang="en-US" sz="1300" spc="-40" dirty="0">
                <a:solidFill>
                  <a:srgbClr val="FFFFFF"/>
                </a:solidFill>
              </a:rPr>
              <a:t>D;</a:t>
            </a: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GateAnd8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spc="20" dirty="0">
                <a:solidFill>
                  <a:srgbClr val="FFFFFF"/>
                </a:solidFill>
              </a:rPr>
              <a:t>	</a:t>
            </a:r>
            <a:r>
              <a:rPr lang="en-US" sz="1300" dirty="0">
                <a:solidFill>
                  <a:srgbClr val="FFFFFF"/>
                </a:solidFill>
              </a:rPr>
              <a:t>❏	8 FlipFlopD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GateXor8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spc="20" dirty="0">
                <a:solidFill>
                  <a:srgbClr val="FFFFFF"/>
                </a:solidFill>
              </a:rPr>
              <a:t>	</a:t>
            </a:r>
            <a:r>
              <a:rPr lang="en-US" sz="1300" dirty="0">
                <a:solidFill>
                  <a:srgbClr val="FFFFFF"/>
                </a:solidFill>
              </a:rPr>
              <a:t>❏	8 XORs, comparando o 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ParReg_8bit</a:t>
            </a:r>
            <a:r>
              <a:rPr lang="en-US" sz="1300" b="1"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300" spc="20" dirty="0">
                <a:solidFill>
                  <a:srgbClr val="FFFFFF"/>
                </a:solidFill>
              </a:rPr>
              <a:t>com 		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GateAnd8</a:t>
            </a:r>
            <a:r>
              <a:rPr lang="en-US" sz="1300" spc="2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spc="2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ParReg_8bitFinal;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	❏	8 FlipFlopD, 1 para </a:t>
            </a:r>
            <a:r>
              <a:rPr lang="en-US" sz="1300" dirty="0" err="1">
                <a:solidFill>
                  <a:srgbClr val="FFFFFF"/>
                </a:solidFill>
              </a:rPr>
              <a:t>cada</a:t>
            </a:r>
            <a:r>
              <a:rPr lang="en-US" sz="1300" dirty="0">
                <a:solidFill>
                  <a:srgbClr val="FFFFFF"/>
                </a:solidFill>
              </a:rPr>
              <a:t> bit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tabLst>
                <a:tab pos="558165" algn="l"/>
              </a:tabLst>
            </a:pPr>
            <a:endParaRPr lang="en-US" sz="1300" dirty="0">
              <a:solidFill>
                <a:srgbClr val="FFFFFF"/>
              </a:solidFill>
            </a:endParaRP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❏	</a:t>
            </a:r>
            <a:r>
              <a:rPr lang="en-US" sz="1300" dirty="0" err="1">
                <a:solidFill>
                  <a:srgbClr val="FFFFFF"/>
                </a:solidFill>
              </a:rPr>
              <a:t>ValidOutput</a:t>
            </a:r>
            <a:r>
              <a:rPr lang="en-US" sz="1300" dirty="0">
                <a:solidFill>
                  <a:srgbClr val="FFFFFF"/>
                </a:solidFill>
              </a:rPr>
              <a:t>;</a:t>
            </a:r>
          </a:p>
          <a:p>
            <a:pPr marL="148590" defTabSz="914400">
              <a:spcBef>
                <a:spcPts val="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</a:rPr>
              <a:t>	❏	1 AND </a:t>
            </a:r>
            <a:r>
              <a:rPr lang="en-US" sz="1300" dirty="0" err="1">
                <a:solidFill>
                  <a:srgbClr val="FFFFFF"/>
                </a:solidFill>
              </a:rPr>
              <a:t>seguido</a:t>
            </a:r>
            <a:r>
              <a:rPr lang="en-US" sz="1300" dirty="0">
                <a:solidFill>
                  <a:srgbClr val="FFFFFF"/>
                </a:solidFill>
              </a:rPr>
              <a:t> de 1 OR</a:t>
            </a:r>
          </a:p>
          <a:p>
            <a:pPr marL="12700" defTabSz="914400">
              <a:spcBef>
                <a:spcPts val="157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  <a:highlight>
                  <a:srgbClr val="FFFF00"/>
                </a:highlight>
              </a:rPr>
              <a:t>❏	</a:t>
            </a:r>
            <a:r>
              <a:rPr lang="en-US" sz="1300" b="1" spc="30" dirty="0">
                <a:solidFill>
                  <a:srgbClr val="FFFFFF"/>
                </a:solidFill>
                <a:highlight>
                  <a:srgbClr val="FFFF00"/>
                </a:highlight>
              </a:rPr>
              <a:t>Operation</a:t>
            </a:r>
            <a:r>
              <a:rPr lang="en-US" sz="1300" b="1" spc="-1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b="1" spc="45" dirty="0">
                <a:solidFill>
                  <a:srgbClr val="FFFFFF"/>
                </a:solidFill>
                <a:highlight>
                  <a:srgbClr val="FFFF00"/>
                </a:highlight>
              </a:rPr>
              <a:t>time:</a:t>
            </a:r>
            <a:endParaRPr lang="en-US" sz="1300" dirty="0">
              <a:solidFill>
                <a:srgbClr val="FFFFFF"/>
              </a:solidFill>
              <a:highlight>
                <a:srgbClr val="FFFF00"/>
              </a:highlight>
            </a:endParaRPr>
          </a:p>
          <a:p>
            <a:pPr marL="129539" defTabSz="914400">
              <a:spcBef>
                <a:spcPts val="35"/>
              </a:spcBef>
              <a:buClr>
                <a:schemeClr val="accent1"/>
              </a:buClr>
              <a:buFont typeface="Calibri" panose="020F0502020204030204" pitchFamily="34" charset="0"/>
              <a:tabLst>
                <a:tab pos="558165" algn="l"/>
              </a:tabLst>
            </a:pPr>
            <a:r>
              <a:rPr lang="en-US" sz="1300" dirty="0">
                <a:solidFill>
                  <a:srgbClr val="FFFFFF"/>
                </a:solidFill>
                <a:highlight>
                  <a:srgbClr val="FFFF00"/>
                </a:highlight>
              </a:rPr>
              <a:t>❏	</a:t>
            </a:r>
            <a:r>
              <a:rPr lang="en-US" sz="1300" spc="-10" dirty="0">
                <a:solidFill>
                  <a:srgbClr val="FFFFFF"/>
                </a:solidFill>
                <a:highlight>
                  <a:srgbClr val="FFFF00"/>
                </a:highlight>
              </a:rPr>
              <a:t>26</a:t>
            </a:r>
            <a:r>
              <a:rPr lang="en-US" sz="1300" spc="2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spc="50" dirty="0">
                <a:solidFill>
                  <a:srgbClr val="FFFFFF"/>
                </a:solidFill>
                <a:highlight>
                  <a:srgbClr val="FFFF00"/>
                </a:highlight>
              </a:rPr>
              <a:t>clock</a:t>
            </a:r>
            <a:r>
              <a:rPr lang="en-US" sz="1300" spc="2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spc="55" dirty="0">
                <a:solidFill>
                  <a:srgbClr val="FFFFFF"/>
                </a:solidFill>
                <a:highlight>
                  <a:srgbClr val="FFFF00"/>
                </a:highlight>
              </a:rPr>
              <a:t>cycles</a:t>
            </a:r>
            <a:r>
              <a:rPr lang="en-US" sz="1300" spc="20" dirty="0">
                <a:solidFill>
                  <a:srgbClr val="FFFFFF"/>
                </a:solidFill>
                <a:highlight>
                  <a:srgbClr val="FFFF00"/>
                </a:highlight>
              </a:rPr>
              <a:t> </a:t>
            </a:r>
            <a:r>
              <a:rPr lang="en-US" sz="1300" spc="-85" dirty="0">
                <a:solidFill>
                  <a:srgbClr val="FFFFFF"/>
                </a:solidFill>
                <a:highlight>
                  <a:srgbClr val="FFFF00"/>
                </a:highlight>
              </a:rPr>
              <a:t>(24+2);</a:t>
            </a:r>
            <a:endParaRPr lang="en-US" sz="13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6CEDA-0A93-C190-3DB0-7A657F3EE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2"/>
          <a:stretch/>
        </p:blipFill>
        <p:spPr>
          <a:xfrm>
            <a:off x="4128189" y="2999700"/>
            <a:ext cx="8031889" cy="3324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2F31-CFA2-A7AA-19AB-4C404984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63" y="1453700"/>
            <a:ext cx="7003387" cy="1478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0293C-E155-BF1A-643A-1693BD96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Descodificador em paralelo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020BCA-4D31-60F0-9789-B3B581F6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PT" dirty="0">
                <a:cs typeface="Calibri"/>
              </a:rPr>
              <a:t>É composto principalmente por 3 tipos blocos</a:t>
            </a:r>
            <a:endParaRPr lang="pt-PT" dirty="0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7E8573AC-6148-AFCD-0754-64946BEF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89" y="284176"/>
            <a:ext cx="3730977" cy="1924609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CD8A64CE-E380-049F-58B7-D5ECBC69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70" y="3431822"/>
            <a:ext cx="1698978" cy="2553171"/>
          </a:xfrm>
          <a:prstGeom prst="rect">
            <a:avLst/>
          </a:prstGeom>
        </p:spPr>
      </p:pic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4EDEABA-71F2-868A-7E76-63C84667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887" y="3425407"/>
            <a:ext cx="2056460" cy="1709930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40D31CA-76E0-893C-F0D8-730A837E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623" y="3427684"/>
            <a:ext cx="2743200" cy="14325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CE3281-1216-E3AC-0FC7-DD5FB8379EB8}"/>
              </a:ext>
            </a:extLst>
          </p:cNvPr>
          <p:cNvSpPr txBox="1"/>
          <p:nvPr/>
        </p:nvSpPr>
        <p:spPr>
          <a:xfrm>
            <a:off x="1006591" y="2746962"/>
            <a:ext cx="19589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dirty="0">
                <a:cs typeface="Calibri"/>
              </a:rPr>
              <a:t>3 </a:t>
            </a:r>
            <a:r>
              <a:rPr lang="pt-PT" sz="1600" dirty="0" err="1">
                <a:cs typeface="Calibri"/>
              </a:rPr>
              <a:t>decoders</a:t>
            </a:r>
            <a:r>
              <a:rPr lang="pt-PT" sz="1600" dirty="0">
                <a:cs typeface="Calibri"/>
              </a:rPr>
              <a:t> para os m# bits (# = 1,2,3)</a:t>
            </a:r>
            <a:endParaRPr lang="pt-PT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C60C72-0F5F-C0ED-E473-CA906D83FBDB}"/>
              </a:ext>
            </a:extLst>
          </p:cNvPr>
          <p:cNvSpPr txBox="1"/>
          <p:nvPr/>
        </p:nvSpPr>
        <p:spPr>
          <a:xfrm>
            <a:off x="4298084" y="2746962"/>
            <a:ext cx="26418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dirty="0">
                <a:cs typeface="Calibri"/>
              </a:rPr>
              <a:t>1 </a:t>
            </a:r>
            <a:r>
              <a:rPr lang="pt-PT" sz="1600" dirty="0" err="1">
                <a:cs typeface="Calibri"/>
              </a:rPr>
              <a:t>partial</a:t>
            </a:r>
            <a:r>
              <a:rPr lang="pt-PT" sz="1600" dirty="0">
                <a:cs typeface="Calibri"/>
              </a:rPr>
              <a:t> </a:t>
            </a:r>
            <a:r>
              <a:rPr lang="pt-PT" sz="1600" dirty="0" err="1">
                <a:cs typeface="Calibri"/>
              </a:rPr>
              <a:t>encoder</a:t>
            </a:r>
            <a:r>
              <a:rPr lang="pt-PT" sz="1600" dirty="0">
                <a:cs typeface="Calibri"/>
              </a:rPr>
              <a:t> em paralelo que deduz m4 = '0' 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248766-18FE-6963-9728-D568D5B001F0}"/>
              </a:ext>
            </a:extLst>
          </p:cNvPr>
          <p:cNvSpPr txBox="1"/>
          <p:nvPr/>
        </p:nvSpPr>
        <p:spPr>
          <a:xfrm>
            <a:off x="8720054" y="2746962"/>
            <a:ext cx="29373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dirty="0">
                <a:cs typeface="Calibri"/>
              </a:rPr>
              <a:t>1 </a:t>
            </a:r>
            <a:r>
              <a:rPr lang="pt-PT" sz="1600" dirty="0" err="1">
                <a:cs typeface="Calibri"/>
              </a:rPr>
              <a:t>popcounter</a:t>
            </a:r>
            <a:r>
              <a:rPr lang="pt-PT" sz="1600" dirty="0">
                <a:cs typeface="Calibri"/>
              </a:rPr>
              <a:t> de 8 bits para calcular a distância de </a:t>
            </a:r>
            <a:r>
              <a:rPr lang="pt-PT" sz="1600" dirty="0" err="1">
                <a:cs typeface="Calibri"/>
              </a:rPr>
              <a:t>hamming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38027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5">
            <a:extLst>
              <a:ext uri="{FF2B5EF4-FFF2-40B4-BE49-F238E27FC236}">
                <a16:creationId xmlns:a16="http://schemas.microsoft.com/office/drawing/2014/main" id="{343FDABF-C3E9-299C-C99F-84E29A67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" y="-2126"/>
            <a:ext cx="1698978" cy="2553171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7FF7D965-E61E-2E6E-7C2B-D9E476D07E6E}"/>
              </a:ext>
            </a:extLst>
          </p:cNvPr>
          <p:cNvCxnSpPr/>
          <p:nvPr/>
        </p:nvCxnSpPr>
        <p:spPr>
          <a:xfrm flipH="1">
            <a:off x="6454239" y="2969"/>
            <a:ext cx="5938" cy="68520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>
            <a:extLst>
              <a:ext uri="{FF2B5EF4-FFF2-40B4-BE49-F238E27FC236}">
                <a16:creationId xmlns:a16="http://schemas.microsoft.com/office/drawing/2014/main" id="{8BF81626-EE9C-0CC5-CDDB-67BA34F1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2724303"/>
            <a:ext cx="6325589" cy="4130820"/>
          </a:xfrm>
          <a:prstGeom prst="rect">
            <a:avLst/>
          </a:prstGeom>
        </p:spPr>
      </p:pic>
      <p:pic>
        <p:nvPicPr>
          <p:cNvPr id="9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6A820041-C63A-D305-7EAE-1C9595F4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023" y="1860032"/>
            <a:ext cx="3950524" cy="812350"/>
          </a:xfrm>
          <a:prstGeom prst="rect">
            <a:avLst/>
          </a:prstGeom>
        </p:spPr>
      </p:pic>
      <p:pic>
        <p:nvPicPr>
          <p:cNvPr id="11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B7C6DE37-387C-DA11-D47A-E90B28543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732" y="1355"/>
            <a:ext cx="2056460" cy="1709930"/>
          </a:xfrm>
          <a:prstGeom prst="rect">
            <a:avLst/>
          </a:prstGeom>
        </p:spPr>
      </p:pic>
      <p:pic>
        <p:nvPicPr>
          <p:cNvPr id="12" name="Imagem 12" descr="Uma imagem com mesa&#10;&#10;Descrição gerada automaticamente">
            <a:extLst>
              <a:ext uri="{FF2B5EF4-FFF2-40B4-BE49-F238E27FC236}">
                <a16:creationId xmlns:a16="http://schemas.microsoft.com/office/drawing/2014/main" id="{C3653EC8-BBA0-57EC-0A2B-BCE249C26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634" y="2399"/>
            <a:ext cx="3485408" cy="1796294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577AC822-6D29-2D5D-59BC-297F14D83CB4}"/>
              </a:ext>
            </a:extLst>
          </p:cNvPr>
          <p:cNvCxnSpPr>
            <a:cxnSpLocks/>
          </p:cNvCxnSpPr>
          <p:nvPr/>
        </p:nvCxnSpPr>
        <p:spPr>
          <a:xfrm flipH="1" flipV="1">
            <a:off x="6454239" y="3074718"/>
            <a:ext cx="5686300" cy="5938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2F4E6DD3-E0F4-1D3C-4EE8-1AC07C382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831" y="3120905"/>
            <a:ext cx="2743200" cy="143256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7EFC5C-A669-4FEA-CE2F-AA11A5393274}"/>
              </a:ext>
            </a:extLst>
          </p:cNvPr>
          <p:cNvSpPr txBox="1"/>
          <p:nvPr/>
        </p:nvSpPr>
        <p:spPr>
          <a:xfrm>
            <a:off x="2375065" y="1553687"/>
            <a:ext cx="2763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>
                <a:cs typeface="Calibri"/>
              </a:rPr>
              <a:t>Neste caso, n representa a negação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A4E3689-F8F6-3638-E970-C31050C056B7}"/>
              </a:ext>
            </a:extLst>
          </p:cNvPr>
          <p:cNvSpPr txBox="1"/>
          <p:nvPr/>
        </p:nvSpPr>
        <p:spPr>
          <a:xfrm>
            <a:off x="1989116" y="29687"/>
            <a:ext cx="276385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cs typeface="Calibri"/>
              </a:rPr>
              <a:t>Custo de implementação:</a:t>
            </a:r>
          </a:p>
          <a:p>
            <a:r>
              <a:rPr lang="pt-PT" sz="1400" dirty="0">
                <a:cs typeface="Calibri"/>
              </a:rPr>
              <a:t>4 XOR</a:t>
            </a:r>
          </a:p>
          <a:p>
            <a:r>
              <a:rPr lang="pt-PT" sz="1400" dirty="0">
                <a:cs typeface="Calibri"/>
              </a:rPr>
              <a:t>4 NOT</a:t>
            </a:r>
          </a:p>
          <a:p>
            <a:r>
              <a:rPr lang="pt-PT" sz="1400" dirty="0">
                <a:cs typeface="Calibri"/>
              </a:rPr>
              <a:t>6 OR</a:t>
            </a:r>
          </a:p>
          <a:p>
            <a:r>
              <a:rPr lang="pt-PT" sz="1400" dirty="0">
                <a:cs typeface="Calibri"/>
              </a:rPr>
              <a:t>4 AND3 (8 AND)</a:t>
            </a:r>
          </a:p>
          <a:p>
            <a:r>
              <a:rPr lang="pt-PT" sz="1400" dirty="0">
                <a:cs typeface="Calibri"/>
              </a:rPr>
              <a:t>1 NOR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27746AA-2C56-9225-42EE-08556EA62523}"/>
              </a:ext>
            </a:extLst>
          </p:cNvPr>
          <p:cNvSpPr txBox="1"/>
          <p:nvPr/>
        </p:nvSpPr>
        <p:spPr>
          <a:xfrm>
            <a:off x="6511634" y="1979219"/>
            <a:ext cx="27638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cs typeface="Calibri"/>
              </a:rPr>
              <a:t>Custo de implementação:</a:t>
            </a:r>
          </a:p>
          <a:p>
            <a:r>
              <a:rPr lang="pt-PT" sz="1400" dirty="0">
                <a:cs typeface="Calibri"/>
              </a:rPr>
              <a:t>7 XOR</a:t>
            </a:r>
          </a:p>
          <a:p>
            <a:endParaRPr lang="pt-PT" sz="1400" dirty="0"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FD9431F-F6BE-9CDA-EB57-5E5EC689DA48}"/>
              </a:ext>
            </a:extLst>
          </p:cNvPr>
          <p:cNvSpPr txBox="1"/>
          <p:nvPr/>
        </p:nvSpPr>
        <p:spPr>
          <a:xfrm>
            <a:off x="6511635" y="4641271"/>
            <a:ext cx="233832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cs typeface="Calibri"/>
              </a:rPr>
              <a:t>Custo de implementação:</a:t>
            </a:r>
          </a:p>
          <a:p>
            <a:r>
              <a:rPr lang="pt-PT" sz="1400" dirty="0">
                <a:cs typeface="Calibri"/>
              </a:rPr>
              <a:t>12 AND</a:t>
            </a:r>
          </a:p>
          <a:p>
            <a:r>
              <a:rPr lang="pt-PT" sz="1400" dirty="0">
                <a:cs typeface="Calibri"/>
              </a:rPr>
              <a:t>15 XOR</a:t>
            </a:r>
          </a:p>
          <a:p>
            <a:r>
              <a:rPr lang="pt-PT" sz="1400" dirty="0">
                <a:cs typeface="Calibri"/>
              </a:rPr>
              <a:t>1 OR</a:t>
            </a:r>
          </a:p>
          <a:p>
            <a:endParaRPr lang="pt-PT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>
            <a:extLst>
              <a:ext uri="{FF2B5EF4-FFF2-40B4-BE49-F238E27FC236}">
                <a16:creationId xmlns:a16="http://schemas.microsoft.com/office/drawing/2014/main" id="{E9E3D6E7-263F-7479-F692-549D2804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129047"/>
            <a:ext cx="12184083" cy="64316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F54837-8145-781A-0BAE-3C8775B8C904}"/>
              </a:ext>
            </a:extLst>
          </p:cNvPr>
          <p:cNvSpPr txBox="1"/>
          <p:nvPr/>
        </p:nvSpPr>
        <p:spPr>
          <a:xfrm>
            <a:off x="79168" y="128649"/>
            <a:ext cx="762000" cy="2616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Y[7..0]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26382BD-696D-49ED-59F2-D866DEF93B4E}"/>
              </a:ext>
            </a:extLst>
          </p:cNvPr>
          <p:cNvSpPr txBox="1"/>
          <p:nvPr/>
        </p:nvSpPr>
        <p:spPr>
          <a:xfrm>
            <a:off x="5640778" y="6204856"/>
            <a:ext cx="762000" cy="2616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m[3..0]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6953F7-B476-3878-08FA-112154929F6E}"/>
              </a:ext>
            </a:extLst>
          </p:cNvPr>
          <p:cNvSpPr txBox="1"/>
          <p:nvPr/>
        </p:nvSpPr>
        <p:spPr>
          <a:xfrm>
            <a:off x="3879271" y="6204856"/>
            <a:ext cx="762000" cy="2616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 err="1">
                <a:cs typeface="Calibri"/>
              </a:rPr>
              <a:t>valid</a:t>
            </a:r>
            <a:endParaRPr lang="pt-PT" sz="110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CE3AE0-F292-CBEB-6851-4C913D44D467}"/>
              </a:ext>
            </a:extLst>
          </p:cNvPr>
          <p:cNvSpPr txBox="1"/>
          <p:nvPr/>
        </p:nvSpPr>
        <p:spPr>
          <a:xfrm>
            <a:off x="5066805" y="613558"/>
            <a:ext cx="1533896" cy="271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(m1_isOne AND </a:t>
            </a:r>
            <a:r>
              <a:rPr lang="pt-PT" sz="1100" dirty="0" err="1">
                <a:cs typeface="Calibri"/>
              </a:rPr>
              <a:t>valid</a:t>
            </a:r>
            <a:r>
              <a:rPr lang="pt-PT" sz="1100" dirty="0">
                <a:cs typeface="Calibri"/>
              </a:rPr>
              <a:t>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638D32-3F3B-6172-F22E-2D4E7F8B5BCC}"/>
              </a:ext>
            </a:extLst>
          </p:cNvPr>
          <p:cNvSpPr txBox="1"/>
          <p:nvPr/>
        </p:nvSpPr>
        <p:spPr>
          <a:xfrm>
            <a:off x="5066805" y="1840674"/>
            <a:ext cx="1533896" cy="271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(m2_isOne AND </a:t>
            </a:r>
            <a:r>
              <a:rPr lang="pt-PT" sz="1100" dirty="0" err="1">
                <a:cs typeface="Calibri"/>
              </a:rPr>
              <a:t>valid</a:t>
            </a:r>
            <a:r>
              <a:rPr lang="pt-PT" sz="1100" dirty="0">
                <a:cs typeface="Calibri"/>
              </a:rPr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D9BCBE-3B83-6346-3C74-8517612AD2D6}"/>
              </a:ext>
            </a:extLst>
          </p:cNvPr>
          <p:cNvSpPr txBox="1"/>
          <p:nvPr/>
        </p:nvSpPr>
        <p:spPr>
          <a:xfrm>
            <a:off x="5017323" y="3295402"/>
            <a:ext cx="1533896" cy="271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(m3_isOne AND </a:t>
            </a:r>
            <a:r>
              <a:rPr lang="pt-PT" sz="1100" dirty="0" err="1">
                <a:cs typeface="Calibri"/>
              </a:rPr>
              <a:t>valid</a:t>
            </a:r>
            <a:r>
              <a:rPr lang="pt-PT" sz="1100" dirty="0">
                <a:cs typeface="Calibri"/>
              </a:rPr>
              <a:t>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7578B3-5A5E-E30C-FFBE-D440C29BED51}"/>
              </a:ext>
            </a:extLst>
          </p:cNvPr>
          <p:cNvSpPr txBox="1"/>
          <p:nvPr/>
        </p:nvSpPr>
        <p:spPr>
          <a:xfrm>
            <a:off x="6739246" y="5373584"/>
            <a:ext cx="6135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m'4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16FB3A-91FF-ED63-0BB0-E77E63F0DEC9}"/>
              </a:ext>
            </a:extLst>
          </p:cNvPr>
          <p:cNvSpPr txBox="1"/>
          <p:nvPr/>
        </p:nvSpPr>
        <p:spPr>
          <a:xfrm>
            <a:off x="6858701" y="4035984"/>
            <a:ext cx="74220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(y XOR z)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F3837B8-7B20-3D73-BF7C-9CEC15E5FFBC}"/>
              </a:ext>
            </a:extLst>
          </p:cNvPr>
          <p:cNvSpPr txBox="1"/>
          <p:nvPr/>
        </p:nvSpPr>
        <p:spPr>
          <a:xfrm>
            <a:off x="10628412" y="3344882"/>
            <a:ext cx="1533896" cy="6001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 err="1">
                <a:cs typeface="Calibri"/>
              </a:rPr>
              <a:t>Popcounter</a:t>
            </a:r>
            <a:r>
              <a:rPr lang="pt-PT" sz="1100" dirty="0">
                <a:cs typeface="Calibri"/>
              </a:rPr>
              <a:t> para distância de </a:t>
            </a:r>
            <a:r>
              <a:rPr lang="pt-PT" sz="1100" dirty="0" err="1">
                <a:cs typeface="Calibri"/>
              </a:rPr>
              <a:t>Hamming</a:t>
            </a:r>
            <a:r>
              <a:rPr lang="pt-PT" sz="1100" dirty="0">
                <a:cs typeface="Calibri"/>
              </a:rPr>
              <a:t> entre y e z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D6A66A-724E-1933-AC5E-B473E3814092}"/>
              </a:ext>
            </a:extLst>
          </p:cNvPr>
          <p:cNvSpPr txBox="1"/>
          <p:nvPr/>
        </p:nvSpPr>
        <p:spPr>
          <a:xfrm>
            <a:off x="7868103" y="5005802"/>
            <a:ext cx="10291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cs typeface="Calibri"/>
              </a:rPr>
              <a:t>(c[3] XOR c[2])</a:t>
            </a:r>
          </a:p>
        </p:txBody>
      </p:sp>
      <p:pic>
        <p:nvPicPr>
          <p:cNvPr id="23" name="Imagem 23" descr="Uma imagem com texto&#10;&#10;Descrição gerada automaticamente">
            <a:extLst>
              <a:ext uri="{FF2B5EF4-FFF2-40B4-BE49-F238E27FC236}">
                <a16:creationId xmlns:a16="http://schemas.microsoft.com/office/drawing/2014/main" id="{5418551F-8D47-690E-7F95-33F22F77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" y="881248"/>
            <a:ext cx="1039339" cy="770907"/>
          </a:xfrm>
          <a:prstGeom prst="rect">
            <a:avLst/>
          </a:prstGeom>
        </p:spPr>
      </p:pic>
      <p:pic>
        <p:nvPicPr>
          <p:cNvPr id="24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E26DCDC1-6827-1ECD-5078-B28819CA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" y="1934256"/>
            <a:ext cx="1039339" cy="733178"/>
          </a:xfrm>
          <a:prstGeom prst="rect">
            <a:avLst/>
          </a:prstGeom>
        </p:spPr>
      </p:pic>
      <p:pic>
        <p:nvPicPr>
          <p:cNvPr id="25" name="Imagem 25" descr="Uma imagem com texto&#10;&#10;Descrição gerada automaticamente">
            <a:extLst>
              <a:ext uri="{FF2B5EF4-FFF2-40B4-BE49-F238E27FC236}">
                <a16:creationId xmlns:a16="http://schemas.microsoft.com/office/drawing/2014/main" id="{E156A559-4636-E3D9-ABA0-00F946E54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3" y="3062411"/>
            <a:ext cx="1039339" cy="7331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BCFA7C-9977-76F5-0085-B3622E9EE2C0}"/>
              </a:ext>
            </a:extLst>
          </p:cNvPr>
          <p:cNvSpPr txBox="1"/>
          <p:nvPr/>
        </p:nvSpPr>
        <p:spPr>
          <a:xfrm>
            <a:off x="79167" y="4858985"/>
            <a:ext cx="2556038" cy="160043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cs typeface="Calibri"/>
              </a:rPr>
              <a:t>Custo total de implementação:</a:t>
            </a:r>
          </a:p>
          <a:p>
            <a:r>
              <a:rPr lang="pt-PT" sz="1400" dirty="0">
                <a:cs typeface="Calibri"/>
              </a:rPr>
              <a:t>39   AND</a:t>
            </a:r>
          </a:p>
          <a:p>
            <a:r>
              <a:rPr lang="pt-PT" sz="1400" dirty="0">
                <a:cs typeface="Calibri"/>
              </a:rPr>
              <a:t>43   XOR</a:t>
            </a:r>
          </a:p>
          <a:p>
            <a:r>
              <a:rPr lang="pt-PT" sz="1400" dirty="0">
                <a:cs typeface="Calibri"/>
              </a:rPr>
              <a:t>19   OR</a:t>
            </a:r>
          </a:p>
          <a:p>
            <a:r>
              <a:rPr lang="pt-PT" sz="1400" dirty="0">
                <a:cs typeface="Calibri"/>
              </a:rPr>
              <a:t>4     NOR</a:t>
            </a:r>
          </a:p>
          <a:p>
            <a:r>
              <a:rPr lang="pt-PT" sz="1400" dirty="0">
                <a:cs typeface="Calibri"/>
              </a:rPr>
              <a:t>12   NOT</a:t>
            </a:r>
          </a:p>
          <a:p>
            <a:endParaRPr lang="pt-PT" sz="1400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6A0E63-35E0-C177-245F-115173EEBC7D}"/>
              </a:ext>
            </a:extLst>
          </p:cNvPr>
          <p:cNvSpPr txBox="1"/>
          <p:nvPr/>
        </p:nvSpPr>
        <p:spPr>
          <a:xfrm>
            <a:off x="6739245" y="6115790"/>
            <a:ext cx="5455596" cy="73866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cs typeface="Calibri"/>
              </a:rPr>
              <a:t>Atraso de propagação:</a:t>
            </a:r>
          </a:p>
          <a:p>
            <a:r>
              <a:rPr lang="pt-PT" sz="1400" dirty="0">
                <a:cs typeface="Calibri"/>
              </a:rPr>
              <a:t>(12 XOR + 12 NOT + 12 OR + 12 AND + 4 NOR) + 1 NOR + 3 AND + 4 XOR</a:t>
            </a:r>
          </a:p>
          <a:p>
            <a:endParaRPr lang="pt-PT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5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26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7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93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5729" y="1746387"/>
            <a:ext cx="9909810" cy="121802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spcBef>
                <a:spcPts val="980"/>
              </a:spcBef>
              <a:tabLst>
                <a:tab pos="558165" algn="l"/>
              </a:tabLst>
            </a:pPr>
            <a:r>
              <a:rPr sz="2500" dirty="0">
                <a:solidFill>
                  <a:srgbClr val="E48312"/>
                </a:solidFill>
                <a:latin typeface="MS UI Gothic"/>
                <a:cs typeface="MS UI Gothic"/>
              </a:rPr>
              <a:t>❏	</a:t>
            </a:r>
            <a:r>
              <a:rPr lang="pt-PT" sz="1600" spc="30" dirty="0">
                <a:solidFill>
                  <a:srgbClr val="E48312"/>
                </a:solidFill>
                <a:latin typeface="Georgia"/>
                <a:cs typeface="MS UI Gothic"/>
              </a:rPr>
              <a:t>Solução discutida na aula</a:t>
            </a:r>
            <a:r>
              <a:rPr sz="1600" spc="5" dirty="0">
                <a:latin typeface="Georgia"/>
                <a:cs typeface="Georgia"/>
              </a:rPr>
              <a:t>:</a:t>
            </a:r>
            <a:endParaRPr sz="1600" dirty="0">
              <a:latin typeface="Georgia"/>
              <a:cs typeface="Georgia"/>
            </a:endParaRPr>
          </a:p>
          <a:p>
            <a:pPr marL="605790">
              <a:lnSpc>
                <a:spcPct val="150000"/>
              </a:lnSpc>
              <a:spcBef>
                <a:spcPts val="495"/>
              </a:spcBef>
              <a:tabLst>
                <a:tab pos="1015365" algn="l"/>
              </a:tabLst>
            </a:pPr>
            <a:r>
              <a:rPr sz="1400" dirty="0">
                <a:latin typeface="MS UI Gothic"/>
                <a:cs typeface="MS UI Gothic"/>
              </a:rPr>
              <a:t>❏	</a:t>
            </a:r>
            <a:r>
              <a:rPr lang="pt-PT" sz="1400" spc="-10" dirty="0">
                <a:latin typeface="Georgia"/>
                <a:cs typeface="MS UI Gothic"/>
              </a:rPr>
              <a:t>São precisas 12 portas XOR</a:t>
            </a:r>
            <a:r>
              <a:rPr sz="1400" spc="30" dirty="0">
                <a:latin typeface="Georgia"/>
                <a:cs typeface="Georgia"/>
              </a:rPr>
              <a:t>;</a:t>
            </a:r>
            <a:endParaRPr sz="1400" dirty="0">
              <a:latin typeface="Georgia"/>
              <a:cs typeface="Georgia"/>
            </a:endParaRPr>
          </a:p>
          <a:p>
            <a:pPr marL="605790">
              <a:lnSpc>
                <a:spcPct val="150000"/>
              </a:lnSpc>
              <a:spcBef>
                <a:spcPts val="270"/>
              </a:spcBef>
              <a:tabLst>
                <a:tab pos="1015365" algn="l"/>
              </a:tabLst>
            </a:pPr>
            <a:r>
              <a:rPr sz="1400" dirty="0">
                <a:latin typeface="MS UI Gothic"/>
                <a:cs typeface="MS UI Gothic"/>
              </a:rPr>
              <a:t>❏	</a:t>
            </a:r>
            <a:r>
              <a:rPr lang="pt-PT" sz="1400" spc="-95" dirty="0">
                <a:latin typeface="Georgia"/>
                <a:cs typeface="MS UI Gothic"/>
              </a:rPr>
              <a:t>Tempo de </a:t>
            </a:r>
            <a:r>
              <a:rPr sz="1400" spc="30" dirty="0">
                <a:latin typeface="Georgia"/>
                <a:cs typeface="Georgia"/>
              </a:rPr>
              <a:t> </a:t>
            </a:r>
            <a:r>
              <a:rPr lang="pt-PT" sz="1400" spc="30" dirty="0">
                <a:latin typeface="Georgia"/>
                <a:cs typeface="Georgia"/>
              </a:rPr>
              <a:t>propagação de atraso no pior caso são 3 XOR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8972D1-65F5-5D38-0340-5A7475A5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61" y="3165584"/>
            <a:ext cx="5768745" cy="3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9383B8D-39B2-603C-DF22-BDB625C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Codificador em Paralelo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F76417E-C9EA-772A-0039-BAEDBF08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76411"/>
            <a:ext cx="2286000" cy="31412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997FB-6CE5-9C6F-8772-BFEF46D8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305841"/>
            <a:ext cx="2545301" cy="2872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pt-PT" smtClean="0"/>
              <a:t>9</a:t>
            </a:fld>
            <a:endParaRPr lang="pt-PT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813132"/>
            <a:ext cx="10058400" cy="1290737"/>
          </a:xfrm>
          <a:prstGeom prst="rect">
            <a:avLst/>
          </a:prstGeom>
        </p:spPr>
        <p:txBody>
          <a:bodyPr vert="horz" wrap="square" lIns="0" tIns="6159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558165" algn="l"/>
              </a:tabLst>
            </a:pPr>
            <a:r>
              <a:rPr lang="pt-PT" sz="3200" dirty="0">
                <a:solidFill>
                  <a:srgbClr val="E48312"/>
                </a:solidFill>
                <a:latin typeface="MS UI Gothic"/>
                <a:cs typeface="MS UI Gothic"/>
              </a:rPr>
              <a:t>❏	</a:t>
            </a:r>
            <a:r>
              <a:rPr lang="pt-PT" sz="1800" spc="25" dirty="0">
                <a:latin typeface="Georgia"/>
                <a:cs typeface="Georgia"/>
              </a:rPr>
              <a:t>Pegamos nessa solução e melhorámo-la para construir a implementação paralela</a:t>
            </a:r>
            <a:r>
              <a:rPr lang="pt-PT" sz="1800" spc="20" dirty="0">
                <a:latin typeface="Georgia"/>
                <a:cs typeface="Georgia"/>
              </a:rPr>
              <a:t>:</a:t>
            </a:r>
            <a:endParaRPr lang="pt-PT" sz="1800" dirty="0">
              <a:latin typeface="Georgia"/>
              <a:cs typeface="Georgia"/>
            </a:endParaRPr>
          </a:p>
          <a:p>
            <a:pPr marL="1015365" marR="5080" indent="-409575">
              <a:spcBef>
                <a:spcPts val="1935"/>
              </a:spcBef>
              <a:tabLst>
                <a:tab pos="1015365" algn="l"/>
              </a:tabLst>
            </a:pPr>
            <a:r>
              <a:rPr lang="pt-PT" sz="1600" spc="-95" dirty="0">
                <a:latin typeface="Georgia"/>
              </a:rPr>
              <a:t>❏	 Após analisarmos esta solução básica reparamos que haviam expressões em comum e substituímo-las e desta forma reduzimos 5 </a:t>
            </a:r>
            <a:r>
              <a:rPr lang="pt-PT" sz="1600" spc="-95" dirty="0" err="1">
                <a:latin typeface="Georgia"/>
              </a:rPr>
              <a:t>XORs</a:t>
            </a:r>
            <a:r>
              <a:rPr lang="pt-PT" sz="1600" spc="-95" dirty="0">
                <a:latin typeface="Georgia"/>
              </a:rPr>
              <a:t> em relação à solução inicial;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6EBA65-3C46-1FA6-9F82-CF48802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977972"/>
            <a:ext cx="10058400" cy="734174"/>
          </a:xfrm>
        </p:spPr>
        <p:txBody>
          <a:bodyPr>
            <a:normAutofit/>
          </a:bodyPr>
          <a:lstStyle/>
          <a:p>
            <a:r>
              <a:rPr lang="pt-PT" dirty="0"/>
              <a:t>Resultados do codificador em Paralelo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CF2DD-AA7E-CC88-AE7E-7F8D8254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60" y="3360463"/>
            <a:ext cx="2667000" cy="2972064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0D64007-947A-682C-A46F-8BCEE3007B89}"/>
              </a:ext>
            </a:extLst>
          </p:cNvPr>
          <p:cNvCxnSpPr>
            <a:cxnSpLocks/>
          </p:cNvCxnSpPr>
          <p:nvPr/>
        </p:nvCxnSpPr>
        <p:spPr>
          <a:xfrm rot="10800000">
            <a:off x="4765040" y="3886200"/>
            <a:ext cx="5217160" cy="152400"/>
          </a:xfrm>
          <a:prstGeom prst="curvedConnector3">
            <a:avLst>
              <a:gd name="adj1" fmla="val 119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262</TotalTime>
  <Words>372</Words>
  <Application>Microsoft Office PowerPoint</Application>
  <PresentationFormat>Ecrã Panorâmico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Retrospect</vt:lpstr>
      <vt:lpstr>Apresentação do PowerPoint</vt:lpstr>
      <vt:lpstr>Descodificador em paralelo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Codificador em Paralelo</vt:lpstr>
      <vt:lpstr>Resultados do codificador em Paralelo</vt:lpstr>
      <vt:lpstr>Descodificador em Paralelo</vt:lpstr>
      <vt:lpstr>Resultados do Descodificador em Paralelo</vt:lpstr>
      <vt:lpstr>Codificador em Série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Rafael Amorim</cp:lastModifiedBy>
  <cp:revision>392</cp:revision>
  <dcterms:created xsi:type="dcterms:W3CDTF">2022-11-13T09:38:21Z</dcterms:created>
  <dcterms:modified xsi:type="dcterms:W3CDTF">2022-11-13T20:26:31Z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