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6_E3DC815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62" r:id="rId5"/>
    <p:sldId id="263" r:id="rId6"/>
    <p:sldId id="260" r:id="rId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4688C54-D833-49FF-8C48-1689523ADF42}">
          <p14:sldIdLst>
            <p14:sldId id="256"/>
          </p14:sldIdLst>
        </p14:section>
        <p14:section name="Codificação em Paralelo" id="{7AA8DA72-A566-4D27-8D66-6CF3D899332D}">
          <p14:sldIdLst>
            <p14:sldId id="257"/>
            <p14:sldId id="258"/>
          </p14:sldIdLst>
        </p14:section>
        <p14:section name="Descodificação em Paralelo" id="{82639B20-9CC5-49A6-B069-14126BFFC875}">
          <p14:sldIdLst>
            <p14:sldId id="262"/>
            <p14:sldId id="263"/>
          </p14:sldIdLst>
        </p14:section>
        <p14:section name="Codificador em Série" id="{EF134264-C2BE-4E91-890B-E6934E15EB65}">
          <p14:sldIdLst>
            <p14:sldId id="260"/>
          </p14:sldIdLst>
        </p14:section>
        <p14:section name="Conclusão" id="{77DE0825-65A3-41AC-B7A4-F6DB7B37A6E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399C98-D42F-8324-8F28-1A1F842FC13B}" name="Rafael Amorim" initials="RA" userId="Rafael Amorim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660"/>
  </p:normalViewPr>
  <p:slideViewPr>
    <p:cSldViewPr>
      <p:cViewPr varScale="1">
        <p:scale>
          <a:sx n="83" d="100"/>
          <a:sy n="83" d="100"/>
        </p:scale>
        <p:origin x="67" y="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modernComment_106_E3DC815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20B0B0C-A716-4F30-911B-30D59AABC15C}" authorId="{55399C98-D42F-8324-8F28-1A1F842FC13B}" created="2022-11-13T13:39:21.997">
    <pc:sldMkLst xmlns:pc="http://schemas.microsoft.com/office/powerpoint/2013/main/command">
      <pc:docMk/>
      <pc:sldMk cId="3822879057" sldId="262"/>
    </pc:sldMkLst>
    <p188:txBody>
      <a:bodyPr/>
      <a:lstStyle/>
      <a:p>
        <a:r>
          <a:rPr lang="pt-PT"/>
          <a:t>Falta aqui nestes 2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‹#›</a:t>
            </a:fld>
            <a:endParaRPr lang="pt-P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8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9629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8978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522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‹#›</a:t>
            </a:fld>
            <a:endParaRPr lang="pt-P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56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426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734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976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505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7505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2296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‹#›</a:t>
            </a:fld>
            <a:endParaRPr lang="pt-PT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1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E3DC815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EE378F3-9642-471B-8215-AA3288422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405F82-F7FB-4124-AE2B-3D69A007C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/>
          <p:nvPr/>
        </p:nvSpPr>
        <p:spPr>
          <a:xfrm>
            <a:off x="457200" y="516835"/>
            <a:ext cx="6618017" cy="1666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R="5080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Assignment 1 – Hadamard Code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4674665"/>
            <a:ext cx="6541817" cy="12143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12700" marR="5080" defTabSz="914400">
              <a:lnSpc>
                <a:spcPct val="90000"/>
              </a:lnSpc>
              <a:spcBef>
                <a:spcPts val="100"/>
              </a:spcBef>
              <a:buClr>
                <a:schemeClr val="accent1"/>
              </a:buClr>
              <a:buFont typeface="Calibri" panose="020F0502020204030204" pitchFamily="34" charset="0"/>
            </a:pPr>
            <a:r>
              <a:rPr lang="en-US" spc="-385" dirty="0">
                <a:solidFill>
                  <a:srgbClr val="FFFFFF"/>
                </a:solidFill>
              </a:rPr>
              <a:t> </a:t>
            </a:r>
            <a:r>
              <a:rPr lang="en-US" spc="-25" dirty="0">
                <a:solidFill>
                  <a:srgbClr val="FFFFFF"/>
                </a:solidFill>
              </a:rPr>
              <a:t>Grupo</a:t>
            </a:r>
            <a:r>
              <a:rPr lang="en-US" spc="-5" dirty="0">
                <a:solidFill>
                  <a:srgbClr val="FFFFFF"/>
                </a:solidFill>
              </a:rPr>
              <a:t> 2 </a:t>
            </a:r>
            <a:r>
              <a:rPr lang="en-US" spc="65" dirty="0">
                <a:solidFill>
                  <a:srgbClr val="FFFFFF"/>
                </a:solidFill>
              </a:rPr>
              <a:t>–</a:t>
            </a:r>
            <a:r>
              <a:rPr lang="en-US" spc="-5" dirty="0">
                <a:solidFill>
                  <a:srgbClr val="FFFFFF"/>
                </a:solidFill>
              </a:rPr>
              <a:t> </a:t>
            </a:r>
            <a:r>
              <a:rPr lang="en-US" spc="-50" dirty="0" err="1">
                <a:solidFill>
                  <a:srgbClr val="FFFFFF"/>
                </a:solidFill>
              </a:rPr>
              <a:t>Arquiteturas</a:t>
            </a:r>
            <a:r>
              <a:rPr lang="en-US" spc="-50" dirty="0">
                <a:solidFill>
                  <a:srgbClr val="FFFFFF"/>
                </a:solidFill>
              </a:rPr>
              <a:t> de Alto </a:t>
            </a:r>
            <a:r>
              <a:rPr lang="en-US" spc="-50" dirty="0" err="1">
                <a:solidFill>
                  <a:srgbClr val="FFFFFF"/>
                </a:solidFill>
              </a:rPr>
              <a:t>Desempenho</a:t>
            </a:r>
            <a:endParaRPr lang="en-US" spc="-20" dirty="0">
              <a:solidFill>
                <a:srgbClr val="FFFFFF"/>
              </a:solidFill>
            </a:endParaRPr>
          </a:p>
          <a:p>
            <a:pPr marL="12700" marR="5080" defTabSz="914400">
              <a:lnSpc>
                <a:spcPct val="90000"/>
              </a:lnSpc>
              <a:spcBef>
                <a:spcPts val="100"/>
              </a:spcBef>
              <a:buClr>
                <a:schemeClr val="accent1"/>
              </a:buClr>
              <a:buFont typeface="Calibri" panose="020F0502020204030204" pitchFamily="34" charset="0"/>
            </a:pPr>
            <a:r>
              <a:rPr lang="en-US" spc="-20" dirty="0">
                <a:solidFill>
                  <a:srgbClr val="FFFFFF"/>
                </a:solidFill>
              </a:rPr>
              <a:t>	Rafael Amorim, nº98197</a:t>
            </a:r>
          </a:p>
          <a:p>
            <a:pPr marL="12700" marR="5080" defTabSz="914400">
              <a:lnSpc>
                <a:spcPct val="90000"/>
              </a:lnSpc>
              <a:spcBef>
                <a:spcPts val="100"/>
              </a:spcBef>
              <a:buClr>
                <a:schemeClr val="accent1"/>
              </a:buClr>
              <a:buFont typeface="Calibri" panose="020F0502020204030204" pitchFamily="34" charset="0"/>
            </a:pPr>
            <a:r>
              <a:rPr lang="en-US" spc="15" dirty="0">
                <a:solidFill>
                  <a:srgbClr val="FFFFFF"/>
                </a:solidFill>
              </a:rPr>
              <a:t>	Victor</a:t>
            </a:r>
            <a:r>
              <a:rPr lang="en-US" spc="5" dirty="0">
                <a:solidFill>
                  <a:srgbClr val="FFFFFF"/>
                </a:solidFill>
              </a:rPr>
              <a:t> Souza, </a:t>
            </a:r>
            <a:r>
              <a:rPr lang="en-US" spc="-20" dirty="0">
                <a:solidFill>
                  <a:srgbClr val="FFFFFF"/>
                </a:solidFill>
              </a:rPr>
              <a:t>nº89330</a:t>
            </a:r>
          </a:p>
          <a:p>
            <a:pPr marL="12700" marR="5080" defTabSz="914400">
              <a:lnSpc>
                <a:spcPct val="90000"/>
              </a:lnSpc>
              <a:spcBef>
                <a:spcPts val="100"/>
              </a:spcBef>
              <a:buClr>
                <a:schemeClr val="accent1"/>
              </a:buClr>
              <a:buFont typeface="Calibri" panose="020F0502020204030204" pitchFamily="34" charset="0"/>
            </a:pPr>
            <a:r>
              <a:rPr lang="en-US" spc="-20" dirty="0">
                <a:solidFill>
                  <a:srgbClr val="FFFFFF"/>
                </a:solidFill>
              </a:rPr>
              <a:t>Professor António Rui Borges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AE29FD-C3A6-46E4-BF94-132A4C4EE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object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33E97D-C6F6-FF0B-74C1-0FA32D2771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1982" y="2800432"/>
            <a:ext cx="3294253" cy="12353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1D60167-4931-47E6-BA6A-407CBD079E47}" type="slidenum">
              <a:rPr lang="en-US">
                <a:solidFill>
                  <a:schemeClr val="tx2"/>
                </a:solidFill>
              </a:rPr>
              <a:pPr defTabSz="914400">
                <a:spcAft>
                  <a:spcPts val="600"/>
                </a:spcAft>
              </a:pPr>
              <a:t>1</a:t>
            </a:fld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5729" y="1746387"/>
            <a:ext cx="9909810" cy="121802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spcBef>
                <a:spcPts val="980"/>
              </a:spcBef>
              <a:tabLst>
                <a:tab pos="558165" algn="l"/>
              </a:tabLst>
            </a:pPr>
            <a:r>
              <a:rPr sz="2500" dirty="0">
                <a:solidFill>
                  <a:srgbClr val="E48312"/>
                </a:solidFill>
                <a:latin typeface="MS UI Gothic"/>
                <a:cs typeface="MS UI Gothic"/>
              </a:rPr>
              <a:t>❏	</a:t>
            </a:r>
            <a:r>
              <a:rPr lang="pt-PT" sz="1600" spc="30" dirty="0">
                <a:solidFill>
                  <a:srgbClr val="E48312"/>
                </a:solidFill>
                <a:latin typeface="Georgia"/>
                <a:cs typeface="MS UI Gothic"/>
              </a:rPr>
              <a:t>Solução discutida na aula</a:t>
            </a:r>
            <a:r>
              <a:rPr sz="1600" spc="5" dirty="0">
                <a:latin typeface="Georgia"/>
                <a:cs typeface="Georgia"/>
              </a:rPr>
              <a:t>:</a:t>
            </a:r>
            <a:endParaRPr sz="1600" dirty="0">
              <a:latin typeface="Georgia"/>
              <a:cs typeface="Georgia"/>
            </a:endParaRPr>
          </a:p>
          <a:p>
            <a:pPr marL="605790">
              <a:lnSpc>
                <a:spcPct val="150000"/>
              </a:lnSpc>
              <a:spcBef>
                <a:spcPts val="495"/>
              </a:spcBef>
              <a:tabLst>
                <a:tab pos="1015365" algn="l"/>
              </a:tabLst>
            </a:pPr>
            <a:r>
              <a:rPr sz="1400" dirty="0">
                <a:latin typeface="MS UI Gothic"/>
                <a:cs typeface="MS UI Gothic"/>
              </a:rPr>
              <a:t>❏	</a:t>
            </a:r>
            <a:r>
              <a:rPr lang="pt-PT" sz="1400" spc="-10" dirty="0">
                <a:latin typeface="Georgia"/>
                <a:cs typeface="MS UI Gothic"/>
              </a:rPr>
              <a:t>São precisas 12 portas XOR</a:t>
            </a:r>
            <a:r>
              <a:rPr sz="1400" spc="30" dirty="0">
                <a:latin typeface="Georgia"/>
                <a:cs typeface="Georgia"/>
              </a:rPr>
              <a:t>;</a:t>
            </a:r>
            <a:endParaRPr sz="1400" dirty="0">
              <a:latin typeface="Georgia"/>
              <a:cs typeface="Georgia"/>
            </a:endParaRPr>
          </a:p>
          <a:p>
            <a:pPr marL="605790">
              <a:lnSpc>
                <a:spcPct val="150000"/>
              </a:lnSpc>
              <a:spcBef>
                <a:spcPts val="270"/>
              </a:spcBef>
              <a:tabLst>
                <a:tab pos="1015365" algn="l"/>
              </a:tabLst>
            </a:pPr>
            <a:r>
              <a:rPr sz="1400" dirty="0">
                <a:latin typeface="MS UI Gothic"/>
                <a:cs typeface="MS UI Gothic"/>
              </a:rPr>
              <a:t>❏	</a:t>
            </a:r>
            <a:r>
              <a:rPr lang="pt-PT" sz="1400" spc="-95" dirty="0">
                <a:latin typeface="Georgia"/>
                <a:cs typeface="MS UI Gothic"/>
              </a:rPr>
              <a:t>Tempo de </a:t>
            </a:r>
            <a:r>
              <a:rPr sz="1400" spc="30" dirty="0">
                <a:latin typeface="Georgia"/>
                <a:cs typeface="Georgia"/>
              </a:rPr>
              <a:t> </a:t>
            </a:r>
            <a:r>
              <a:rPr lang="pt-PT" sz="1400" spc="30" dirty="0">
                <a:latin typeface="Georgia"/>
                <a:cs typeface="Georgia"/>
              </a:rPr>
              <a:t>propagação de atraso no pior caso são 3 XOR</a:t>
            </a:r>
            <a:endParaRPr sz="1400" dirty="0">
              <a:latin typeface="Georgia"/>
              <a:cs typeface="Georgi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8972D1-65F5-5D38-0340-5A7475A5C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261" y="3165584"/>
            <a:ext cx="5768745" cy="3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9383B8D-39B2-603C-DF22-BDB625CB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Codificador em Paralelo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EF76417E-C9EA-772A-0039-BAEDBF089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176411"/>
            <a:ext cx="2286000" cy="314125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6E997FB-6CE5-9C6F-8772-BFEF46D80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3305841"/>
            <a:ext cx="2545301" cy="287298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3</a:t>
            </a:fld>
            <a:endParaRPr lang="pt-PT"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1813132"/>
            <a:ext cx="10058400" cy="1290737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  <a:tabLst>
                <a:tab pos="558165" algn="l"/>
              </a:tabLst>
            </a:pPr>
            <a:r>
              <a:rPr lang="pt-PT" sz="3200" dirty="0">
                <a:solidFill>
                  <a:srgbClr val="E48312"/>
                </a:solidFill>
                <a:latin typeface="MS UI Gothic"/>
                <a:cs typeface="MS UI Gothic"/>
              </a:rPr>
              <a:t>❏	</a:t>
            </a:r>
            <a:r>
              <a:rPr lang="pt-PT" sz="1800" spc="25" dirty="0">
                <a:latin typeface="Georgia"/>
                <a:cs typeface="Georgia"/>
              </a:rPr>
              <a:t>Pegamos nessa solução e melhorámo-la para construir a implementação paralela</a:t>
            </a:r>
            <a:r>
              <a:rPr lang="pt-PT" sz="1800" spc="20" dirty="0">
                <a:latin typeface="Georgia"/>
                <a:cs typeface="Georgia"/>
              </a:rPr>
              <a:t>:</a:t>
            </a:r>
            <a:endParaRPr lang="pt-PT" sz="1800" dirty="0">
              <a:latin typeface="Georgia"/>
              <a:cs typeface="Georgia"/>
            </a:endParaRPr>
          </a:p>
          <a:p>
            <a:pPr marL="1015365" marR="5080" indent="-409575">
              <a:spcBef>
                <a:spcPts val="1935"/>
              </a:spcBef>
              <a:tabLst>
                <a:tab pos="1015365" algn="l"/>
              </a:tabLst>
            </a:pPr>
            <a:r>
              <a:rPr lang="pt-PT" sz="1600" spc="-95" dirty="0">
                <a:latin typeface="Georgia"/>
              </a:rPr>
              <a:t>❏	 Após analisarmos esta solução básica reparamos que haviam expressões em comum e substituímo-las e desta forma reduzimos 5 </a:t>
            </a:r>
            <a:r>
              <a:rPr lang="pt-PT" sz="1600" spc="-95" dirty="0" err="1">
                <a:latin typeface="Georgia"/>
              </a:rPr>
              <a:t>XORs</a:t>
            </a:r>
            <a:r>
              <a:rPr lang="pt-PT" sz="1600" spc="-95" dirty="0">
                <a:latin typeface="Georgia"/>
              </a:rPr>
              <a:t> em relação à solução inicial;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A6EBA65-3C46-1FA6-9F82-CF48802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977972"/>
            <a:ext cx="10058400" cy="734174"/>
          </a:xfrm>
        </p:spPr>
        <p:txBody>
          <a:bodyPr>
            <a:normAutofit/>
          </a:bodyPr>
          <a:lstStyle/>
          <a:p>
            <a:r>
              <a:rPr lang="pt-PT" dirty="0"/>
              <a:t>Resultados do codificador em Paralelo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ECF2DD-AA7E-CC88-AE7E-7F8D82544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160" y="3360463"/>
            <a:ext cx="2667000" cy="2972064"/>
          </a:xfrm>
          <a:prstGeom prst="rect">
            <a:avLst/>
          </a:prstGeom>
        </p:spPr>
      </p:pic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0D64007-947A-682C-A46F-8BCEE3007B89}"/>
              </a:ext>
            </a:extLst>
          </p:cNvPr>
          <p:cNvCxnSpPr>
            <a:cxnSpLocks/>
          </p:cNvCxnSpPr>
          <p:nvPr/>
        </p:nvCxnSpPr>
        <p:spPr>
          <a:xfrm rot="10800000">
            <a:off x="4765040" y="3886200"/>
            <a:ext cx="5217160" cy="152400"/>
          </a:xfrm>
          <a:prstGeom prst="curvedConnector3">
            <a:avLst>
              <a:gd name="adj1" fmla="val 1191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5729" y="1752600"/>
            <a:ext cx="9909810" cy="4806572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latin typeface="Georgia"/>
              </a:rPr>
              <a:t>❏	</a:t>
            </a:r>
            <a:r>
              <a:rPr lang="en-US" spc="25" dirty="0">
                <a:latin typeface="Georgia"/>
              </a:rPr>
              <a:t>Divide-se em 3 </a:t>
            </a:r>
            <a:r>
              <a:rPr lang="en-US" spc="25" dirty="0" err="1">
                <a:latin typeface="Georgia"/>
              </a:rPr>
              <a:t>partes</a:t>
            </a:r>
            <a:r>
              <a:rPr lang="en-US" spc="25" dirty="0">
                <a:latin typeface="Georgia"/>
              </a:rPr>
              <a:t>:</a:t>
            </a:r>
          </a:p>
          <a:p>
            <a:pPr marL="469900" indent="-32829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US" spc="25" dirty="0" err="1">
                <a:latin typeface="Georgia"/>
              </a:rPr>
              <a:t>Verificar</a:t>
            </a:r>
            <a:r>
              <a:rPr lang="en-US" spc="25" dirty="0">
                <a:latin typeface="Georgia"/>
              </a:rPr>
              <a:t> a </a:t>
            </a:r>
            <a:r>
              <a:rPr lang="en-US" spc="25" dirty="0" err="1">
                <a:latin typeface="Georgia"/>
              </a:rPr>
              <a:t>paridade</a:t>
            </a:r>
            <a:endParaRPr lang="en-US" spc="25" dirty="0">
              <a:latin typeface="Georgia"/>
            </a:endParaRPr>
          </a:p>
          <a:p>
            <a:pPr marL="927100" marR="59055" lvl="1" indent="-328295">
              <a:lnSpc>
                <a:spcPct val="103600"/>
              </a:lnSpc>
              <a:spcBef>
                <a:spcPts val="150"/>
              </a:spcBef>
              <a:buSzPct val="118181"/>
              <a:buFont typeface="Arial MT"/>
              <a:buChar char="○"/>
              <a:tabLst>
                <a:tab pos="926465" algn="l"/>
                <a:tab pos="927100" algn="l"/>
              </a:tabLst>
            </a:pPr>
            <a:r>
              <a:rPr lang="pt-PT" spc="25" dirty="0">
                <a:latin typeface="Georgia"/>
              </a:rPr>
              <a:t>Composto por 22 </a:t>
            </a:r>
            <a:r>
              <a:rPr lang="pt-PT" spc="25" dirty="0" err="1">
                <a:latin typeface="Georgia"/>
              </a:rPr>
              <a:t>xors</a:t>
            </a:r>
            <a:r>
              <a:rPr lang="pt-PT" spc="25" dirty="0">
                <a:latin typeface="Georgia"/>
              </a:rPr>
              <a:t> para gerar os bits que verificam se houve ou não um erro.</a:t>
            </a:r>
            <a:endParaRPr lang="en-US" spc="25" dirty="0">
              <a:latin typeface="Georgia"/>
            </a:endParaRPr>
          </a:p>
          <a:p>
            <a:pPr marL="469900" indent="-328295">
              <a:lnSpc>
                <a:spcPts val="155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US" spc="25" dirty="0" err="1">
                <a:latin typeface="Georgia"/>
              </a:rPr>
              <a:t>Descodificador</a:t>
            </a:r>
            <a:r>
              <a:rPr lang="en-US" spc="25" dirty="0">
                <a:latin typeface="Georgia"/>
              </a:rPr>
              <a:t> </a:t>
            </a:r>
            <a:r>
              <a:rPr lang="en-US" spc="25" dirty="0">
                <a:highlight>
                  <a:srgbClr val="FFFF00"/>
                </a:highlight>
                <a:latin typeface="Georgia"/>
              </a:rPr>
              <a:t>4:11</a:t>
            </a:r>
          </a:p>
          <a:p>
            <a:pPr marL="927100" indent="-328295">
              <a:lnSpc>
                <a:spcPct val="100000"/>
              </a:lnSpc>
              <a:spcBef>
                <a:spcPts val="200"/>
              </a:spcBef>
              <a:buSzPct val="118181"/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lang="pt-PT" spc="25" dirty="0">
                <a:latin typeface="Georgia"/>
              </a:rPr>
              <a:t>Para encontrar o bit que precisa de ser corrigido.</a:t>
            </a:r>
            <a:endParaRPr lang="en-US" spc="25" dirty="0">
              <a:latin typeface="Georgia"/>
            </a:endParaRPr>
          </a:p>
          <a:p>
            <a:pPr marL="469900" indent="-328295">
              <a:lnSpc>
                <a:spcPct val="100000"/>
              </a:lnSpc>
              <a:spcBef>
                <a:spcPts val="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US" spc="25" dirty="0">
                <a:latin typeface="Georgia"/>
              </a:rPr>
              <a:t>Bit ERROR</a:t>
            </a:r>
          </a:p>
          <a:p>
            <a:pPr marL="927100" marR="5080" lvl="1" indent="-328295">
              <a:lnSpc>
                <a:spcPct val="103600"/>
              </a:lnSpc>
              <a:spcBef>
                <a:spcPts val="155"/>
              </a:spcBef>
              <a:buSzPct val="118181"/>
              <a:buFont typeface="Arial MT"/>
              <a:buChar char="○"/>
              <a:tabLst>
                <a:tab pos="926465" algn="l"/>
                <a:tab pos="927100" algn="l"/>
              </a:tabLst>
            </a:pPr>
            <a:r>
              <a:rPr lang="en-US" spc="25" dirty="0" err="1">
                <a:latin typeface="Georgia"/>
              </a:rPr>
              <a:t>Composto</a:t>
            </a:r>
            <a:r>
              <a:rPr lang="en-US" spc="25" dirty="0">
                <a:latin typeface="Georgia"/>
              </a:rPr>
              <a:t> por </a:t>
            </a:r>
            <a:r>
              <a:rPr lang="en-US" spc="25" dirty="0">
                <a:highlight>
                  <a:srgbClr val="FFFF00"/>
                </a:highlight>
                <a:latin typeface="Georgia"/>
              </a:rPr>
              <a:t>11</a:t>
            </a:r>
            <a:r>
              <a:rPr lang="en-US" spc="25" dirty="0">
                <a:latin typeface="Georgia"/>
              </a:rPr>
              <a:t> </a:t>
            </a:r>
            <a:r>
              <a:rPr lang="en-US" spc="25" dirty="0" err="1">
                <a:latin typeface="Georgia"/>
              </a:rPr>
              <a:t>xors</a:t>
            </a:r>
            <a:r>
              <a:rPr lang="en-US" spc="25" dirty="0">
                <a:latin typeface="Georgia"/>
              </a:rPr>
              <a:t> para ﬂip a </a:t>
            </a:r>
            <a:r>
              <a:rPr lang="en-US" spc="25" dirty="0" err="1">
                <a:latin typeface="Georgia"/>
              </a:rPr>
              <a:t>parte</a:t>
            </a:r>
            <a:r>
              <a:rPr lang="en-US" spc="25" dirty="0">
                <a:latin typeface="Georgia"/>
              </a:rPr>
              <a:t> </a:t>
            </a:r>
            <a:r>
              <a:rPr lang="en-US" spc="25" dirty="0" err="1">
                <a:latin typeface="Georgia"/>
              </a:rPr>
              <a:t>errada</a:t>
            </a:r>
            <a:r>
              <a:rPr lang="en-US" spc="25" dirty="0">
                <a:latin typeface="Georgia"/>
              </a:rPr>
              <a:t>.</a:t>
            </a:r>
          </a:p>
          <a:p>
            <a:pPr marL="927100" marR="5080" lvl="1" indent="-328295">
              <a:lnSpc>
                <a:spcPct val="103600"/>
              </a:lnSpc>
              <a:spcBef>
                <a:spcPts val="155"/>
              </a:spcBef>
              <a:buSzPct val="118181"/>
              <a:buFont typeface="Arial MT"/>
              <a:buChar char="○"/>
              <a:tabLst>
                <a:tab pos="926465" algn="l"/>
                <a:tab pos="927100" algn="l"/>
              </a:tabLst>
            </a:pPr>
            <a:endParaRPr lang="en-US" spc="25" dirty="0">
              <a:latin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PT" spc="25" dirty="0">
                <a:latin typeface="Georgia"/>
              </a:rPr>
              <a:t>❏	</a:t>
            </a:r>
            <a:r>
              <a:rPr lang="en-US" spc="25" dirty="0" err="1">
                <a:latin typeface="Georgia"/>
              </a:rPr>
              <a:t>Custo</a:t>
            </a:r>
            <a:r>
              <a:rPr lang="en-US" spc="25" dirty="0">
                <a:latin typeface="Georgia"/>
              </a:rPr>
              <a:t> da </a:t>
            </a:r>
            <a:r>
              <a:rPr lang="en-US" spc="25" dirty="0" err="1">
                <a:latin typeface="Georgia"/>
              </a:rPr>
              <a:t>implementação</a:t>
            </a:r>
            <a:endParaRPr lang="en-US" spc="25" dirty="0">
              <a:latin typeface="Georgia"/>
            </a:endParaRPr>
          </a:p>
          <a:p>
            <a:pPr marL="469900" indent="-32829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pc="25" dirty="0">
                <a:highlight>
                  <a:srgbClr val="FFFF00"/>
                </a:highlight>
                <a:latin typeface="Georgia"/>
              </a:rPr>
              <a:t>33 XORs</a:t>
            </a:r>
          </a:p>
          <a:p>
            <a:pPr marL="469900" indent="-32829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pc="25" dirty="0">
                <a:highlight>
                  <a:srgbClr val="FFFF00"/>
                </a:highlight>
                <a:latin typeface="Georgia"/>
              </a:rPr>
              <a:t>19 ANDs</a:t>
            </a:r>
          </a:p>
          <a:p>
            <a:pPr marL="469900" indent="-32829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pc="25" dirty="0">
                <a:highlight>
                  <a:srgbClr val="FFFF00"/>
                </a:highlight>
                <a:latin typeface="Georgia"/>
              </a:rPr>
              <a:t>4 NOTs</a:t>
            </a: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lang="pt-PT" spc="25" dirty="0">
                <a:latin typeface="Georgia"/>
              </a:rPr>
              <a:t>❏	</a:t>
            </a:r>
            <a:r>
              <a:rPr lang="en-US" spc="25" dirty="0" err="1">
                <a:latin typeface="Georgia"/>
              </a:rPr>
              <a:t>Atraso</a:t>
            </a:r>
            <a:r>
              <a:rPr lang="en-US" spc="25" dirty="0">
                <a:latin typeface="Georgia"/>
              </a:rPr>
              <a:t> de </a:t>
            </a:r>
            <a:r>
              <a:rPr lang="en-US" spc="25" dirty="0" err="1">
                <a:latin typeface="Georgia"/>
              </a:rPr>
              <a:t>propagação</a:t>
            </a:r>
            <a:endParaRPr lang="en-US" spc="25" dirty="0">
              <a:latin typeface="Georgia"/>
            </a:endParaRPr>
          </a:p>
          <a:p>
            <a:pPr marL="469900" indent="-32829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pc="25" dirty="0">
                <a:highlight>
                  <a:srgbClr val="FFFF00"/>
                </a:highlight>
                <a:latin typeface="Georgia"/>
              </a:rPr>
              <a:t>4 </a:t>
            </a:r>
            <a:r>
              <a:rPr lang="en-US" spc="25" dirty="0">
                <a:latin typeface="Georgia"/>
              </a:rPr>
              <a:t>XOR gates + </a:t>
            </a:r>
            <a:r>
              <a:rPr lang="en-US" spc="25" dirty="0">
                <a:highlight>
                  <a:srgbClr val="FFFF00"/>
                </a:highlight>
                <a:latin typeface="Georgia"/>
              </a:rPr>
              <a:t>2 </a:t>
            </a:r>
            <a:r>
              <a:rPr lang="en-US" spc="25" dirty="0">
                <a:latin typeface="Georgia"/>
              </a:rPr>
              <a:t>AND gates + </a:t>
            </a:r>
            <a:r>
              <a:rPr lang="en-US" spc="25" dirty="0">
                <a:highlight>
                  <a:srgbClr val="FFFF00"/>
                </a:highlight>
                <a:latin typeface="Georgia"/>
              </a:rPr>
              <a:t>1 </a:t>
            </a:r>
            <a:r>
              <a:rPr lang="en-US" spc="25" dirty="0">
                <a:latin typeface="Georgia"/>
              </a:rPr>
              <a:t>NOT gate</a:t>
            </a:r>
          </a:p>
          <a:p>
            <a:pPr marL="141605">
              <a:lnSpc>
                <a:spcPct val="100000"/>
              </a:lnSpc>
              <a:tabLst>
                <a:tab pos="469265" algn="l"/>
                <a:tab pos="469900" algn="l"/>
              </a:tabLst>
            </a:pPr>
            <a:endParaRPr lang="en-US" spc="25" dirty="0">
              <a:latin typeface="Georgia"/>
            </a:endParaRPr>
          </a:p>
          <a:p>
            <a:pPr marL="469900" marR="5080" indent="-328295">
              <a:lnSpc>
                <a:spcPct val="103600"/>
              </a:lnSpc>
              <a:spcBef>
                <a:spcPts val="155"/>
              </a:spcBef>
              <a:buSzPct val="118181"/>
              <a:buFont typeface="Arial MT"/>
              <a:buChar char="○"/>
              <a:tabLst>
                <a:tab pos="926465" algn="l"/>
                <a:tab pos="927100" algn="l"/>
              </a:tabLst>
            </a:pPr>
            <a:endParaRPr lang="en-US" spc="25" dirty="0">
              <a:latin typeface="Georgia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9383B8D-39B2-603C-DF22-BDB625CB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Descodificador em Paralelo</a:t>
            </a:r>
          </a:p>
        </p:txBody>
      </p:sp>
    </p:spTree>
    <p:extLst>
      <p:ext uri="{BB962C8B-B14F-4D97-AF65-F5344CB8AC3E}">
        <p14:creationId xmlns:p14="http://schemas.microsoft.com/office/powerpoint/2010/main" val="38228790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EF76417E-C9EA-772A-0039-BAEDBF089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176411"/>
            <a:ext cx="2286000" cy="314125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6E997FB-6CE5-9C6F-8772-BFEF46D80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3305841"/>
            <a:ext cx="2545301" cy="287298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5</a:t>
            </a:fld>
            <a:endParaRPr lang="pt-PT"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1813132"/>
            <a:ext cx="10058400" cy="1290737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  <a:tabLst>
                <a:tab pos="558165" algn="l"/>
              </a:tabLst>
            </a:pPr>
            <a:r>
              <a:rPr lang="pt-PT" sz="3200" dirty="0">
                <a:solidFill>
                  <a:srgbClr val="E48312"/>
                </a:solidFill>
                <a:latin typeface="MS UI Gothic"/>
                <a:cs typeface="MS UI Gothic"/>
              </a:rPr>
              <a:t>❏	</a:t>
            </a:r>
            <a:r>
              <a:rPr lang="pt-PT" sz="1800" spc="25" dirty="0">
                <a:latin typeface="Georgia"/>
                <a:cs typeface="Georgia"/>
              </a:rPr>
              <a:t>Pegamos nessa solução e melhorámo-la para construir a implementação paralela</a:t>
            </a:r>
            <a:r>
              <a:rPr lang="pt-PT" sz="1800" spc="20" dirty="0">
                <a:latin typeface="Georgia"/>
                <a:cs typeface="Georgia"/>
              </a:rPr>
              <a:t>:</a:t>
            </a:r>
            <a:endParaRPr lang="pt-PT" sz="1800" dirty="0">
              <a:latin typeface="Georgia"/>
              <a:cs typeface="Georgia"/>
            </a:endParaRPr>
          </a:p>
          <a:p>
            <a:pPr marL="1015365" marR="5080" indent="-409575">
              <a:spcBef>
                <a:spcPts val="1935"/>
              </a:spcBef>
              <a:tabLst>
                <a:tab pos="1015365" algn="l"/>
              </a:tabLst>
            </a:pPr>
            <a:r>
              <a:rPr lang="pt-PT" sz="1600" spc="-95" dirty="0">
                <a:latin typeface="Georgia"/>
              </a:rPr>
              <a:t>❏	 Após analisarmos esta solução básica reparamos que haviam expressões em comum e substituímo-las e desta forma reduzimos 5 </a:t>
            </a:r>
            <a:r>
              <a:rPr lang="pt-PT" sz="1600" spc="-95" dirty="0" err="1">
                <a:latin typeface="Georgia"/>
              </a:rPr>
              <a:t>XORs</a:t>
            </a:r>
            <a:r>
              <a:rPr lang="pt-PT" sz="1600" spc="-95" dirty="0">
                <a:latin typeface="Georgia"/>
              </a:rPr>
              <a:t> em relação à solução inicial;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A6EBA65-3C46-1FA6-9F82-CF48802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62174"/>
            <a:ext cx="10058400" cy="734174"/>
          </a:xfrm>
        </p:spPr>
        <p:txBody>
          <a:bodyPr>
            <a:normAutofit fontScale="90000"/>
          </a:bodyPr>
          <a:lstStyle/>
          <a:p>
            <a:r>
              <a:rPr lang="pt-PT" dirty="0"/>
              <a:t>Resultados do Descodificador em Paralelo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ECF2DD-AA7E-CC88-AE7E-7F8D82544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160" y="3360463"/>
            <a:ext cx="2667000" cy="2972064"/>
          </a:xfrm>
          <a:prstGeom prst="rect">
            <a:avLst/>
          </a:prstGeom>
        </p:spPr>
      </p:pic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0D64007-947A-682C-A46F-8BCEE3007B89}"/>
              </a:ext>
            </a:extLst>
          </p:cNvPr>
          <p:cNvCxnSpPr>
            <a:cxnSpLocks/>
          </p:cNvCxnSpPr>
          <p:nvPr/>
        </p:nvCxnSpPr>
        <p:spPr>
          <a:xfrm rot="10800000">
            <a:off x="4765040" y="3886200"/>
            <a:ext cx="5217160" cy="152400"/>
          </a:xfrm>
          <a:prstGeom prst="curvedConnector3">
            <a:avLst>
              <a:gd name="adj1" fmla="val 1191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5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15310"/>
            <a:ext cx="3571529" cy="5633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tabLst>
                <a:tab pos="2571750" algn="l"/>
                <a:tab pos="2952750" algn="l"/>
                <a:tab pos="10151745" algn="l"/>
              </a:tabLst>
            </a:pPr>
            <a:r>
              <a:rPr lang="en-US" sz="3600" dirty="0" err="1">
                <a:solidFill>
                  <a:srgbClr val="FFFFFF"/>
                </a:solidFill>
              </a:rPr>
              <a:t>Codificador</a:t>
            </a:r>
            <a:r>
              <a:rPr lang="en-US" sz="3600" dirty="0">
                <a:solidFill>
                  <a:srgbClr val="FFFFFF"/>
                </a:solidFill>
              </a:rPr>
              <a:t> em Série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193930"/>
            <a:ext cx="3657600" cy="56309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12700" defTabSz="914400">
              <a:spcBef>
                <a:spcPts val="980"/>
              </a:spcBef>
              <a:buClr>
                <a:schemeClr val="accent1"/>
              </a:buClr>
              <a:buFont typeface="Calibri" panose="020F0502020204030204" pitchFamily="34" charset="0"/>
              <a:tabLst>
                <a:tab pos="558165" algn="l"/>
              </a:tabLst>
            </a:pPr>
            <a:r>
              <a:rPr lang="en-US" sz="1300" dirty="0">
                <a:solidFill>
                  <a:srgbClr val="FFFFFF"/>
                </a:solidFill>
              </a:rPr>
              <a:t>❏	</a:t>
            </a:r>
            <a:r>
              <a:rPr lang="en-US" sz="1300" b="1" spc="35" dirty="0" err="1">
                <a:solidFill>
                  <a:srgbClr val="FFFFFF"/>
                </a:solidFill>
              </a:rPr>
              <a:t>Custo</a:t>
            </a:r>
            <a:r>
              <a:rPr lang="en-US" sz="1300" b="1" spc="35" dirty="0">
                <a:solidFill>
                  <a:srgbClr val="FFFFFF"/>
                </a:solidFill>
              </a:rPr>
              <a:t> de </a:t>
            </a:r>
            <a:r>
              <a:rPr lang="en-US" sz="1300" b="1" spc="35" dirty="0" err="1">
                <a:solidFill>
                  <a:srgbClr val="FFFFFF"/>
                </a:solidFill>
              </a:rPr>
              <a:t>implementação</a:t>
            </a:r>
            <a:r>
              <a:rPr lang="en-US" sz="1300" b="1" spc="30" dirty="0">
                <a:solidFill>
                  <a:srgbClr val="FFFFFF"/>
                </a:solidFill>
              </a:rPr>
              <a:t>:</a:t>
            </a:r>
            <a:endParaRPr lang="en-US" sz="1300" dirty="0">
              <a:solidFill>
                <a:srgbClr val="FFFFFF"/>
              </a:solidFill>
            </a:endParaRPr>
          </a:p>
          <a:p>
            <a:pPr marL="14859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E48312"/>
              </a:buClr>
              <a:buSzTx/>
              <a:buFont typeface="Calibri" panose="020F0502020204030204" pitchFamily="34" charset="0"/>
              <a:buNone/>
              <a:tabLst>
                <a:tab pos="558165" algn="l"/>
              </a:tabLst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❏	</a:t>
            </a:r>
            <a:r>
              <a:rPr kumimoji="0" lang="en-US" sz="13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bitCounter_3bits</a:t>
            </a:r>
          </a:p>
          <a:p>
            <a:pPr marL="148590" marR="0" lvl="0" indent="0" algn="l" defTabSz="914400" rtl="0" eaLnBrk="1" fontAlgn="auto" latinLnBrk="0" hangingPunct="1">
              <a:spcBef>
                <a:spcPts val="5"/>
              </a:spcBef>
              <a:spcAft>
                <a:spcPts val="0"/>
              </a:spcAft>
              <a:buClr>
                <a:srgbClr val="E48312"/>
              </a:buClr>
              <a:buSzTx/>
              <a:buFontTx/>
              <a:buNone/>
              <a:tabLst>
                <a:tab pos="558165" algn="l"/>
              </a:tabLst>
              <a:defRPr/>
            </a:pPr>
            <a:r>
              <a:rPr kumimoji="0" lang="en-US" sz="13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❏	3 FlipFlopD, 2 XOR’s e 1 AND;</a:t>
            </a:r>
            <a:endParaRPr lang="en-US" sz="1300" dirty="0">
              <a:solidFill>
                <a:srgbClr val="FFFFFF"/>
              </a:solidFill>
            </a:endParaRPr>
          </a:p>
          <a:p>
            <a:pPr marL="148590" defTabSz="914400">
              <a:spcBef>
                <a:spcPts val="1570"/>
              </a:spcBef>
              <a:buClr>
                <a:schemeClr val="accent1"/>
              </a:buClr>
              <a:buFont typeface="Calibri" panose="020F0502020204030204" pitchFamily="34" charset="0"/>
              <a:tabLst>
                <a:tab pos="558165" algn="l"/>
              </a:tabLst>
            </a:pPr>
            <a:r>
              <a:rPr lang="en-US" sz="1300" dirty="0">
                <a:solidFill>
                  <a:srgbClr val="FFFFFF"/>
                </a:solidFill>
              </a:rPr>
              <a:t>❏	</a:t>
            </a:r>
            <a:r>
              <a:rPr lang="en-US" sz="1300" spc="35" dirty="0">
                <a:solidFill>
                  <a:srgbClr val="FFFFFF"/>
                </a:solidFill>
              </a:rPr>
              <a:t>Control</a:t>
            </a:r>
            <a:r>
              <a:rPr lang="en-US" sz="1300" spc="-70" dirty="0">
                <a:solidFill>
                  <a:srgbClr val="FFFFFF"/>
                </a:solidFill>
              </a:rPr>
              <a:t>;</a:t>
            </a:r>
            <a:endParaRPr lang="en-US" sz="1300" dirty="0">
              <a:solidFill>
                <a:srgbClr val="FFFFFF"/>
              </a:solidFill>
            </a:endParaRPr>
          </a:p>
          <a:p>
            <a:pPr marL="605790" defTabSz="914400">
              <a:buClr>
                <a:schemeClr val="accent1"/>
              </a:buClr>
              <a:buFont typeface="Calibri" panose="020F0502020204030204" pitchFamily="34" charset="0"/>
              <a:tabLst>
                <a:tab pos="1015365" algn="l"/>
              </a:tabLst>
            </a:pPr>
            <a:r>
              <a:rPr lang="en-US" sz="1300" dirty="0">
                <a:solidFill>
                  <a:srgbClr val="FFFFFF"/>
                </a:solidFill>
              </a:rPr>
              <a:t>❏	</a:t>
            </a:r>
            <a:r>
              <a:rPr lang="en-US" sz="1300" spc="-35" dirty="0">
                <a:solidFill>
                  <a:srgbClr val="FFFFFF"/>
                </a:solidFill>
              </a:rPr>
              <a:t>4</a:t>
            </a:r>
            <a:r>
              <a:rPr lang="en-US" sz="1300" spc="20" dirty="0">
                <a:solidFill>
                  <a:srgbClr val="FFFFFF"/>
                </a:solidFill>
              </a:rPr>
              <a:t> </a:t>
            </a:r>
            <a:r>
              <a:rPr lang="en-US" sz="1300" spc="-25" dirty="0">
                <a:solidFill>
                  <a:srgbClr val="FFFFFF"/>
                </a:solidFill>
              </a:rPr>
              <a:t>NAND</a:t>
            </a:r>
            <a:r>
              <a:rPr lang="en-US" sz="1300" spc="25" dirty="0">
                <a:solidFill>
                  <a:srgbClr val="FFFFFF"/>
                </a:solidFill>
              </a:rPr>
              <a:t> </a:t>
            </a:r>
            <a:r>
              <a:rPr lang="en-US" sz="1300" spc="35" dirty="0">
                <a:solidFill>
                  <a:srgbClr val="FFFFFF"/>
                </a:solidFill>
              </a:rPr>
              <a:t>gates,</a:t>
            </a:r>
            <a:r>
              <a:rPr lang="en-US" sz="1300" spc="25" dirty="0">
                <a:solidFill>
                  <a:srgbClr val="FFFFFF"/>
                </a:solidFill>
              </a:rPr>
              <a:t> </a:t>
            </a:r>
            <a:r>
              <a:rPr lang="en-US" sz="1300" spc="-95" dirty="0">
                <a:solidFill>
                  <a:srgbClr val="FFFFFF"/>
                </a:solidFill>
              </a:rPr>
              <a:t>1</a:t>
            </a:r>
            <a:r>
              <a:rPr lang="en-US" sz="1300" spc="20" dirty="0">
                <a:solidFill>
                  <a:srgbClr val="FFFFFF"/>
                </a:solidFill>
              </a:rPr>
              <a:t> </a:t>
            </a:r>
            <a:r>
              <a:rPr lang="en-US" sz="1300" spc="-25" dirty="0">
                <a:solidFill>
                  <a:srgbClr val="FFFFFF"/>
                </a:solidFill>
              </a:rPr>
              <a:t>NOR</a:t>
            </a:r>
            <a:r>
              <a:rPr lang="en-US" sz="1300" spc="25" dirty="0">
                <a:solidFill>
                  <a:srgbClr val="FFFFFF"/>
                </a:solidFill>
              </a:rPr>
              <a:t> </a:t>
            </a:r>
            <a:r>
              <a:rPr lang="en-US" sz="1300" spc="50" dirty="0">
                <a:solidFill>
                  <a:srgbClr val="FFFFFF"/>
                </a:solidFill>
              </a:rPr>
              <a:t>gate</a:t>
            </a:r>
          </a:p>
          <a:p>
            <a:pPr marL="605790" defTabSz="914400">
              <a:buClr>
                <a:schemeClr val="accent1"/>
              </a:buClr>
              <a:tabLst>
                <a:tab pos="1015365" algn="l"/>
              </a:tabLst>
            </a:pPr>
            <a:r>
              <a:rPr lang="en-US" sz="1300" dirty="0">
                <a:solidFill>
                  <a:srgbClr val="FFFFFF"/>
                </a:solidFill>
              </a:rPr>
              <a:t>❏	</a:t>
            </a:r>
            <a:r>
              <a:rPr lang="en-US" sz="1300" spc="-35" dirty="0">
                <a:solidFill>
                  <a:srgbClr val="FFFFFF"/>
                </a:solidFill>
              </a:rPr>
              <a:t>1 Memoria síncrona</a:t>
            </a:r>
            <a:endParaRPr lang="en-US" sz="1300" dirty="0">
              <a:solidFill>
                <a:srgbClr val="FFFFFF"/>
              </a:solidFill>
            </a:endParaRP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buFont typeface="Calibri" panose="020F0502020204030204" pitchFamily="34" charset="0"/>
              <a:tabLst>
                <a:tab pos="558165" algn="l"/>
              </a:tabLst>
            </a:pPr>
            <a:r>
              <a:rPr lang="en-US" sz="1300" dirty="0">
                <a:solidFill>
                  <a:srgbClr val="FFFFFF"/>
                </a:solidFill>
              </a:rPr>
              <a:t>❏	</a:t>
            </a: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ParReg_8bit</a:t>
            </a:r>
            <a:r>
              <a:rPr lang="en-US" sz="1300" spc="20" dirty="0">
                <a:solidFill>
                  <a:srgbClr val="FFFFFF"/>
                </a:solidFill>
              </a:rPr>
              <a:t>;</a:t>
            </a: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tabLst>
                <a:tab pos="558165" algn="l"/>
              </a:tabLst>
            </a:pPr>
            <a:r>
              <a:rPr lang="en-US" sz="1300" spc="20" dirty="0">
                <a:solidFill>
                  <a:srgbClr val="FFFFFF"/>
                </a:solidFill>
              </a:rPr>
              <a:t>	</a:t>
            </a:r>
            <a:r>
              <a:rPr lang="en-US" sz="1300" dirty="0">
                <a:solidFill>
                  <a:srgbClr val="FFFFFF"/>
                </a:solidFill>
              </a:rPr>
              <a:t>❏	8 AND, 1 para </a:t>
            </a:r>
            <a:r>
              <a:rPr lang="en-US" sz="1300" dirty="0" err="1">
                <a:solidFill>
                  <a:srgbClr val="FFFFFF"/>
                </a:solidFill>
              </a:rPr>
              <a:t>cada</a:t>
            </a:r>
            <a:r>
              <a:rPr lang="en-US" sz="1300" dirty="0">
                <a:solidFill>
                  <a:srgbClr val="FFFFFF"/>
                </a:solidFill>
              </a:rPr>
              <a:t> bit</a:t>
            </a: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tabLst>
                <a:tab pos="558165" algn="l"/>
              </a:tabLst>
            </a:pPr>
            <a:endParaRPr lang="en-US" sz="1300" dirty="0">
              <a:solidFill>
                <a:srgbClr val="FFFFFF"/>
              </a:solidFill>
            </a:endParaRP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tabLst>
                <a:tab pos="558165" algn="l"/>
              </a:tabLst>
            </a:pPr>
            <a:r>
              <a:rPr lang="en-US" sz="1300" dirty="0">
                <a:solidFill>
                  <a:srgbClr val="FFFFFF"/>
                </a:solidFill>
              </a:rPr>
              <a:t>❏	</a:t>
            </a:r>
            <a:r>
              <a:rPr lang="en-US" sz="1300" spc="15" dirty="0">
                <a:solidFill>
                  <a:srgbClr val="FFFFFF"/>
                </a:solidFill>
              </a:rPr>
              <a:t>Flip</a:t>
            </a:r>
            <a:r>
              <a:rPr lang="en-US" sz="1300" dirty="0">
                <a:solidFill>
                  <a:srgbClr val="FFFFFF"/>
                </a:solidFill>
              </a:rPr>
              <a:t>Flop</a:t>
            </a:r>
            <a:r>
              <a:rPr lang="en-US" sz="1300" spc="-40" dirty="0">
                <a:solidFill>
                  <a:srgbClr val="FFFFFF"/>
                </a:solidFill>
              </a:rPr>
              <a:t>D;</a:t>
            </a:r>
            <a:endParaRPr lang="en-US" sz="1300" dirty="0">
              <a:solidFill>
                <a:srgbClr val="FFFFFF"/>
              </a:solidFill>
            </a:endParaRP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buFont typeface="Calibri" panose="020F0502020204030204" pitchFamily="34" charset="0"/>
              <a:tabLst>
                <a:tab pos="558165" algn="l"/>
              </a:tabLst>
            </a:pPr>
            <a:r>
              <a:rPr lang="en-US" sz="1300" dirty="0">
                <a:solidFill>
                  <a:srgbClr val="FFFFFF"/>
                </a:solidFill>
              </a:rPr>
              <a:t>❏	</a:t>
            </a: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GateAnd8</a:t>
            </a:r>
            <a:r>
              <a:rPr lang="en-US" sz="1300" spc="20" dirty="0">
                <a:solidFill>
                  <a:srgbClr val="FFFFFF"/>
                </a:solidFill>
              </a:rPr>
              <a:t>;</a:t>
            </a: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tabLst>
                <a:tab pos="558165" algn="l"/>
              </a:tabLst>
            </a:pPr>
            <a:r>
              <a:rPr lang="en-US" sz="1300" spc="20" dirty="0">
                <a:solidFill>
                  <a:srgbClr val="FFFFFF"/>
                </a:solidFill>
              </a:rPr>
              <a:t>	</a:t>
            </a:r>
            <a:r>
              <a:rPr lang="en-US" sz="1300" dirty="0">
                <a:solidFill>
                  <a:srgbClr val="FFFFFF"/>
                </a:solidFill>
              </a:rPr>
              <a:t>❏	8 FlipFlopD</a:t>
            </a: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tabLst>
                <a:tab pos="558165" algn="l"/>
              </a:tabLst>
            </a:pPr>
            <a:endParaRPr lang="en-US" sz="1300" dirty="0">
              <a:solidFill>
                <a:srgbClr val="FFFFFF"/>
              </a:solidFill>
            </a:endParaRP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tabLst>
                <a:tab pos="558165" algn="l"/>
              </a:tabLst>
            </a:pPr>
            <a:endParaRPr lang="en-US" sz="1300" dirty="0">
              <a:solidFill>
                <a:srgbClr val="FFFFFF"/>
              </a:solidFill>
            </a:endParaRP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buFont typeface="Calibri" panose="020F0502020204030204" pitchFamily="34" charset="0"/>
              <a:tabLst>
                <a:tab pos="558165" algn="l"/>
              </a:tabLst>
            </a:pPr>
            <a:r>
              <a:rPr lang="en-US" sz="1300" dirty="0">
                <a:solidFill>
                  <a:srgbClr val="FFFFFF"/>
                </a:solidFill>
              </a:rPr>
              <a:t>❏	GateXor8</a:t>
            </a:r>
            <a:r>
              <a:rPr lang="en-US" sz="1300" spc="20" dirty="0">
                <a:solidFill>
                  <a:srgbClr val="FFFFFF"/>
                </a:solidFill>
              </a:rPr>
              <a:t>;</a:t>
            </a: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tabLst>
                <a:tab pos="558165" algn="l"/>
              </a:tabLst>
            </a:pPr>
            <a:r>
              <a:rPr lang="en-US" sz="1300" spc="20" dirty="0">
                <a:solidFill>
                  <a:srgbClr val="FFFFFF"/>
                </a:solidFill>
              </a:rPr>
              <a:t>	</a:t>
            </a:r>
            <a:r>
              <a:rPr lang="en-US" sz="1300" dirty="0">
                <a:solidFill>
                  <a:srgbClr val="FFFFFF"/>
                </a:solidFill>
              </a:rPr>
              <a:t>❏	8 XORs, comparando o </a:t>
            </a: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ParReg_8bit</a:t>
            </a:r>
            <a:r>
              <a:rPr lang="en-US" sz="1300" b="1" spc="2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300" spc="20" dirty="0">
                <a:solidFill>
                  <a:srgbClr val="FFFFFF"/>
                </a:solidFill>
              </a:rPr>
              <a:t>com 		</a:t>
            </a: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GateAnd8</a:t>
            </a:r>
            <a:r>
              <a:rPr lang="en-US" sz="1300" spc="20" dirty="0">
                <a:solidFill>
                  <a:srgbClr val="FFFFFF"/>
                </a:solidFill>
              </a:rPr>
              <a:t>;</a:t>
            </a: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tabLst>
                <a:tab pos="558165" algn="l"/>
              </a:tabLst>
            </a:pPr>
            <a:endParaRPr lang="en-US" sz="1300" spc="20" dirty="0">
              <a:solidFill>
                <a:srgbClr val="FFFFFF"/>
              </a:solidFill>
            </a:endParaRP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buFont typeface="Calibri" panose="020F0502020204030204" pitchFamily="34" charset="0"/>
              <a:tabLst>
                <a:tab pos="558165" algn="l"/>
              </a:tabLst>
            </a:pPr>
            <a:r>
              <a:rPr lang="en-US" sz="1300" dirty="0">
                <a:solidFill>
                  <a:srgbClr val="FFFFFF"/>
                </a:solidFill>
              </a:rPr>
              <a:t>❏	ParReg_8bitFinal;</a:t>
            </a: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tabLst>
                <a:tab pos="558165" algn="l"/>
              </a:tabLst>
            </a:pPr>
            <a:r>
              <a:rPr lang="en-US" sz="1300" dirty="0">
                <a:solidFill>
                  <a:srgbClr val="FFFFFF"/>
                </a:solidFill>
              </a:rPr>
              <a:t>	❏	8 FlipFlopD, 1 para </a:t>
            </a:r>
            <a:r>
              <a:rPr lang="en-US" sz="1300" dirty="0" err="1">
                <a:solidFill>
                  <a:srgbClr val="FFFFFF"/>
                </a:solidFill>
              </a:rPr>
              <a:t>cada</a:t>
            </a:r>
            <a:r>
              <a:rPr lang="en-US" sz="1300" dirty="0">
                <a:solidFill>
                  <a:srgbClr val="FFFFFF"/>
                </a:solidFill>
              </a:rPr>
              <a:t> bit</a:t>
            </a: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tabLst>
                <a:tab pos="558165" algn="l"/>
              </a:tabLst>
            </a:pPr>
            <a:endParaRPr lang="en-US" sz="1300" dirty="0">
              <a:solidFill>
                <a:srgbClr val="FFFFFF"/>
              </a:solidFill>
            </a:endParaRP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buFont typeface="Calibri" panose="020F0502020204030204" pitchFamily="34" charset="0"/>
              <a:tabLst>
                <a:tab pos="558165" algn="l"/>
              </a:tabLst>
            </a:pPr>
            <a:r>
              <a:rPr lang="en-US" sz="1300" dirty="0">
                <a:solidFill>
                  <a:srgbClr val="FFFFFF"/>
                </a:solidFill>
              </a:rPr>
              <a:t>❏	</a:t>
            </a:r>
            <a:r>
              <a:rPr lang="en-US" sz="1300" dirty="0" err="1">
                <a:solidFill>
                  <a:srgbClr val="FFFFFF"/>
                </a:solidFill>
              </a:rPr>
              <a:t>ValidOutput</a:t>
            </a:r>
            <a:r>
              <a:rPr lang="en-US" sz="1300" dirty="0">
                <a:solidFill>
                  <a:srgbClr val="FFFFFF"/>
                </a:solidFill>
              </a:rPr>
              <a:t>;</a:t>
            </a: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buFont typeface="Calibri" panose="020F0502020204030204" pitchFamily="34" charset="0"/>
              <a:tabLst>
                <a:tab pos="558165" algn="l"/>
              </a:tabLst>
            </a:pPr>
            <a:r>
              <a:rPr lang="en-US" sz="1300" dirty="0">
                <a:solidFill>
                  <a:srgbClr val="FFFFFF"/>
                </a:solidFill>
              </a:rPr>
              <a:t>	❏	1 AND </a:t>
            </a:r>
            <a:r>
              <a:rPr lang="en-US" sz="1300" dirty="0" err="1">
                <a:solidFill>
                  <a:srgbClr val="FFFFFF"/>
                </a:solidFill>
              </a:rPr>
              <a:t>seguido</a:t>
            </a:r>
            <a:r>
              <a:rPr lang="en-US" sz="1300" dirty="0">
                <a:solidFill>
                  <a:srgbClr val="FFFFFF"/>
                </a:solidFill>
              </a:rPr>
              <a:t> de 1 OR</a:t>
            </a:r>
          </a:p>
          <a:p>
            <a:pPr marL="12700" defTabSz="914400">
              <a:spcBef>
                <a:spcPts val="1575"/>
              </a:spcBef>
              <a:buClr>
                <a:schemeClr val="accent1"/>
              </a:buClr>
              <a:buFont typeface="Calibri" panose="020F0502020204030204" pitchFamily="34" charset="0"/>
              <a:tabLst>
                <a:tab pos="558165" algn="l"/>
              </a:tabLst>
            </a:pPr>
            <a:r>
              <a:rPr lang="en-US" sz="1300" dirty="0">
                <a:solidFill>
                  <a:srgbClr val="FFFFFF"/>
                </a:solidFill>
                <a:highlight>
                  <a:srgbClr val="FFFF00"/>
                </a:highlight>
              </a:rPr>
              <a:t>❏	</a:t>
            </a:r>
            <a:r>
              <a:rPr lang="en-US" sz="1300" b="1" spc="30" dirty="0">
                <a:solidFill>
                  <a:srgbClr val="FFFFFF"/>
                </a:solidFill>
                <a:highlight>
                  <a:srgbClr val="FFFF00"/>
                </a:highlight>
              </a:rPr>
              <a:t>Operation</a:t>
            </a:r>
            <a:r>
              <a:rPr lang="en-US" sz="1300" b="1" spc="-10" dirty="0">
                <a:solidFill>
                  <a:srgbClr val="FFFFFF"/>
                </a:solidFill>
                <a:highlight>
                  <a:srgbClr val="FFFF00"/>
                </a:highlight>
              </a:rPr>
              <a:t> </a:t>
            </a:r>
            <a:r>
              <a:rPr lang="en-US" sz="1300" b="1" spc="45" dirty="0">
                <a:solidFill>
                  <a:srgbClr val="FFFFFF"/>
                </a:solidFill>
                <a:highlight>
                  <a:srgbClr val="FFFF00"/>
                </a:highlight>
              </a:rPr>
              <a:t>time:</a:t>
            </a:r>
            <a:endParaRPr lang="en-US" sz="1300" dirty="0">
              <a:solidFill>
                <a:srgbClr val="FFFFFF"/>
              </a:solidFill>
              <a:highlight>
                <a:srgbClr val="FFFF00"/>
              </a:highlight>
            </a:endParaRPr>
          </a:p>
          <a:p>
            <a:pPr marL="129539" defTabSz="914400">
              <a:spcBef>
                <a:spcPts val="35"/>
              </a:spcBef>
              <a:buClr>
                <a:schemeClr val="accent1"/>
              </a:buClr>
              <a:buFont typeface="Calibri" panose="020F0502020204030204" pitchFamily="34" charset="0"/>
              <a:tabLst>
                <a:tab pos="558165" algn="l"/>
              </a:tabLst>
            </a:pPr>
            <a:r>
              <a:rPr lang="en-US" sz="1300" dirty="0">
                <a:solidFill>
                  <a:srgbClr val="FFFFFF"/>
                </a:solidFill>
                <a:highlight>
                  <a:srgbClr val="FFFF00"/>
                </a:highlight>
              </a:rPr>
              <a:t>❏	</a:t>
            </a:r>
            <a:r>
              <a:rPr lang="en-US" sz="1300" spc="-10" dirty="0">
                <a:solidFill>
                  <a:srgbClr val="FFFFFF"/>
                </a:solidFill>
                <a:highlight>
                  <a:srgbClr val="FFFF00"/>
                </a:highlight>
              </a:rPr>
              <a:t>26</a:t>
            </a:r>
            <a:r>
              <a:rPr lang="en-US" sz="1300" spc="20" dirty="0">
                <a:solidFill>
                  <a:srgbClr val="FFFFFF"/>
                </a:solidFill>
                <a:highlight>
                  <a:srgbClr val="FFFF00"/>
                </a:highlight>
              </a:rPr>
              <a:t> </a:t>
            </a:r>
            <a:r>
              <a:rPr lang="en-US" sz="1300" spc="50" dirty="0">
                <a:solidFill>
                  <a:srgbClr val="FFFFFF"/>
                </a:solidFill>
                <a:highlight>
                  <a:srgbClr val="FFFF00"/>
                </a:highlight>
              </a:rPr>
              <a:t>clock</a:t>
            </a:r>
            <a:r>
              <a:rPr lang="en-US" sz="1300" spc="20" dirty="0">
                <a:solidFill>
                  <a:srgbClr val="FFFFFF"/>
                </a:solidFill>
                <a:highlight>
                  <a:srgbClr val="FFFF00"/>
                </a:highlight>
              </a:rPr>
              <a:t> </a:t>
            </a:r>
            <a:r>
              <a:rPr lang="en-US" sz="1300" spc="55" dirty="0">
                <a:solidFill>
                  <a:srgbClr val="FFFFFF"/>
                </a:solidFill>
                <a:highlight>
                  <a:srgbClr val="FFFF00"/>
                </a:highlight>
              </a:rPr>
              <a:t>cycles</a:t>
            </a:r>
            <a:r>
              <a:rPr lang="en-US" sz="1300" spc="20" dirty="0">
                <a:solidFill>
                  <a:srgbClr val="FFFFFF"/>
                </a:solidFill>
                <a:highlight>
                  <a:srgbClr val="FFFF00"/>
                </a:highlight>
              </a:rPr>
              <a:t> </a:t>
            </a:r>
            <a:r>
              <a:rPr lang="en-US" sz="1300" spc="-85" dirty="0">
                <a:solidFill>
                  <a:srgbClr val="FFFFFF"/>
                </a:solidFill>
                <a:highlight>
                  <a:srgbClr val="FFFF00"/>
                </a:highlight>
              </a:rPr>
              <a:t>(24+2);</a:t>
            </a:r>
            <a:endParaRPr lang="en-US" sz="1300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76CEDA-0A93-C190-3DB0-7A657F3EE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"/>
          <a:stretch/>
        </p:blipFill>
        <p:spPr>
          <a:xfrm>
            <a:off x="4128189" y="2999700"/>
            <a:ext cx="8031889" cy="33249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1D60167-4931-47E6-BA6A-407CBD079E47}" type="slidenum">
              <a:rPr lang="en-US">
                <a:solidFill>
                  <a:schemeClr val="tx2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2F31-CFA2-A7AA-19AB-4C404984F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363" y="1453700"/>
            <a:ext cx="7003387" cy="14784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262</TotalTime>
  <Words>372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UI Gothic</vt:lpstr>
      <vt:lpstr>Arial</vt:lpstr>
      <vt:lpstr>Arial MT</vt:lpstr>
      <vt:lpstr>Calibri</vt:lpstr>
      <vt:lpstr>Calibri Light</vt:lpstr>
      <vt:lpstr>Georgia</vt:lpstr>
      <vt:lpstr>Retrospect</vt:lpstr>
      <vt:lpstr>PowerPoint Presentation</vt:lpstr>
      <vt:lpstr>Codificador em Paralelo</vt:lpstr>
      <vt:lpstr>Resultados do codificador em Paralelo</vt:lpstr>
      <vt:lpstr>Descodificador em Paralelo</vt:lpstr>
      <vt:lpstr>Resultados do Descodificador em Paralelo</vt:lpstr>
      <vt:lpstr>Codificador em Série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Rafael Amorim</cp:lastModifiedBy>
  <cp:revision>3</cp:revision>
  <dcterms:created xsi:type="dcterms:W3CDTF">2022-11-13T09:38:21Z</dcterms:created>
  <dcterms:modified xsi:type="dcterms:W3CDTF">2022-11-13T14:02:39Z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