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2"/>
  </p:notesMasterIdLst>
  <p:handoutMasterIdLst>
    <p:handoutMasterId r:id="rId13"/>
  </p:handoutMasterIdLst>
  <p:sldIdLst>
    <p:sldId id="2960" r:id="rId5"/>
    <p:sldId id="2945" r:id="rId6"/>
    <p:sldId id="2961" r:id="rId7"/>
    <p:sldId id="2955" r:id="rId8"/>
    <p:sldId id="2931" r:id="rId9"/>
    <p:sldId id="265" r:id="rId10"/>
    <p:sldId id="43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guide id="3" orient="horz" pos="9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897CA"/>
    <a:srgbClr val="0F46A7"/>
    <a:srgbClr val="F0AB00"/>
    <a:srgbClr val="FF0000"/>
    <a:srgbClr val="F2F2F2"/>
    <a:srgbClr val="00195A"/>
    <a:srgbClr val="970A82"/>
    <a:srgbClr val="FF3399"/>
    <a:srgbClr val="FFFFFF"/>
    <a:srgbClr val="FE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44FA6-D077-47A1-98C3-8995C96A7D86}" v="24" dt="2019-03-21T16:15:11.323"/>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300" autoAdjust="0"/>
    <p:restoredTop sz="87633" autoAdjust="0"/>
  </p:normalViewPr>
  <p:slideViewPr>
    <p:cSldViewPr snapToGrid="0" showGuides="1">
      <p:cViewPr varScale="1">
        <p:scale>
          <a:sx n="87" d="100"/>
          <a:sy n="87" d="100"/>
        </p:scale>
        <p:origin x="878" y="72"/>
      </p:cViewPr>
      <p:guideLst>
        <p:guide pos="3841"/>
        <p:guide orient="horz" pos="2160"/>
        <p:guide orient="horz" pos="935"/>
      </p:guideLst>
    </p:cSldViewPr>
  </p:slideViewPr>
  <p:outlineViewPr>
    <p:cViewPr>
      <p:scale>
        <a:sx n="33" d="100"/>
        <a:sy n="33" d="100"/>
      </p:scale>
      <p:origin x="0" y="-8357"/>
    </p:cViewPr>
  </p:outlineViewPr>
  <p:notesTextViewPr>
    <p:cViewPr>
      <p:scale>
        <a:sx n="100" d="100"/>
        <a:sy n="100" d="100"/>
      </p:scale>
      <p:origin x="0" y="0"/>
    </p:cViewPr>
  </p:notesTextViewPr>
  <p:sorterViewPr>
    <p:cViewPr>
      <p:scale>
        <a:sx n="50" d="100"/>
        <a:sy n="50" d="100"/>
      </p:scale>
      <p:origin x="0" y="0"/>
    </p:cViewPr>
  </p:sorterViewPr>
  <p:notesViewPr>
    <p:cSldViewPr snapToGrid="0" showGuides="1">
      <p:cViewPr varScale="1">
        <p:scale>
          <a:sx n="75" d="100"/>
          <a:sy n="75" d="100"/>
        </p:scale>
        <p:origin x="293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UFFMANN, Herve" userId="9fc6268f-62d4-4b3f-af08-be2079e6764c" providerId="ADAL" clId="{B42F2C0C-54E7-4AC2-BD15-192E136FF26E}"/>
    <pc:docChg chg="delSld">
      <pc:chgData name="KAUFFMANN, Herve" userId="9fc6268f-62d4-4b3f-af08-be2079e6764c" providerId="ADAL" clId="{B42F2C0C-54E7-4AC2-BD15-192E136FF26E}" dt="2019-03-21T16:15:11.323" v="23" actId="2696"/>
      <pc:docMkLst>
        <pc:docMk/>
      </pc:docMkLst>
      <pc:sldChg chg="del">
        <pc:chgData name="KAUFFMANN, Herve" userId="9fc6268f-62d4-4b3f-af08-be2079e6764c" providerId="ADAL" clId="{B42F2C0C-54E7-4AC2-BD15-192E136FF26E}" dt="2019-03-21T16:14:57.617" v="1" actId="2696"/>
        <pc:sldMkLst>
          <pc:docMk/>
          <pc:sldMk cId="3433663879" sldId="264"/>
        </pc:sldMkLst>
      </pc:sldChg>
      <pc:sldChg chg="del">
        <pc:chgData name="KAUFFMANN, Herve" userId="9fc6268f-62d4-4b3f-af08-be2079e6764c" providerId="ADAL" clId="{B42F2C0C-54E7-4AC2-BD15-192E136FF26E}" dt="2019-03-21T16:15:07.920" v="22" actId="2696"/>
        <pc:sldMkLst>
          <pc:docMk/>
          <pc:sldMk cId="1881851238" sldId="413"/>
        </pc:sldMkLst>
      </pc:sldChg>
      <pc:sldChg chg="del">
        <pc:chgData name="KAUFFMANN, Herve" userId="9fc6268f-62d4-4b3f-af08-be2079e6764c" providerId="ADAL" clId="{B42F2C0C-54E7-4AC2-BD15-192E136FF26E}" dt="2019-03-21T16:15:11.323" v="23" actId="2696"/>
        <pc:sldMkLst>
          <pc:docMk/>
          <pc:sldMk cId="3395721088" sldId="439"/>
        </pc:sldMkLst>
      </pc:sldChg>
      <pc:sldChg chg="del">
        <pc:chgData name="KAUFFMANN, Herve" userId="9fc6268f-62d4-4b3f-af08-be2079e6764c" providerId="ADAL" clId="{B42F2C0C-54E7-4AC2-BD15-192E136FF26E}" dt="2019-03-21T16:14:57.633" v="3" actId="2696"/>
        <pc:sldMkLst>
          <pc:docMk/>
          <pc:sldMk cId="2633168970" sldId="2923"/>
        </pc:sldMkLst>
      </pc:sldChg>
      <pc:sldChg chg="del">
        <pc:chgData name="KAUFFMANN, Herve" userId="9fc6268f-62d4-4b3f-af08-be2079e6764c" providerId="ADAL" clId="{B42F2C0C-54E7-4AC2-BD15-192E136FF26E}" dt="2019-03-21T16:14:57.633" v="2" actId="2696"/>
        <pc:sldMkLst>
          <pc:docMk/>
          <pc:sldMk cId="2491440826" sldId="2925"/>
        </pc:sldMkLst>
      </pc:sldChg>
      <pc:sldChg chg="del">
        <pc:chgData name="KAUFFMANN, Herve" userId="9fc6268f-62d4-4b3f-af08-be2079e6764c" providerId="ADAL" clId="{B42F2C0C-54E7-4AC2-BD15-192E136FF26E}" dt="2019-03-21T16:14:57.664" v="6" actId="2696"/>
        <pc:sldMkLst>
          <pc:docMk/>
          <pc:sldMk cId="9720790" sldId="2930"/>
        </pc:sldMkLst>
      </pc:sldChg>
      <pc:sldChg chg="del">
        <pc:chgData name="KAUFFMANN, Herve" userId="9fc6268f-62d4-4b3f-af08-be2079e6764c" providerId="ADAL" clId="{B42F2C0C-54E7-4AC2-BD15-192E136FF26E}" dt="2019-03-21T16:14:57.617" v="0" actId="2696"/>
        <pc:sldMkLst>
          <pc:docMk/>
          <pc:sldMk cId="1769820961" sldId="2938"/>
        </pc:sldMkLst>
      </pc:sldChg>
      <pc:sldChg chg="del">
        <pc:chgData name="KAUFFMANN, Herve" userId="9fc6268f-62d4-4b3f-af08-be2079e6764c" providerId="ADAL" clId="{B42F2C0C-54E7-4AC2-BD15-192E136FF26E}" dt="2019-03-21T16:14:57.649" v="5" actId="2696"/>
        <pc:sldMkLst>
          <pc:docMk/>
          <pc:sldMk cId="3613367181" sldId="2942"/>
        </pc:sldMkLst>
      </pc:sldChg>
      <pc:sldChg chg="del">
        <pc:chgData name="KAUFFMANN, Herve" userId="9fc6268f-62d4-4b3f-af08-be2079e6764c" providerId="ADAL" clId="{B42F2C0C-54E7-4AC2-BD15-192E136FF26E}" dt="2019-03-21T16:15:07.797" v="8" actId="2696"/>
        <pc:sldMkLst>
          <pc:docMk/>
          <pc:sldMk cId="4123934748" sldId="2946"/>
        </pc:sldMkLst>
      </pc:sldChg>
      <pc:sldChg chg="del">
        <pc:chgData name="KAUFFMANN, Herve" userId="9fc6268f-62d4-4b3f-af08-be2079e6764c" providerId="ADAL" clId="{B42F2C0C-54E7-4AC2-BD15-192E136FF26E}" dt="2019-03-21T16:15:07.866" v="13" actId="2696"/>
        <pc:sldMkLst>
          <pc:docMk/>
          <pc:sldMk cId="3572450653" sldId="2948"/>
        </pc:sldMkLst>
      </pc:sldChg>
      <pc:sldChg chg="del">
        <pc:chgData name="KAUFFMANN, Herve" userId="9fc6268f-62d4-4b3f-af08-be2079e6764c" providerId="ADAL" clId="{B42F2C0C-54E7-4AC2-BD15-192E136FF26E}" dt="2019-03-21T16:15:07.898" v="18" actId="2696"/>
        <pc:sldMkLst>
          <pc:docMk/>
          <pc:sldMk cId="1883251716" sldId="2949"/>
        </pc:sldMkLst>
      </pc:sldChg>
      <pc:sldChg chg="del">
        <pc:chgData name="KAUFFMANN, Herve" userId="9fc6268f-62d4-4b3f-af08-be2079e6764c" providerId="ADAL" clId="{B42F2C0C-54E7-4AC2-BD15-192E136FF26E}" dt="2019-03-21T16:15:07.835" v="10" actId="2696"/>
        <pc:sldMkLst>
          <pc:docMk/>
          <pc:sldMk cId="4196590956" sldId="2956"/>
        </pc:sldMkLst>
      </pc:sldChg>
      <pc:sldChg chg="del">
        <pc:chgData name="KAUFFMANN, Herve" userId="9fc6268f-62d4-4b3f-af08-be2079e6764c" providerId="ADAL" clId="{B42F2C0C-54E7-4AC2-BD15-192E136FF26E}" dt="2019-03-21T16:15:07.882" v="15" actId="2696"/>
        <pc:sldMkLst>
          <pc:docMk/>
          <pc:sldMk cId="3579803724" sldId="2957"/>
        </pc:sldMkLst>
      </pc:sldChg>
      <pc:sldChg chg="del">
        <pc:chgData name="KAUFFMANN, Herve" userId="9fc6268f-62d4-4b3f-af08-be2079e6764c" providerId="ADAL" clId="{B42F2C0C-54E7-4AC2-BD15-192E136FF26E}" dt="2019-03-21T16:15:07.920" v="20" actId="2696"/>
        <pc:sldMkLst>
          <pc:docMk/>
          <pc:sldMk cId="330610058" sldId="2958"/>
        </pc:sldMkLst>
      </pc:sldChg>
      <pc:sldChg chg="del">
        <pc:chgData name="KAUFFMANN, Herve" userId="9fc6268f-62d4-4b3f-af08-be2079e6764c" providerId="ADAL" clId="{B42F2C0C-54E7-4AC2-BD15-192E136FF26E}" dt="2019-03-21T16:14:57.649" v="4" actId="2696"/>
        <pc:sldMkLst>
          <pc:docMk/>
          <pc:sldMk cId="3580460695" sldId="2959"/>
        </pc:sldMkLst>
      </pc:sldChg>
      <pc:sldChg chg="del">
        <pc:chgData name="KAUFFMANN, Herve" userId="9fc6268f-62d4-4b3f-af08-be2079e6764c" providerId="ADAL" clId="{B42F2C0C-54E7-4AC2-BD15-192E136FF26E}" dt="2019-03-21T16:15:07.781" v="7" actId="2696"/>
        <pc:sldMkLst>
          <pc:docMk/>
          <pc:sldMk cId="812728942" sldId="2962"/>
        </pc:sldMkLst>
      </pc:sldChg>
      <pc:sldChg chg="del">
        <pc:chgData name="KAUFFMANN, Herve" userId="9fc6268f-62d4-4b3f-af08-be2079e6764c" providerId="ADAL" clId="{B42F2C0C-54E7-4AC2-BD15-192E136FF26E}" dt="2019-03-21T16:15:07.819" v="9" actId="2696"/>
        <pc:sldMkLst>
          <pc:docMk/>
          <pc:sldMk cId="264966771" sldId="2963"/>
        </pc:sldMkLst>
      </pc:sldChg>
      <pc:sldChg chg="del">
        <pc:chgData name="KAUFFMANN, Herve" userId="9fc6268f-62d4-4b3f-af08-be2079e6764c" providerId="ADAL" clId="{B42F2C0C-54E7-4AC2-BD15-192E136FF26E}" dt="2019-03-21T16:15:07.851" v="12" actId="2696"/>
        <pc:sldMkLst>
          <pc:docMk/>
          <pc:sldMk cId="1393754153" sldId="2964"/>
        </pc:sldMkLst>
      </pc:sldChg>
      <pc:sldChg chg="del">
        <pc:chgData name="KAUFFMANN, Herve" userId="9fc6268f-62d4-4b3f-af08-be2079e6764c" providerId="ADAL" clId="{B42F2C0C-54E7-4AC2-BD15-192E136FF26E}" dt="2019-03-21T16:15:07.866" v="14" actId="2696"/>
        <pc:sldMkLst>
          <pc:docMk/>
          <pc:sldMk cId="2355416947" sldId="2965"/>
        </pc:sldMkLst>
      </pc:sldChg>
      <pc:sldChg chg="del">
        <pc:chgData name="KAUFFMANN, Herve" userId="9fc6268f-62d4-4b3f-af08-be2079e6764c" providerId="ADAL" clId="{B42F2C0C-54E7-4AC2-BD15-192E136FF26E}" dt="2019-03-21T16:15:07.882" v="16" actId="2696"/>
        <pc:sldMkLst>
          <pc:docMk/>
          <pc:sldMk cId="4242027203" sldId="2966"/>
        </pc:sldMkLst>
      </pc:sldChg>
      <pc:sldChg chg="del">
        <pc:chgData name="KAUFFMANN, Herve" userId="9fc6268f-62d4-4b3f-af08-be2079e6764c" providerId="ADAL" clId="{B42F2C0C-54E7-4AC2-BD15-192E136FF26E}" dt="2019-03-21T16:15:07.898" v="17" actId="2696"/>
        <pc:sldMkLst>
          <pc:docMk/>
          <pc:sldMk cId="4261858427" sldId="2967"/>
        </pc:sldMkLst>
      </pc:sldChg>
      <pc:sldChg chg="del">
        <pc:chgData name="KAUFFMANN, Herve" userId="9fc6268f-62d4-4b3f-af08-be2079e6764c" providerId="ADAL" clId="{B42F2C0C-54E7-4AC2-BD15-192E136FF26E}" dt="2019-03-21T16:15:07.916" v="19" actId="2696"/>
        <pc:sldMkLst>
          <pc:docMk/>
          <pc:sldMk cId="3720536180" sldId="2968"/>
        </pc:sldMkLst>
      </pc:sldChg>
      <pc:sldChg chg="del">
        <pc:chgData name="KAUFFMANN, Herve" userId="9fc6268f-62d4-4b3f-af08-be2079e6764c" providerId="ADAL" clId="{B42F2C0C-54E7-4AC2-BD15-192E136FF26E}" dt="2019-03-21T16:15:07.835" v="11" actId="2696"/>
        <pc:sldMkLst>
          <pc:docMk/>
          <pc:sldMk cId="1923139935" sldId="2969"/>
        </pc:sldMkLst>
      </pc:sldChg>
      <pc:sldChg chg="del">
        <pc:chgData name="KAUFFMANN, Herve" userId="9fc6268f-62d4-4b3f-af08-be2079e6764c" providerId="ADAL" clId="{B42F2C0C-54E7-4AC2-BD15-192E136FF26E}" dt="2019-03-21T16:15:07.920" v="21" actId="2696"/>
        <pc:sldMkLst>
          <pc:docMk/>
          <pc:sldMk cId="4244542906" sldId="297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66521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fontAlgn="base">
              <a:spcAft>
                <a:spcPct val="0"/>
              </a:spcAft>
              <a:buClr>
                <a:schemeClr val="tx1">
                  <a:lumMod val="65000"/>
                  <a:lumOff val="35000"/>
                </a:schemeClr>
              </a:buClr>
              <a:buSzPct val="100000"/>
            </a:pPr>
            <a:endParaRPr lang="en-US" sz="1400" kern="0" dirty="0">
              <a:ea typeface="Arial Unicode MS" pitchFamily="34" charset="-128"/>
              <a:cs typeface="Arial Unicode MS" pitchFamily="34" charset="-128"/>
            </a:endParaRPr>
          </a:p>
          <a:p>
            <a:pPr fontAlgn="base">
              <a:spcAft>
                <a:spcPct val="0"/>
              </a:spcAft>
              <a:buClr>
                <a:schemeClr val="tx1">
                  <a:lumMod val="65000"/>
                  <a:lumOff val="35000"/>
                </a:schemeClr>
              </a:buClr>
              <a:buSzPct val="100000"/>
            </a:pPr>
            <a:r>
              <a:rPr lang="en-US" sz="1400" kern="0" dirty="0">
                <a:ea typeface="Arial Unicode MS" pitchFamily="34" charset="-128"/>
                <a:cs typeface="Arial Unicode MS" pitchFamily="34" charset="-128"/>
              </a:rPr>
              <a:t>In this use case we see how the combination of predictive modelling and a standard SAC story can be used by a HR Department to detect how many employees in each category could leave the company, to target to try and retain some of them, and to prepare future hiring plans. </a:t>
            </a:r>
          </a:p>
          <a:p>
            <a:pPr fontAlgn="base">
              <a:spcAft>
                <a:spcPct val="0"/>
              </a:spcAft>
              <a:buClr>
                <a:schemeClr val="tx1">
                  <a:lumMod val="65000"/>
                  <a:lumOff val="35000"/>
                </a:schemeClr>
              </a:buClr>
              <a:buSzPct val="100000"/>
            </a:pPr>
            <a:endParaRPr lang="en-US" sz="1400" kern="0" dirty="0">
              <a:ea typeface="Arial Unicode MS" pitchFamily="34" charset="-128"/>
              <a:cs typeface="Arial Unicode MS" pitchFamily="34" charset="-128"/>
            </a:endParaRPr>
          </a:p>
          <a:p>
            <a:pPr fontAlgn="base">
              <a:spcAft>
                <a:spcPct val="0"/>
              </a:spcAft>
              <a:buClr>
                <a:schemeClr val="tx1">
                  <a:lumMod val="65000"/>
                  <a:lumOff val="35000"/>
                </a:schemeClr>
              </a:buClr>
              <a:buSzPct val="100000"/>
            </a:pPr>
            <a:r>
              <a:rPr lang="en-US" sz="1400" kern="0" dirty="0">
                <a:ea typeface="Arial Unicode MS" pitchFamily="34" charset="-128"/>
                <a:cs typeface="Arial Unicode MS" pitchFamily="34" charset="-128"/>
              </a:rPr>
              <a:t>S</a:t>
            </a:r>
            <a:r>
              <a:rPr lang="en-US" sz="1400" kern="0" dirty="0">
                <a:ea typeface="Arial Unicode MS" pitchFamily="34" charset="-128"/>
              </a:rPr>
              <a:t>mart Predict analyze historical data of an identified population and calculate for every employee his/her probability to leave the company. In the story, the employees at risk are aggregated depending on their category to deliver clear information that can be used directly to prepare the future.</a:t>
            </a:r>
          </a:p>
          <a:p>
            <a:pPr fontAlgn="base">
              <a:spcAft>
                <a:spcPct val="0"/>
              </a:spcAft>
              <a:buClr>
                <a:schemeClr val="tx1">
                  <a:lumMod val="65000"/>
                  <a:lumOff val="35000"/>
                </a:schemeClr>
              </a:buClr>
              <a:buSzPct val="100000"/>
            </a:pPr>
            <a:endParaRPr lang="en-US" sz="1400" kern="0" dirty="0">
              <a:ea typeface="Arial Unicode MS" pitchFamily="34" charset="-128"/>
            </a:endParaRPr>
          </a:p>
          <a:p>
            <a:pPr fontAlgn="base">
              <a:spcAft>
                <a:spcPct val="0"/>
              </a:spcAft>
              <a:buClr>
                <a:schemeClr val="tx1">
                  <a:lumMod val="65000"/>
                  <a:lumOff val="35000"/>
                </a:schemeClr>
              </a:buClr>
              <a:buSzPct val="100000"/>
            </a:pPr>
            <a:r>
              <a:rPr lang="en-US" sz="1400" kern="0" dirty="0">
                <a:ea typeface="Arial Unicode MS" pitchFamily="34" charset="-128"/>
              </a:rPr>
              <a:t>The combination of Predictive and Business Intelligence allows HR managers to anticipate how many employees will leave, and make better decisions about which categories of employees to target to increase the value returned for their investment.</a:t>
            </a:r>
          </a:p>
          <a:p>
            <a:endParaRPr lang="en-US" dirty="0"/>
          </a:p>
          <a:p>
            <a:pPr fontAlgn="base">
              <a:spcAft>
                <a:spcPts val="300"/>
              </a:spcAft>
              <a:buClr>
                <a:srgbClr val="F0AB00"/>
              </a:buClr>
              <a:buSzPct val="80000"/>
            </a:pPr>
            <a:r>
              <a:rPr lang="en-US" sz="1400" kern="0" dirty="0">
                <a:ea typeface="Arial Unicode MS" pitchFamily="34" charset="-128"/>
              </a:rPr>
              <a:t>Secure achievement of goals in terms of turnover. </a:t>
            </a:r>
          </a:p>
          <a:p>
            <a:pPr fontAlgn="base">
              <a:spcAft>
                <a:spcPts val="300"/>
              </a:spcAft>
              <a:buClr>
                <a:srgbClr val="F0AB00"/>
              </a:buClr>
              <a:buSzPct val="80000"/>
            </a:pPr>
            <a:endParaRPr lang="en-US" sz="1400" kern="0" dirty="0">
              <a:ea typeface="Arial Unicode MS" pitchFamily="34" charset="-128"/>
            </a:endParaRPr>
          </a:p>
          <a:p>
            <a:pPr fontAlgn="base">
              <a:spcAft>
                <a:spcPts val="300"/>
              </a:spcAft>
              <a:buClr>
                <a:srgbClr val="F0AB00"/>
              </a:buClr>
              <a:buSzPct val="80000"/>
            </a:pPr>
            <a:r>
              <a:rPr lang="en-US" sz="1400" dirty="0"/>
              <a:t>Anticipate total cost of hiring. </a:t>
            </a:r>
          </a:p>
          <a:p>
            <a:pPr fontAlgn="base">
              <a:spcAft>
                <a:spcPts val="300"/>
              </a:spcAft>
              <a:buClr>
                <a:srgbClr val="F0AB00"/>
              </a:buClr>
              <a:buSzPct val="80000"/>
            </a:pPr>
            <a:endParaRPr lang="en-US" sz="1400" kern="0" dirty="0">
              <a:ea typeface="Arial Unicode MS" pitchFamily="34" charset="-128"/>
            </a:endParaRPr>
          </a:p>
          <a:p>
            <a:pPr fontAlgn="base">
              <a:spcAft>
                <a:spcPts val="300"/>
              </a:spcAft>
              <a:buClr>
                <a:srgbClr val="F0AB00"/>
              </a:buClr>
              <a:buSzPct val="80000"/>
            </a:pPr>
            <a:r>
              <a:rPr lang="en-US" sz="1400" kern="0" dirty="0">
                <a:ea typeface="Arial Unicode MS" pitchFamily="34" charset="-128"/>
              </a:rPr>
              <a:t>Lower cost per hire up to 20% when processes for creating &amp; tracking jobs opening posting are automated.  </a:t>
            </a:r>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514356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699159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2000" b="1" kern="0" dirty="0">
                <a:ea typeface="Arial Unicode MS" pitchFamily="34" charset="-128"/>
                <a:cs typeface="Arial Unicode MS" pitchFamily="34" charset="-128"/>
              </a:rPr>
              <a:t>Smart Predict </a:t>
            </a:r>
            <a:r>
              <a:rPr lang="en-US" sz="2000" kern="0" dirty="0">
                <a:ea typeface="Arial Unicode MS" pitchFamily="34" charset="-128"/>
                <a:cs typeface="Arial Unicode MS" pitchFamily="34" charset="-128"/>
              </a:rPr>
              <a:t>– Once the business user understands the global profile of these customers, they can build a machine learning model to profile and predict the behavior of each and every customer.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083121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6"/>
          <p:cNvSpPr>
            <a:spLocks noGrp="1" noChangeArrowheads="1"/>
          </p:cNvSpPr>
          <p:nvPr>
            <p:ph type="ftr" sz="quarter" idx="10"/>
          </p:nvPr>
        </p:nvSpPr>
        <p:spPr>
          <a:xfrm>
            <a:off x="2587566" y="6548441"/>
            <a:ext cx="8198520" cy="179387"/>
          </a:xfrm>
          <a:prstGeom prst="rect">
            <a:avLst/>
          </a:prstGeom>
          <a:ln/>
        </p:spPr>
        <p:txBody>
          <a:bodyPr lIns="103903" tIns="51952" rIns="103903" bIns="51952"/>
          <a:lstStyle>
            <a:lvl1pPr>
              <a:defRPr/>
            </a:lvl1pPr>
          </a:lstStyle>
          <a:p>
            <a:pPr>
              <a:defRPr/>
            </a:pPr>
            <a:r>
              <a:rPr lang="de-DE" dirty="0"/>
              <a:t>OE</a:t>
            </a:r>
          </a:p>
        </p:txBody>
      </p:sp>
      <p:sp>
        <p:nvSpPr>
          <p:cNvPr id="5" name="Rectangle 77"/>
          <p:cNvSpPr>
            <a:spLocks noGrp="1" noChangeArrowheads="1"/>
          </p:cNvSpPr>
          <p:nvPr>
            <p:ph type="dt" sz="half" idx="11"/>
          </p:nvPr>
        </p:nvSpPr>
        <p:spPr>
          <a:xfrm>
            <a:off x="490544" y="6548441"/>
            <a:ext cx="2097022" cy="179387"/>
          </a:xfrm>
          <a:prstGeom prst="rect">
            <a:avLst/>
          </a:prstGeom>
          <a:ln/>
        </p:spPr>
        <p:txBody>
          <a:bodyPr lIns="103903" tIns="51952" rIns="103903" bIns="51952"/>
          <a:lstStyle>
            <a:lvl1pPr>
              <a:defRPr/>
            </a:lvl1pPr>
          </a:lstStyle>
          <a:p>
            <a:pPr>
              <a:defRPr/>
            </a:pPr>
            <a:r>
              <a:rPr lang="de-DE" dirty="0"/>
              <a:t>Stand: DD.MM.YYYY</a:t>
            </a:r>
          </a:p>
        </p:txBody>
      </p:sp>
      <p:sp>
        <p:nvSpPr>
          <p:cNvPr id="6" name="Rectangle 78"/>
          <p:cNvSpPr>
            <a:spLocks noGrp="1" noChangeArrowheads="1"/>
          </p:cNvSpPr>
          <p:nvPr>
            <p:ph type="sldNum" sz="quarter" idx="12"/>
            <p:custDataLst>
              <p:tags r:id="rId1"/>
            </p:custDataLst>
          </p:nvPr>
        </p:nvSpPr>
        <p:spPr>
          <a:xfrm>
            <a:off x="5839613" y="6680203"/>
            <a:ext cx="519858" cy="157163"/>
          </a:xfrm>
          <a:prstGeom prst="rect">
            <a:avLst/>
          </a:prstGeom>
          <a:ln/>
        </p:spPr>
        <p:txBody>
          <a:bodyPr lIns="103903" tIns="51952" rIns="103903" bIns="51952"/>
          <a:lstStyle>
            <a:lvl1pPr>
              <a:defRPr/>
            </a:lvl1pPr>
          </a:lstStyle>
          <a:p>
            <a:pPr>
              <a:defRPr/>
            </a:pPr>
            <a:r>
              <a:rPr lang="de-DE" dirty="0"/>
              <a:t>- </a:t>
            </a:r>
            <a:fld id="{C26B4CF7-D696-4C0D-9D1E-349EC2ED65FA}" type="slidenum">
              <a:rPr lang="de-DE"/>
              <a:pPr>
                <a:defRPr/>
              </a:pPr>
              <a:t>‹#›</a:t>
            </a:fld>
            <a:r>
              <a:rPr lang="de-DE" dirty="0"/>
              <a:t> -</a:t>
            </a:r>
          </a:p>
        </p:txBody>
      </p:sp>
    </p:spTree>
    <p:extLst>
      <p:ext uri="{BB962C8B-B14F-4D97-AF65-F5344CB8AC3E}">
        <p14:creationId xmlns:p14="http://schemas.microsoft.com/office/powerpoint/2010/main" val="260745034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 id="2147483799" r:id="rId24"/>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gi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sapdemostore.com/sap/bc/ui5_ui5/sap/yunifiedstore/index.html#/searchview/user/keywords:1190291213689" TargetMode="Externa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3F0CDC-8DB8-407E-BDA8-52C0DEEEE20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3679" b="7649"/>
          <a:stretch/>
        </p:blipFill>
        <p:spPr>
          <a:xfrm>
            <a:off x="0" y="0"/>
            <a:ext cx="12195175" cy="7326086"/>
          </a:xfrm>
          <a:prstGeom prst="rect">
            <a:avLst/>
          </a:prstGeom>
        </p:spPr>
      </p:pic>
      <p:sp>
        <p:nvSpPr>
          <p:cNvPr id="9" name="Rectangle 8">
            <a:extLst>
              <a:ext uri="{FF2B5EF4-FFF2-40B4-BE49-F238E27FC236}">
                <a16:creationId xmlns:a16="http://schemas.microsoft.com/office/drawing/2014/main" id="{271D006D-C160-EC41-B0E5-3B3EE198CE67}"/>
              </a:ext>
            </a:extLst>
          </p:cNvPr>
          <p:cNvSpPr/>
          <p:nvPr/>
        </p:nvSpPr>
        <p:spPr bwMode="gray">
          <a:xfrm>
            <a:off x="1" y="0"/>
            <a:ext cx="12195174" cy="7326086"/>
          </a:xfrm>
          <a:prstGeom prst="rect">
            <a:avLst/>
          </a:prstGeom>
          <a:solidFill>
            <a:srgbClr val="000000">
              <a:alpha val="4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itle 3">
            <a:extLst>
              <a:ext uri="{FF2B5EF4-FFF2-40B4-BE49-F238E27FC236}">
                <a16:creationId xmlns:a16="http://schemas.microsoft.com/office/drawing/2014/main" id="{E42562CC-D505-2544-8EE7-1777F32D76A4}"/>
              </a:ext>
            </a:extLst>
          </p:cNvPr>
          <p:cNvSpPr>
            <a:spLocks noGrp="1"/>
          </p:cNvSpPr>
          <p:nvPr>
            <p:ph type="title"/>
          </p:nvPr>
        </p:nvSpPr>
        <p:spPr>
          <a:xfrm>
            <a:off x="6422051" y="2450024"/>
            <a:ext cx="5592763" cy="1354217"/>
          </a:xfrm>
        </p:spPr>
        <p:txBody>
          <a:bodyPr/>
          <a:lstStyle/>
          <a:p>
            <a:pPr algn="ctr"/>
            <a:r>
              <a:rPr lang="en-US" sz="4400" dirty="0">
                <a:solidFill>
                  <a:schemeClr val="bg1"/>
                </a:solidFill>
              </a:rPr>
              <a:t>Employee Churn Management</a:t>
            </a:r>
          </a:p>
        </p:txBody>
      </p:sp>
    </p:spTree>
    <p:extLst>
      <p:ext uri="{BB962C8B-B14F-4D97-AF65-F5344CB8AC3E}">
        <p14:creationId xmlns:p14="http://schemas.microsoft.com/office/powerpoint/2010/main" val="17380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itle 4"/>
          <p:cNvSpPr>
            <a:spLocks noGrp="1"/>
          </p:cNvSpPr>
          <p:nvPr>
            <p:ph type="title"/>
          </p:nvPr>
        </p:nvSpPr>
        <p:spPr>
          <a:xfrm>
            <a:off x="504349" y="172931"/>
            <a:ext cx="11186476" cy="369332"/>
          </a:xfrm>
        </p:spPr>
        <p:txBody>
          <a:bodyPr/>
          <a:lstStyle/>
          <a:p>
            <a:r>
              <a:rPr lang="en-US" dirty="0"/>
              <a:t>Employee Churn Management</a:t>
            </a:r>
            <a:endParaRPr lang="de-DE" dirty="0">
              <a:cs typeface="Arial"/>
            </a:endParaRPr>
          </a:p>
        </p:txBody>
      </p:sp>
      <p:sp>
        <p:nvSpPr>
          <p:cNvPr id="2" name="TextBox 1">
            <a:extLst>
              <a:ext uri="{FF2B5EF4-FFF2-40B4-BE49-F238E27FC236}">
                <a16:creationId xmlns:a16="http://schemas.microsoft.com/office/drawing/2014/main" id="{E61909CB-E7F1-6E49-9A1A-E77F4C363442}"/>
              </a:ext>
            </a:extLst>
          </p:cNvPr>
          <p:cNvSpPr txBox="1"/>
          <p:nvPr/>
        </p:nvSpPr>
        <p:spPr>
          <a:xfrm>
            <a:off x="411022" y="1140304"/>
            <a:ext cx="7292445" cy="5093702"/>
          </a:xfrm>
          <a:prstGeom prst="rect">
            <a:avLst/>
          </a:prstGeom>
          <a:noFill/>
        </p:spPr>
        <p:txBody>
          <a:bodyPr wrap="square" lIns="0" tIns="0" rIns="0" bIns="0" rtlCol="0">
            <a:spAutoFit/>
          </a:bodyPr>
          <a:lstStyle/>
          <a:p>
            <a:pPr fontAlgn="base">
              <a:spcBef>
                <a:spcPts val="300"/>
              </a:spcBef>
              <a:spcAft>
                <a:spcPts val="300"/>
              </a:spcAft>
              <a:buClr>
                <a:srgbClr val="F0AB00"/>
              </a:buClr>
              <a:buSzPct val="80000"/>
            </a:pPr>
            <a:r>
              <a:rPr lang="en-US" sz="1400" b="1" kern="0" dirty="0">
                <a:ea typeface="Arial Unicode MS" pitchFamily="34" charset="-128"/>
                <a:cs typeface="Arial Unicode MS" pitchFamily="34" charset="-128"/>
              </a:rPr>
              <a:t>Business Challenge</a:t>
            </a:r>
          </a:p>
          <a:p>
            <a:r>
              <a:rPr lang="en-US" sz="1100" dirty="0"/>
              <a:t>With the war on talent intensifying, this company is facing increasing turnover and challenges in retaining its key talent throughout the organization.  Turnover is costly to the company’s financial performance.  On average, the lost productivity and time it takes to hire, train and ramp up a new employee can cost anywhere between 90 – 200% of the departed employee’s salary.  </a:t>
            </a:r>
          </a:p>
          <a:p>
            <a:pPr>
              <a:spcBef>
                <a:spcPts val="600"/>
              </a:spcBef>
            </a:pPr>
            <a:r>
              <a:rPr lang="en-US" sz="1100" dirty="0"/>
              <a:t>A HR Department has been tasked with using a data driven approach to prepare next years hiring plans as well as implementing a new talent retention strategy.   The Business users in HR want to get answers to these business questions:</a:t>
            </a:r>
          </a:p>
          <a:p>
            <a:pPr marL="171450" indent="-171450">
              <a:spcBef>
                <a:spcPts val="600"/>
              </a:spcBef>
              <a:buClr>
                <a:schemeClr val="accent1"/>
              </a:buClr>
              <a:buFont typeface="Arial" panose="020B0604020202020204" pitchFamily="34" charset="0"/>
              <a:buChar char="•"/>
            </a:pPr>
            <a:r>
              <a:rPr lang="en-US" sz="1100" kern="0" dirty="0">
                <a:ea typeface="Arial Unicode MS" pitchFamily="34" charset="-128"/>
                <a:cs typeface="Arial Unicode MS" pitchFamily="34" charset="-128"/>
              </a:rPr>
              <a:t>How many employees are at risk per region, country, level, role?</a:t>
            </a:r>
          </a:p>
          <a:p>
            <a:pPr marL="171450" indent="-171450" fontAlgn="base">
              <a:spcAft>
                <a:spcPct val="0"/>
              </a:spcAft>
              <a:buClr>
                <a:schemeClr val="accent1"/>
              </a:buClr>
              <a:buSzPct val="100000"/>
              <a:buFont typeface="Arial" panose="020B0604020202020204" pitchFamily="34" charset="0"/>
              <a:buChar char="•"/>
            </a:pPr>
            <a:r>
              <a:rPr lang="en-US" sz="1100" kern="0" dirty="0">
                <a:ea typeface="Arial Unicode MS" pitchFamily="34" charset="-128"/>
                <a:cs typeface="Arial Unicode MS" pitchFamily="34" charset="-128"/>
              </a:rPr>
              <a:t>What is the profile of the employees at risk?</a:t>
            </a:r>
          </a:p>
          <a:p>
            <a:pPr marL="171450" indent="-171450" fontAlgn="base">
              <a:spcAft>
                <a:spcPct val="0"/>
              </a:spcAft>
              <a:buClr>
                <a:schemeClr val="accent1"/>
              </a:buClr>
              <a:buSzPct val="100000"/>
              <a:buFont typeface="Arial" panose="020B0604020202020204" pitchFamily="34" charset="0"/>
              <a:buChar char="•"/>
            </a:pPr>
            <a:r>
              <a:rPr lang="en-US" sz="1100" kern="0" dirty="0">
                <a:ea typeface="Arial Unicode MS" pitchFamily="34" charset="-128"/>
                <a:cs typeface="Arial Unicode MS" pitchFamily="34" charset="-128"/>
              </a:rPr>
              <a:t>How is it possible to retain some of these employees, at what cost?</a:t>
            </a:r>
          </a:p>
          <a:p>
            <a:pPr marL="171450" indent="-171450" fontAlgn="base">
              <a:spcAft>
                <a:spcPct val="0"/>
              </a:spcAft>
              <a:buClr>
                <a:schemeClr val="accent1"/>
              </a:buClr>
              <a:buSzPct val="100000"/>
              <a:buFont typeface="Arial" panose="020B0604020202020204" pitchFamily="34" charset="0"/>
              <a:buChar char="•"/>
            </a:pPr>
            <a:r>
              <a:rPr lang="en-US" sz="1100" kern="0" dirty="0">
                <a:ea typeface="Arial Unicode MS" pitchFamily="34" charset="-128"/>
              </a:rPr>
              <a:t>What will be the budget for the next year hiring plan?</a:t>
            </a:r>
          </a:p>
          <a:p>
            <a:pPr fontAlgn="base">
              <a:spcAft>
                <a:spcPct val="0"/>
              </a:spcAft>
              <a:buClr>
                <a:schemeClr val="tx1">
                  <a:lumMod val="65000"/>
                  <a:lumOff val="35000"/>
                </a:schemeClr>
              </a:buClr>
              <a:buSzPct val="100000"/>
            </a:pPr>
            <a:endParaRPr lang="en-US" sz="1100" kern="0" dirty="0">
              <a:ea typeface="Arial Unicode MS" pitchFamily="34" charset="-128"/>
              <a:cs typeface="Arial Unicode MS" pitchFamily="34" charset="-128"/>
            </a:endParaRPr>
          </a:p>
          <a:p>
            <a:pPr fontAlgn="base">
              <a:spcAft>
                <a:spcPct val="0"/>
              </a:spcAft>
              <a:buClr>
                <a:schemeClr val="tx1">
                  <a:lumMod val="65000"/>
                  <a:lumOff val="35000"/>
                </a:schemeClr>
              </a:buClr>
              <a:buSzPct val="100000"/>
            </a:pPr>
            <a:endParaRPr lang="en-US" sz="1100" kern="0" dirty="0">
              <a:ea typeface="Arial Unicode MS" pitchFamily="34" charset="-128"/>
              <a:cs typeface="Arial Unicode MS" pitchFamily="34" charset="-128"/>
            </a:endParaRPr>
          </a:p>
          <a:p>
            <a:pPr fontAlgn="base">
              <a:spcBef>
                <a:spcPts val="300"/>
              </a:spcBef>
              <a:spcAft>
                <a:spcPts val="300"/>
              </a:spcAft>
              <a:buClr>
                <a:schemeClr val="tx1">
                  <a:lumMod val="65000"/>
                  <a:lumOff val="35000"/>
                </a:schemeClr>
              </a:buClr>
              <a:buSzPct val="100000"/>
            </a:pPr>
            <a:r>
              <a:rPr lang="en-US" sz="1400" b="1" kern="0" dirty="0">
                <a:ea typeface="Arial Unicode MS" pitchFamily="34" charset="-128"/>
                <a:cs typeface="Arial Unicode MS" pitchFamily="34" charset="-128"/>
              </a:rPr>
              <a:t>Solution</a:t>
            </a:r>
          </a:p>
          <a:p>
            <a:pPr fontAlgn="base">
              <a:spcAft>
                <a:spcPct val="0"/>
              </a:spcAft>
              <a:buClr>
                <a:schemeClr val="tx1">
                  <a:lumMod val="65000"/>
                  <a:lumOff val="35000"/>
                </a:schemeClr>
              </a:buClr>
              <a:buSzPct val="100000"/>
            </a:pPr>
            <a:r>
              <a:rPr lang="en-US" sz="1100" kern="0" dirty="0">
                <a:ea typeface="Arial Unicode MS" pitchFamily="34" charset="-128"/>
                <a:cs typeface="Arial Unicode MS" pitchFamily="34" charset="-128"/>
              </a:rPr>
              <a:t>The Business users from the HR department use </a:t>
            </a:r>
            <a:r>
              <a:rPr lang="en-US" sz="1100" i="1" kern="0" dirty="0">
                <a:ea typeface="Arial Unicode MS" pitchFamily="34" charset="-128"/>
                <a:cs typeface="Arial Unicode MS" pitchFamily="34" charset="-128"/>
              </a:rPr>
              <a:t>SAP Analytics Cloud Smart features </a:t>
            </a:r>
            <a:r>
              <a:rPr lang="en-US" sz="1100" kern="0" dirty="0">
                <a:ea typeface="Arial Unicode MS" pitchFamily="34" charset="-128"/>
                <a:cs typeface="Arial Unicode MS" pitchFamily="34" charset="-128"/>
              </a:rPr>
              <a:t>to create and share stories and predictive scenarios (classification) to understand the factors that lead to employee churn, and predict which employees and how many could leave the company.  </a:t>
            </a:r>
          </a:p>
          <a:p>
            <a:pPr fontAlgn="base">
              <a:spcAft>
                <a:spcPct val="0"/>
              </a:spcAft>
              <a:buClr>
                <a:schemeClr val="tx1">
                  <a:lumMod val="65000"/>
                  <a:lumOff val="35000"/>
                </a:schemeClr>
              </a:buClr>
              <a:buSzPct val="100000"/>
            </a:pPr>
            <a:endParaRPr lang="en-US" sz="1100" kern="0" dirty="0">
              <a:ea typeface="Arial Unicode MS" pitchFamily="34" charset="-128"/>
            </a:endParaRPr>
          </a:p>
          <a:p>
            <a:pPr marL="171450" indent="-171450" fontAlgn="base">
              <a:spcAft>
                <a:spcPct val="0"/>
              </a:spcAft>
              <a:buClr>
                <a:schemeClr val="tx1">
                  <a:lumMod val="65000"/>
                  <a:lumOff val="35000"/>
                </a:schemeClr>
              </a:buClr>
              <a:buSzPct val="100000"/>
              <a:buFont typeface="Arial" panose="020B0604020202020204" pitchFamily="34" charset="0"/>
              <a:buChar char="•"/>
            </a:pPr>
            <a:endParaRPr lang="en-US" sz="1100" kern="0" dirty="0">
              <a:ea typeface="Arial Unicode MS" pitchFamily="34" charset="-128"/>
            </a:endParaRPr>
          </a:p>
          <a:p>
            <a:pPr fontAlgn="base">
              <a:spcBef>
                <a:spcPts val="300"/>
              </a:spcBef>
              <a:spcAft>
                <a:spcPts val="300"/>
              </a:spcAft>
              <a:buClr>
                <a:schemeClr val="tx1">
                  <a:lumMod val="65000"/>
                  <a:lumOff val="35000"/>
                </a:schemeClr>
              </a:buClr>
              <a:buSzPct val="100000"/>
            </a:pPr>
            <a:r>
              <a:rPr lang="en-US" sz="1400" b="1" kern="0" dirty="0">
                <a:ea typeface="Arial Unicode MS" pitchFamily="34" charset="-128"/>
              </a:rPr>
              <a:t>Benefits</a:t>
            </a:r>
          </a:p>
          <a:p>
            <a:pPr fontAlgn="base">
              <a:spcAft>
                <a:spcPct val="0"/>
              </a:spcAft>
              <a:buClr>
                <a:schemeClr val="accent1"/>
              </a:buClr>
              <a:buSzPct val="100000"/>
            </a:pPr>
            <a:r>
              <a:rPr lang="en-US" sz="1100" kern="0" dirty="0">
                <a:ea typeface="Arial Unicode MS" pitchFamily="34" charset="-128"/>
              </a:rPr>
              <a:t>The benefits of building SAC stories with augmented analytics will allow the HR Department and line managers to:</a:t>
            </a:r>
          </a:p>
          <a:p>
            <a:pPr fontAlgn="base">
              <a:spcAft>
                <a:spcPct val="0"/>
              </a:spcAft>
              <a:buClr>
                <a:schemeClr val="accent1"/>
              </a:buClr>
              <a:buSzPct val="100000"/>
            </a:pPr>
            <a:endParaRPr lang="en-US" sz="1100" kern="0" dirty="0">
              <a:ea typeface="Arial Unicode MS" pitchFamily="34" charset="-128"/>
            </a:endParaRPr>
          </a:p>
          <a:p>
            <a:pPr marL="171450" indent="-171450" fontAlgn="base">
              <a:spcAft>
                <a:spcPct val="0"/>
              </a:spcAft>
              <a:buClr>
                <a:schemeClr val="accent1"/>
              </a:buClr>
              <a:buSzPct val="100000"/>
              <a:buFont typeface="Arial" panose="020B0604020202020204" pitchFamily="34" charset="0"/>
              <a:buChar char="•"/>
            </a:pPr>
            <a:r>
              <a:rPr lang="en-US" sz="1100" kern="0" dirty="0">
                <a:ea typeface="Arial Unicode MS" pitchFamily="34" charset="-128"/>
              </a:rPr>
              <a:t>Gain more insight into what is causing people to leave the company</a:t>
            </a:r>
          </a:p>
          <a:p>
            <a:pPr marL="171450" indent="-171450" fontAlgn="base">
              <a:spcAft>
                <a:spcPct val="0"/>
              </a:spcAft>
              <a:buClr>
                <a:schemeClr val="accent1"/>
              </a:buClr>
              <a:buSzPct val="100000"/>
              <a:buFont typeface="Arial" panose="020B0604020202020204" pitchFamily="34" charset="0"/>
              <a:buChar char="•"/>
            </a:pPr>
            <a:r>
              <a:rPr lang="en-US" sz="1100" kern="0" dirty="0">
                <a:ea typeface="Arial Unicode MS" pitchFamily="34" charset="-128"/>
              </a:rPr>
              <a:t>Reduce employee turnover by proactively reaching out to select ”At-Risk” employees</a:t>
            </a:r>
          </a:p>
          <a:p>
            <a:pPr marL="171450" indent="-171450" fontAlgn="base">
              <a:spcAft>
                <a:spcPct val="0"/>
              </a:spcAft>
              <a:buClr>
                <a:schemeClr val="accent1"/>
              </a:buClr>
              <a:buSzPct val="100000"/>
              <a:buFont typeface="Arial" panose="020B0604020202020204" pitchFamily="34" charset="0"/>
              <a:buChar char="•"/>
            </a:pPr>
            <a:r>
              <a:rPr lang="en-US" sz="1100" kern="0" dirty="0">
                <a:ea typeface="Arial Unicode MS" pitchFamily="34" charset="-128"/>
              </a:rPr>
              <a:t>Create more accurate hiring plans based on input from employee turnover predictions</a:t>
            </a:r>
          </a:p>
          <a:p>
            <a:pPr marL="171450" indent="-171450" fontAlgn="base">
              <a:spcAft>
                <a:spcPct val="0"/>
              </a:spcAft>
              <a:buClr>
                <a:schemeClr val="accent1"/>
              </a:buClr>
              <a:buSzPct val="100000"/>
              <a:buFont typeface="Arial" panose="020B0604020202020204" pitchFamily="34" charset="0"/>
              <a:buChar char="•"/>
            </a:pPr>
            <a:endParaRPr lang="en-US" sz="1100" kern="0" dirty="0">
              <a:ea typeface="Arial Unicode MS" pitchFamily="34" charset="-128"/>
            </a:endParaRPr>
          </a:p>
        </p:txBody>
      </p:sp>
      <p:cxnSp>
        <p:nvCxnSpPr>
          <p:cNvPr id="34" name="Straight Connector 33">
            <a:extLst>
              <a:ext uri="{FF2B5EF4-FFF2-40B4-BE49-F238E27FC236}">
                <a16:creationId xmlns:a16="http://schemas.microsoft.com/office/drawing/2014/main" id="{62C49A57-DD66-D14D-B7BE-59A09F9380FA}"/>
              </a:ext>
            </a:extLst>
          </p:cNvPr>
          <p:cNvCxnSpPr/>
          <p:nvPr/>
        </p:nvCxnSpPr>
        <p:spPr>
          <a:xfrm>
            <a:off x="7920688" y="973070"/>
            <a:ext cx="0" cy="5738648"/>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65F3F34-AED2-7946-A8FE-9051DB321613}"/>
              </a:ext>
            </a:extLst>
          </p:cNvPr>
          <p:cNvSpPr/>
          <p:nvPr/>
        </p:nvSpPr>
        <p:spPr>
          <a:xfrm>
            <a:off x="8709429" y="6002580"/>
            <a:ext cx="2403482" cy="276983"/>
          </a:xfrm>
          <a:prstGeom prst="rect">
            <a:avLst/>
          </a:prstGeom>
        </p:spPr>
        <p:txBody>
          <a:bodyPr wrap="square" lIns="91425" tIns="45712" rIns="91425" bIns="45712">
            <a:spAutoFit/>
          </a:bodyPr>
          <a:lstStyle/>
          <a:p>
            <a:pPr fontAlgn="base">
              <a:spcAft>
                <a:spcPts val="300"/>
              </a:spcAft>
              <a:buClr>
                <a:srgbClr val="F0AB00"/>
              </a:buClr>
              <a:buSzPct val="80000"/>
            </a:pPr>
            <a:r>
              <a:rPr lang="en-US" sz="1200" b="1" kern="0" dirty="0">
                <a:ea typeface="Arial Unicode MS" pitchFamily="34" charset="-128"/>
                <a:cs typeface="Arial Unicode MS" pitchFamily="34" charset="-128"/>
              </a:rPr>
              <a:t>Department: </a:t>
            </a:r>
            <a:r>
              <a:rPr lang="en-US" sz="1200" kern="0" dirty="0">
                <a:ea typeface="Arial Unicode MS" pitchFamily="34" charset="-128"/>
                <a:cs typeface="Arial Unicode MS" pitchFamily="34" charset="-128"/>
              </a:rPr>
              <a:t>Human Resources</a:t>
            </a:r>
            <a:endParaRPr lang="en-US" sz="1100" dirty="0"/>
          </a:p>
        </p:txBody>
      </p:sp>
      <p:sp>
        <p:nvSpPr>
          <p:cNvPr id="20" name="Rectangle 19">
            <a:extLst>
              <a:ext uri="{FF2B5EF4-FFF2-40B4-BE49-F238E27FC236}">
                <a16:creationId xmlns:a16="http://schemas.microsoft.com/office/drawing/2014/main" id="{E5A567A8-BB04-AC4F-AE0A-0DB0AE66A853}"/>
              </a:ext>
            </a:extLst>
          </p:cNvPr>
          <p:cNvSpPr/>
          <p:nvPr/>
        </p:nvSpPr>
        <p:spPr>
          <a:xfrm>
            <a:off x="8587610" y="1175433"/>
            <a:ext cx="3108999" cy="276983"/>
          </a:xfrm>
          <a:prstGeom prst="rect">
            <a:avLst/>
          </a:prstGeom>
        </p:spPr>
        <p:txBody>
          <a:bodyPr wrap="square" lIns="91425" tIns="45712" rIns="91425" bIns="45712">
            <a:spAutoFit/>
          </a:bodyPr>
          <a:lstStyle/>
          <a:p>
            <a:pPr fontAlgn="base">
              <a:spcAft>
                <a:spcPts val="300"/>
              </a:spcAft>
              <a:buClr>
                <a:srgbClr val="F0AB00"/>
              </a:buClr>
              <a:buSzPct val="80000"/>
            </a:pPr>
            <a:r>
              <a:rPr lang="en-US" sz="1200" b="1" kern="0" dirty="0">
                <a:ea typeface="Arial Unicode MS" pitchFamily="34" charset="-128"/>
                <a:cs typeface="Arial Unicode MS" pitchFamily="34" charset="-128"/>
              </a:rPr>
              <a:t>Industries</a:t>
            </a:r>
            <a:endParaRPr lang="en-US" sz="1100" dirty="0"/>
          </a:p>
        </p:txBody>
      </p:sp>
      <p:sp>
        <p:nvSpPr>
          <p:cNvPr id="21" name="Rectangle 20">
            <a:extLst>
              <a:ext uri="{FF2B5EF4-FFF2-40B4-BE49-F238E27FC236}">
                <a16:creationId xmlns:a16="http://schemas.microsoft.com/office/drawing/2014/main" id="{1F055706-57BA-BB49-92FC-8507515A006B}"/>
              </a:ext>
            </a:extLst>
          </p:cNvPr>
          <p:cNvSpPr/>
          <p:nvPr/>
        </p:nvSpPr>
        <p:spPr>
          <a:xfrm>
            <a:off x="8750169" y="4698830"/>
            <a:ext cx="2795304" cy="276941"/>
          </a:xfrm>
          <a:prstGeom prst="rect">
            <a:avLst/>
          </a:prstGeom>
        </p:spPr>
        <p:txBody>
          <a:bodyPr wrap="square" lIns="91425" tIns="45712" rIns="91425" bIns="45712">
            <a:spAutoFit/>
          </a:bodyPr>
          <a:lstStyle/>
          <a:p>
            <a:pPr fontAlgn="base">
              <a:spcAft>
                <a:spcPts val="300"/>
              </a:spcAft>
              <a:buClr>
                <a:srgbClr val="F0AB00"/>
              </a:buClr>
              <a:buSzPct val="80000"/>
            </a:pPr>
            <a:r>
              <a:rPr lang="en-US" sz="1200" b="1" kern="0" dirty="0">
                <a:ea typeface="Arial Unicode MS" pitchFamily="34" charset="-128"/>
                <a:cs typeface="Arial Unicode MS" pitchFamily="34" charset="-128"/>
              </a:rPr>
              <a:t>Distribution Channel </a:t>
            </a:r>
            <a:r>
              <a:rPr lang="en-US" sz="1100" dirty="0"/>
              <a:t>Direct, Partners</a:t>
            </a:r>
          </a:p>
        </p:txBody>
      </p:sp>
      <p:sp>
        <p:nvSpPr>
          <p:cNvPr id="22" name="Rectangle 21">
            <a:extLst>
              <a:ext uri="{FF2B5EF4-FFF2-40B4-BE49-F238E27FC236}">
                <a16:creationId xmlns:a16="http://schemas.microsoft.com/office/drawing/2014/main" id="{8896DD13-98A2-3E44-8C9C-116DCA150BDB}"/>
              </a:ext>
            </a:extLst>
          </p:cNvPr>
          <p:cNvSpPr/>
          <p:nvPr/>
        </p:nvSpPr>
        <p:spPr>
          <a:xfrm>
            <a:off x="8664933" y="5201731"/>
            <a:ext cx="2599958" cy="646315"/>
          </a:xfrm>
          <a:prstGeom prst="rect">
            <a:avLst/>
          </a:prstGeom>
        </p:spPr>
        <p:txBody>
          <a:bodyPr wrap="square" lIns="91425" tIns="45712" rIns="91425" bIns="45712">
            <a:spAutoFit/>
          </a:bodyPr>
          <a:lstStyle/>
          <a:p>
            <a:pPr fontAlgn="base">
              <a:spcAft>
                <a:spcPts val="300"/>
              </a:spcAft>
              <a:buClr>
                <a:srgbClr val="F0AB00"/>
              </a:buClr>
              <a:buSzPct val="80000"/>
            </a:pPr>
            <a:r>
              <a:rPr lang="en-US" sz="1200" b="1" kern="0" dirty="0">
                <a:ea typeface="Arial Unicode MS" pitchFamily="34" charset="-128"/>
                <a:cs typeface="Arial Unicode MS" pitchFamily="34" charset="-128"/>
              </a:rPr>
              <a:t>Customer Segment </a:t>
            </a:r>
            <a:r>
              <a:rPr lang="en-US" sz="1200" kern="0" dirty="0">
                <a:ea typeface="Arial Unicode MS" pitchFamily="34" charset="-128"/>
                <a:cs typeface="Arial Unicode MS" pitchFamily="34" charset="-128"/>
              </a:rPr>
              <a:t>All organizations with a large number of employees (5.000)</a:t>
            </a:r>
          </a:p>
        </p:txBody>
      </p:sp>
      <p:pic>
        <p:nvPicPr>
          <p:cNvPr id="23" name="Picture 3" descr="C:\Users\I812460\Desktop\Factory.png">
            <a:extLst>
              <a:ext uri="{FF2B5EF4-FFF2-40B4-BE49-F238E27FC236}">
                <a16:creationId xmlns:a16="http://schemas.microsoft.com/office/drawing/2014/main" id="{9F6F72EB-2479-3F49-8244-622FEEE20EE8}"/>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128238" y="990559"/>
            <a:ext cx="457200" cy="457200"/>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4" descr="C:\Users\I812460\Desktop\KpiManagingMyArea.png">
            <a:extLst>
              <a:ext uri="{FF2B5EF4-FFF2-40B4-BE49-F238E27FC236}">
                <a16:creationId xmlns:a16="http://schemas.microsoft.com/office/drawing/2014/main" id="{225FEA75-3FEB-B14D-8B87-5D3066F6FC10}"/>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128238" y="5915963"/>
            <a:ext cx="457200" cy="457200"/>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5" descr="C:\Users\I812460\Desktop\Leads.png">
            <a:extLst>
              <a:ext uri="{FF2B5EF4-FFF2-40B4-BE49-F238E27FC236}">
                <a16:creationId xmlns:a16="http://schemas.microsoft.com/office/drawing/2014/main" id="{C17A7715-56FA-A847-A0FC-CF7620CAA2BD}"/>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128238" y="5075243"/>
            <a:ext cx="457200" cy="457200"/>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7" descr="C:\Users\I812460\Desktop\ShippingStatus.png">
            <a:extLst>
              <a:ext uri="{FF2B5EF4-FFF2-40B4-BE49-F238E27FC236}">
                <a16:creationId xmlns:a16="http://schemas.microsoft.com/office/drawing/2014/main" id="{44C7C1AF-B48B-5D4F-BACB-5BF30DA1C3E5}"/>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8128238" y="4561943"/>
            <a:ext cx="457200" cy="457200"/>
          </a:xfrm>
          <a:prstGeom prst="rect">
            <a:avLst/>
          </a:prstGeom>
          <a:noFill/>
          <a:extLst>
            <a:ext uri="{909E8E84-426E-40dd-AFC4-6F175D3DCCD1}">
              <a14:hiddenFill xmlns=""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A54F3696-AABE-C344-A93A-471D55F8A5FA}"/>
              </a:ext>
            </a:extLst>
          </p:cNvPr>
          <p:cNvSpPr/>
          <p:nvPr/>
        </p:nvSpPr>
        <p:spPr>
          <a:xfrm>
            <a:off x="8564566" y="3370991"/>
            <a:ext cx="3108999" cy="276983"/>
          </a:xfrm>
          <a:prstGeom prst="rect">
            <a:avLst/>
          </a:prstGeom>
        </p:spPr>
        <p:txBody>
          <a:bodyPr wrap="square" lIns="91425" tIns="45712" rIns="91425" bIns="45712">
            <a:spAutoFit/>
          </a:bodyPr>
          <a:lstStyle/>
          <a:p>
            <a:pPr fontAlgn="base">
              <a:spcAft>
                <a:spcPts val="300"/>
              </a:spcAft>
              <a:buClr>
                <a:srgbClr val="F0AB00"/>
              </a:buClr>
              <a:buSzPct val="80000"/>
            </a:pPr>
            <a:r>
              <a:rPr lang="en-US" sz="1200" b="1" kern="0" dirty="0">
                <a:ea typeface="Arial Unicode MS" pitchFamily="34" charset="-128"/>
                <a:cs typeface="Arial Unicode MS" pitchFamily="34" charset="-128"/>
              </a:rPr>
              <a:t>SAC Features</a:t>
            </a:r>
            <a:endParaRPr lang="en-US" sz="1100" dirty="0"/>
          </a:p>
        </p:txBody>
      </p:sp>
      <p:pic>
        <p:nvPicPr>
          <p:cNvPr id="28" name="Picture 27">
            <a:extLst>
              <a:ext uri="{FF2B5EF4-FFF2-40B4-BE49-F238E27FC236}">
                <a16:creationId xmlns:a16="http://schemas.microsoft.com/office/drawing/2014/main" id="{FD0BE3D3-DF44-4E47-A613-5CDA95B1BDFD}"/>
              </a:ext>
            </a:extLst>
          </p:cNvPr>
          <p:cNvPicPr>
            <a:picLocks noChangeAspect="1"/>
          </p:cNvPicPr>
          <p:nvPr/>
        </p:nvPicPr>
        <p:blipFill>
          <a:blip r:embed="rId7"/>
          <a:stretch>
            <a:fillRect/>
          </a:stretch>
        </p:blipFill>
        <p:spPr>
          <a:xfrm>
            <a:off x="8128238" y="3352623"/>
            <a:ext cx="490128" cy="245064"/>
          </a:xfrm>
          <a:prstGeom prst="rect">
            <a:avLst/>
          </a:prstGeom>
        </p:spPr>
      </p:pic>
      <p:graphicFrame>
        <p:nvGraphicFramePr>
          <p:cNvPr id="30" name="Table 29">
            <a:extLst>
              <a:ext uri="{FF2B5EF4-FFF2-40B4-BE49-F238E27FC236}">
                <a16:creationId xmlns:a16="http://schemas.microsoft.com/office/drawing/2014/main" id="{F966F7FD-42BB-3848-8140-C7A465FCB495}"/>
              </a:ext>
            </a:extLst>
          </p:cNvPr>
          <p:cNvGraphicFramePr>
            <a:graphicFrameLocks noGrp="1"/>
          </p:cNvGraphicFramePr>
          <p:nvPr>
            <p:extLst>
              <p:ext uri="{D42A27DB-BD31-4B8C-83A1-F6EECF244321}">
                <p14:modId xmlns:p14="http://schemas.microsoft.com/office/powerpoint/2010/main" val="472187202"/>
              </p:ext>
            </p:extLst>
          </p:nvPr>
        </p:nvGraphicFramePr>
        <p:xfrm>
          <a:off x="8128238" y="1448925"/>
          <a:ext cx="1765300" cy="1623060"/>
        </p:xfrm>
        <a:graphic>
          <a:graphicData uri="http://schemas.openxmlformats.org/drawingml/2006/table">
            <a:tbl>
              <a:tblPr>
                <a:tableStyleId>{2D5ABB26-0587-4C30-8999-92F81FD0307C}</a:tableStyleId>
              </a:tblPr>
              <a:tblGrid>
                <a:gridCol w="1765300">
                  <a:extLst>
                    <a:ext uri="{9D8B030D-6E8A-4147-A177-3AD203B41FA5}">
                      <a16:colId xmlns:a16="http://schemas.microsoft.com/office/drawing/2014/main" val="566827529"/>
                    </a:ext>
                  </a:extLst>
                </a:gridCol>
              </a:tblGrid>
              <a:tr h="182880">
                <a:tc>
                  <a:txBody>
                    <a:bodyPr/>
                    <a:lstStyle/>
                    <a:p>
                      <a:pPr algn="l" fontAlgn="b"/>
                      <a:r>
                        <a:rPr lang="en-US" sz="1100" u="none" strike="noStrike" noProof="0" dirty="0">
                          <a:effectLst/>
                          <a:sym typeface="Wingdings" panose="05000000000000000000" pitchFamily="2" charset="2"/>
                        </a:rPr>
                        <a:t> </a:t>
                      </a:r>
                      <a:r>
                        <a:rPr lang="en-US" sz="1100" u="none" strike="noStrike" noProof="0" dirty="0">
                          <a:effectLst/>
                        </a:rPr>
                        <a:t>Energy &amp; Utilities</a:t>
                      </a:r>
                      <a:endParaRPr lang="en-US" sz="1100" b="0" i="0" u="none" strike="noStrike" noProof="0"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6920993"/>
                  </a:ext>
                </a:extLst>
              </a:tr>
              <a:tr h="182880">
                <a:tc>
                  <a:txBody>
                    <a:bodyPr/>
                    <a:lstStyle/>
                    <a:p>
                      <a:pPr algn="l" fontAlgn="t"/>
                      <a:r>
                        <a:rPr lang="en-US" sz="1100" u="none" strike="noStrike" noProof="0" dirty="0">
                          <a:effectLst/>
                          <a:sym typeface="Wingdings" panose="05000000000000000000" pitchFamily="2" charset="2"/>
                        </a:rPr>
                        <a:t> </a:t>
                      </a:r>
                      <a:r>
                        <a:rPr lang="en-US" sz="1100" u="none" strike="noStrike" noProof="0" dirty="0">
                          <a:effectLst/>
                        </a:rPr>
                        <a:t>CPG &amp; Retail</a:t>
                      </a:r>
                      <a:endParaRPr lang="en-US" sz="1100" b="0" i="0" u="none" strike="noStrike" noProof="0"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006503432"/>
                  </a:ext>
                </a:extLst>
              </a:tr>
              <a:tr h="182880">
                <a:tc>
                  <a:txBody>
                    <a:bodyPr/>
                    <a:lstStyle/>
                    <a:p>
                      <a:pPr algn="l" fontAlgn="t"/>
                      <a:r>
                        <a:rPr lang="en-US" sz="1100" u="none" strike="noStrike" noProof="0" dirty="0">
                          <a:effectLst/>
                        </a:rPr>
                        <a:t>Healthcare</a:t>
                      </a:r>
                      <a:endParaRPr lang="en-US" sz="1100" b="0" i="0" u="none" strike="noStrike" noProof="0"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517002721"/>
                  </a:ext>
                </a:extLst>
              </a:tr>
              <a:tr h="182880">
                <a:tc>
                  <a:txBody>
                    <a:bodyPr/>
                    <a:lstStyle/>
                    <a:p>
                      <a:pPr marL="171450" indent="-171450" algn="l" fontAlgn="t">
                        <a:buFont typeface="Wingdings" panose="05000000000000000000" pitchFamily="2" charset="2"/>
                        <a:buChar char="þ"/>
                      </a:pPr>
                      <a:r>
                        <a:rPr lang="en-US" sz="1100" u="none" strike="noStrike" noProof="0" dirty="0">
                          <a:effectLst/>
                        </a:rPr>
                        <a:t>Transportation</a:t>
                      </a:r>
                      <a:endParaRPr lang="en-US" sz="1100" b="0" i="0" u="none" strike="noStrike" noProof="0"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082061816"/>
                  </a:ext>
                </a:extLst>
              </a:tr>
              <a:tr h="182880">
                <a:tc>
                  <a:txBody>
                    <a:bodyPr/>
                    <a:lstStyle/>
                    <a:p>
                      <a:pPr marL="0" indent="0" algn="l" fontAlgn="t">
                        <a:buFont typeface="Wingdings" panose="05000000000000000000" pitchFamily="2" charset="2"/>
                        <a:buNone/>
                      </a:pPr>
                      <a:r>
                        <a:rPr lang="en-US" sz="1100" u="none" strike="noStrike" noProof="0" dirty="0">
                          <a:effectLst/>
                          <a:sym typeface="Wingdings" panose="05000000000000000000" pitchFamily="2" charset="2"/>
                        </a:rPr>
                        <a:t> </a:t>
                      </a:r>
                      <a:r>
                        <a:rPr lang="en-US" sz="1100" u="none" strike="noStrike" noProof="0" dirty="0">
                          <a:effectLst/>
                        </a:rPr>
                        <a:t>Manufacturing</a:t>
                      </a:r>
                      <a:endParaRPr lang="en-US" sz="1100" b="0" i="0" u="none" strike="noStrike" noProof="0"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302488892"/>
                  </a:ext>
                </a:extLst>
              </a:tr>
              <a:tr h="182880">
                <a:tc>
                  <a:txBody>
                    <a:bodyPr/>
                    <a:lstStyle/>
                    <a:p>
                      <a:pPr algn="l" fontAlgn="t"/>
                      <a:r>
                        <a:rPr lang="en-US" sz="1100" u="none" strike="noStrike" noProof="0" dirty="0">
                          <a:effectLst/>
                          <a:sym typeface="Wingdings" panose="05000000000000000000" pitchFamily="2" charset="2"/>
                        </a:rPr>
                        <a:t> </a:t>
                      </a:r>
                      <a:r>
                        <a:rPr lang="en-US" sz="1100" u="none" strike="noStrike" noProof="0" dirty="0">
                          <a:effectLst/>
                        </a:rPr>
                        <a:t>Financial services &amp; Insurance</a:t>
                      </a:r>
                      <a:endParaRPr lang="en-US" sz="1100" b="0" i="0" u="none" strike="noStrike" noProof="0"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700706990"/>
                  </a:ext>
                </a:extLst>
              </a:tr>
              <a:tr h="182880">
                <a:tc>
                  <a:txBody>
                    <a:bodyPr/>
                    <a:lstStyle/>
                    <a:p>
                      <a:pPr marL="171450" indent="-171450" algn="l" fontAlgn="b">
                        <a:buFont typeface="Wingdings" panose="05000000000000000000" pitchFamily="2" charset="2"/>
                        <a:buChar char="þ"/>
                      </a:pPr>
                      <a:r>
                        <a:rPr lang="en-US" sz="1100" u="none" strike="noStrike" noProof="0" dirty="0">
                          <a:effectLst/>
                        </a:rPr>
                        <a:t>Agriculture</a:t>
                      </a:r>
                      <a:endParaRPr lang="en-US" sz="1100" b="0" i="0" u="none" strike="noStrike" noProof="0"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8313389"/>
                  </a:ext>
                </a:extLst>
              </a:tr>
              <a:tr h="182880">
                <a:tc>
                  <a:txBody>
                    <a:bodyPr/>
                    <a:lstStyle/>
                    <a:p>
                      <a:pPr algn="l" fontAlgn="b"/>
                      <a:r>
                        <a:rPr lang="en-US" sz="1100" u="none" strike="noStrike" noProof="0" dirty="0">
                          <a:effectLst/>
                          <a:sym typeface="Wingdings" panose="05000000000000000000" pitchFamily="2" charset="2"/>
                        </a:rPr>
                        <a:t> </a:t>
                      </a:r>
                      <a:r>
                        <a:rPr lang="en-US" sz="1100" u="none" strike="noStrike" noProof="0" dirty="0">
                          <a:effectLst/>
                        </a:rPr>
                        <a:t>Chemical &amp; Pharma</a:t>
                      </a:r>
                      <a:endParaRPr lang="en-US" sz="1100" b="0" i="0" u="none" strike="noStrike" noProof="0"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0512054"/>
                  </a:ext>
                </a:extLst>
              </a:tr>
            </a:tbl>
          </a:graphicData>
        </a:graphic>
      </p:graphicFrame>
      <p:graphicFrame>
        <p:nvGraphicFramePr>
          <p:cNvPr id="31" name="Table 30">
            <a:extLst>
              <a:ext uri="{FF2B5EF4-FFF2-40B4-BE49-F238E27FC236}">
                <a16:creationId xmlns:a16="http://schemas.microsoft.com/office/drawing/2014/main" id="{2184D025-CC49-0046-93EA-1126537174F4}"/>
              </a:ext>
            </a:extLst>
          </p:cNvPr>
          <p:cNvGraphicFramePr>
            <a:graphicFrameLocks noGrp="1"/>
          </p:cNvGraphicFramePr>
          <p:nvPr>
            <p:extLst>
              <p:ext uri="{D42A27DB-BD31-4B8C-83A1-F6EECF244321}">
                <p14:modId xmlns:p14="http://schemas.microsoft.com/office/powerpoint/2010/main" val="2959227614"/>
              </p:ext>
            </p:extLst>
          </p:nvPr>
        </p:nvGraphicFramePr>
        <p:xfrm>
          <a:off x="9878569" y="1450092"/>
          <a:ext cx="2171779" cy="1463040"/>
        </p:xfrm>
        <a:graphic>
          <a:graphicData uri="http://schemas.openxmlformats.org/drawingml/2006/table">
            <a:tbl>
              <a:tblPr>
                <a:tableStyleId>{2D5ABB26-0587-4C30-8999-92F81FD0307C}</a:tableStyleId>
              </a:tblPr>
              <a:tblGrid>
                <a:gridCol w="2171779">
                  <a:extLst>
                    <a:ext uri="{9D8B030D-6E8A-4147-A177-3AD203B41FA5}">
                      <a16:colId xmlns:a16="http://schemas.microsoft.com/office/drawing/2014/main" val="780857183"/>
                    </a:ext>
                  </a:extLst>
                </a:gridCol>
              </a:tblGrid>
              <a:tr h="182880">
                <a:tc>
                  <a:txBody>
                    <a:bodyPr/>
                    <a:lstStyle/>
                    <a:p>
                      <a:pPr algn="l" fontAlgn="b"/>
                      <a:r>
                        <a:rPr lang="en-US" sz="1100" u="none" strike="noStrike" noProof="0" dirty="0">
                          <a:effectLst/>
                          <a:sym typeface="Wingdings" panose="05000000000000000000" pitchFamily="2" charset="2"/>
                        </a:rPr>
                        <a:t> </a:t>
                      </a:r>
                      <a:r>
                        <a:rPr lang="fr-FR" sz="1100" u="none" strike="noStrike" dirty="0">
                          <a:effectLst/>
                        </a:rPr>
                        <a:t>New Technologies</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3062809"/>
                  </a:ext>
                </a:extLst>
              </a:tr>
              <a:tr h="182880">
                <a:tc>
                  <a:txBody>
                    <a:bodyPr/>
                    <a:lstStyle/>
                    <a:p>
                      <a:pPr marL="171450" indent="-171450" algn="l" fontAlgn="b">
                        <a:buFont typeface="Wingdings" panose="05000000000000000000" pitchFamily="2" charset="2"/>
                        <a:buChar char="þ"/>
                      </a:pPr>
                      <a:r>
                        <a:rPr lang="fr-FR" sz="1100" u="none" strike="noStrike" dirty="0">
                          <a:effectLst/>
                        </a:rPr>
                        <a:t>Construction</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9756793"/>
                  </a:ext>
                </a:extLst>
              </a:tr>
              <a:tr h="182880">
                <a:tc>
                  <a:txBody>
                    <a:bodyPr/>
                    <a:lstStyle/>
                    <a:p>
                      <a:pPr algn="l" fontAlgn="b"/>
                      <a:r>
                        <a:rPr lang="en-US" sz="1100" u="none" strike="noStrike" noProof="0" dirty="0">
                          <a:effectLst/>
                          <a:sym typeface="Wingdings" panose="05000000000000000000" pitchFamily="2" charset="2"/>
                        </a:rPr>
                        <a:t> </a:t>
                      </a:r>
                      <a:r>
                        <a:rPr lang="en-US" sz="1100" u="none" strike="noStrike" noProof="0" dirty="0">
                          <a:effectLst/>
                        </a:rPr>
                        <a:t>Defense &amp; Aerospace</a:t>
                      </a:r>
                      <a:endParaRPr lang="en-US" sz="1100" b="0" i="0" u="none" strike="noStrike" noProof="0"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96900841"/>
                  </a:ext>
                </a:extLst>
              </a:tr>
              <a:tr h="182880">
                <a:tc>
                  <a:txBody>
                    <a:bodyPr/>
                    <a:lstStyle/>
                    <a:p>
                      <a:pPr marL="171450" indent="-171450" algn="l" fontAlgn="b">
                        <a:buFont typeface="Wingdings" panose="05000000000000000000" pitchFamily="2" charset="2"/>
                        <a:buChar char="þ"/>
                      </a:pPr>
                      <a:r>
                        <a:rPr lang="fr-FR" sz="1100" u="none" strike="noStrike" dirty="0">
                          <a:effectLst/>
                        </a:rPr>
                        <a:t>Education</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57343342"/>
                  </a:ext>
                </a:extLst>
              </a:tr>
              <a:tr h="182880">
                <a:tc>
                  <a:txBody>
                    <a:bodyPr/>
                    <a:lstStyle/>
                    <a:p>
                      <a:pPr algn="l" fontAlgn="b"/>
                      <a:r>
                        <a:rPr lang="en-US" sz="1100" u="none" strike="noStrike" noProof="0" dirty="0">
                          <a:effectLst/>
                          <a:sym typeface="Wingdings" panose="05000000000000000000" pitchFamily="2" charset="2"/>
                        </a:rPr>
                        <a:t> </a:t>
                      </a:r>
                      <a:r>
                        <a:rPr lang="fr-FR" sz="1100" u="none" strike="noStrike" dirty="0">
                          <a:effectLst/>
                        </a:rPr>
                        <a:t>Sports &amp; Entertainment</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76551176"/>
                  </a:ext>
                </a:extLst>
              </a:tr>
              <a:tr h="182880">
                <a:tc>
                  <a:txBody>
                    <a:bodyPr/>
                    <a:lstStyle/>
                    <a:p>
                      <a:pPr algn="l" fontAlgn="b"/>
                      <a:r>
                        <a:rPr lang="fr-FR" sz="1100" u="none" strike="noStrike" dirty="0">
                          <a:effectLst/>
                        </a:rPr>
                        <a:t>Mining</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9432836"/>
                  </a:ext>
                </a:extLst>
              </a:tr>
              <a:tr h="182880">
                <a:tc>
                  <a:txBody>
                    <a:bodyPr/>
                    <a:lstStyle/>
                    <a:p>
                      <a:pPr marL="171450" indent="-171450" algn="l" fontAlgn="b">
                        <a:buFont typeface="Wingdings" panose="05000000000000000000" pitchFamily="2" charset="2"/>
                        <a:buChar char="þ"/>
                      </a:pPr>
                      <a:r>
                        <a:rPr lang="en-US" sz="1100" u="none" strike="noStrike" noProof="0" dirty="0">
                          <a:effectLst/>
                        </a:rPr>
                        <a:t>Telecommunications</a:t>
                      </a:r>
                      <a:endParaRPr lang="en-US" sz="1100" b="0" i="0" u="none" strike="noStrike" noProof="0"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0970192"/>
                  </a:ext>
                </a:extLst>
              </a:tr>
              <a:tr h="182880">
                <a:tc>
                  <a:txBody>
                    <a:bodyPr/>
                    <a:lstStyle/>
                    <a:p>
                      <a:pPr algn="l" fontAlgn="b"/>
                      <a:r>
                        <a:rPr lang="en-US" sz="1100" u="none" strike="noStrike" noProof="0" dirty="0">
                          <a:effectLst/>
                          <a:sym typeface="Wingdings" panose="05000000000000000000" pitchFamily="2" charset="2"/>
                        </a:rPr>
                        <a:t> </a:t>
                      </a:r>
                      <a:r>
                        <a:rPr lang="en-US" sz="1100" u="none" strike="noStrike" noProof="0" dirty="0">
                          <a:effectLst/>
                        </a:rPr>
                        <a:t>Government</a:t>
                      </a:r>
                      <a:r>
                        <a:rPr lang="fr-FR" sz="1100" u="none" strike="noStrike" dirty="0">
                          <a:effectLst/>
                        </a:rPr>
                        <a:t> &amp; Administration</a:t>
                      </a:r>
                      <a:endParaRPr lang="fr-FR"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1463345"/>
                  </a:ext>
                </a:extLst>
              </a:tr>
            </a:tbl>
          </a:graphicData>
        </a:graphic>
      </p:graphicFrame>
      <p:graphicFrame>
        <p:nvGraphicFramePr>
          <p:cNvPr id="32" name="Table 31">
            <a:extLst>
              <a:ext uri="{FF2B5EF4-FFF2-40B4-BE49-F238E27FC236}">
                <a16:creationId xmlns:a16="http://schemas.microsoft.com/office/drawing/2014/main" id="{4D0E4F2F-74F5-274B-97FB-16373D5BF2BC}"/>
              </a:ext>
            </a:extLst>
          </p:cNvPr>
          <p:cNvGraphicFramePr>
            <a:graphicFrameLocks noGrp="1"/>
          </p:cNvGraphicFramePr>
          <p:nvPr>
            <p:extLst>
              <p:ext uri="{D42A27DB-BD31-4B8C-83A1-F6EECF244321}">
                <p14:modId xmlns:p14="http://schemas.microsoft.com/office/powerpoint/2010/main" val="105882747"/>
              </p:ext>
            </p:extLst>
          </p:nvPr>
        </p:nvGraphicFramePr>
        <p:xfrm>
          <a:off x="8128238" y="3680488"/>
          <a:ext cx="1613891" cy="472440"/>
        </p:xfrm>
        <a:graphic>
          <a:graphicData uri="http://schemas.openxmlformats.org/drawingml/2006/table">
            <a:tbl>
              <a:tblPr>
                <a:tableStyleId>{2D5ABB26-0587-4C30-8999-92F81FD0307C}</a:tableStyleId>
              </a:tblPr>
              <a:tblGrid>
                <a:gridCol w="1613891">
                  <a:extLst>
                    <a:ext uri="{9D8B030D-6E8A-4147-A177-3AD203B41FA5}">
                      <a16:colId xmlns:a16="http://schemas.microsoft.com/office/drawing/2014/main" val="3359589298"/>
                    </a:ext>
                  </a:extLst>
                </a:gridCol>
              </a:tblGrid>
              <a:tr h="127110">
                <a:tc>
                  <a:txBody>
                    <a:bodyPr/>
                    <a:lstStyle/>
                    <a:p>
                      <a:pPr marL="171450" indent="-171450" algn="l" fontAlgn="b">
                        <a:buFont typeface="Wingdings" panose="05000000000000000000" pitchFamily="2" charset="2"/>
                        <a:buChar char="þ"/>
                      </a:pPr>
                      <a:r>
                        <a:rPr lang="fr-FR" sz="1000" u="none" strike="noStrike" dirty="0">
                          <a:effectLst/>
                        </a:rPr>
                        <a:t>SAC BI</a:t>
                      </a:r>
                    </a:p>
                  </a:txBody>
                  <a:tcPr marL="7620" marR="7620" marT="7620" marB="0" anchor="b"/>
                </a:tc>
                <a:extLst>
                  <a:ext uri="{0D108BD9-81ED-4DB2-BD59-A6C34878D82A}">
                    <a16:rowId xmlns:a16="http://schemas.microsoft.com/office/drawing/2014/main" val="642912410"/>
                  </a:ext>
                </a:extLst>
              </a:tr>
              <a:tr h="127110">
                <a:tc>
                  <a:txBody>
                    <a:bodyPr/>
                    <a:lstStyle/>
                    <a:p>
                      <a:pPr marL="171450" marR="0" lvl="0" indent="-171450" algn="l" defTabSz="1088558" rtl="0" eaLnBrk="1" fontAlgn="b" latinLnBrk="0" hangingPunct="1">
                        <a:lnSpc>
                          <a:spcPct val="100000"/>
                        </a:lnSpc>
                        <a:spcBef>
                          <a:spcPts val="0"/>
                        </a:spcBef>
                        <a:spcAft>
                          <a:spcPts val="0"/>
                        </a:spcAft>
                        <a:buClrTx/>
                        <a:buSzTx/>
                        <a:buFont typeface="Wingdings" panose="05000000000000000000" pitchFamily="2" charset="2"/>
                        <a:buChar char="þ"/>
                        <a:tabLst/>
                        <a:defRPr/>
                      </a:pPr>
                      <a:r>
                        <a:rPr lang="fr-FR" sz="1000" u="none" strike="noStrike" dirty="0">
                          <a:effectLst/>
                        </a:rPr>
                        <a:t>SAC Smart Predict</a:t>
                      </a:r>
                    </a:p>
                    <a:p>
                      <a:pPr marL="0" marR="0" lvl="0" indent="0" algn="l" defTabSz="1088558" rtl="0" eaLnBrk="1" fontAlgn="b" latinLnBrk="0" hangingPunct="1">
                        <a:lnSpc>
                          <a:spcPct val="100000"/>
                        </a:lnSpc>
                        <a:spcBef>
                          <a:spcPts val="0"/>
                        </a:spcBef>
                        <a:spcAft>
                          <a:spcPts val="0"/>
                        </a:spcAft>
                        <a:buClrTx/>
                        <a:buSzTx/>
                        <a:buFont typeface="Wingdings" panose="05000000000000000000" pitchFamily="2" charset="2"/>
                        <a:buNone/>
                        <a:tabLst/>
                        <a:defRPr/>
                      </a:pPr>
                      <a:r>
                        <a:rPr lang="en-US" sz="1000" u="none" strike="noStrike" noProof="0" dirty="0">
                          <a:effectLst/>
                          <a:sym typeface="Wingdings" panose="05000000000000000000" pitchFamily="2" charset="2"/>
                        </a:rPr>
                        <a:t> </a:t>
                      </a:r>
                      <a:r>
                        <a:rPr lang="fr-FR" sz="1000" u="none" strike="noStrike" dirty="0">
                          <a:effectLst/>
                        </a:rPr>
                        <a:t>SAC Planning</a:t>
                      </a:r>
                      <a:endParaRPr lang="fr-FR" sz="1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1001181"/>
                  </a:ext>
                </a:extLst>
              </a:tr>
            </a:tbl>
          </a:graphicData>
        </a:graphic>
      </p:graphicFrame>
      <p:sp>
        <p:nvSpPr>
          <p:cNvPr id="33" name="Rectangle 32">
            <a:extLst>
              <a:ext uri="{FF2B5EF4-FFF2-40B4-BE49-F238E27FC236}">
                <a16:creationId xmlns:a16="http://schemas.microsoft.com/office/drawing/2014/main" id="{18B9C7D7-8DC3-7646-B70E-A775111CFE83}"/>
              </a:ext>
            </a:extLst>
          </p:cNvPr>
          <p:cNvSpPr/>
          <p:nvPr/>
        </p:nvSpPr>
        <p:spPr bwMode="gray">
          <a:xfrm>
            <a:off x="369345" y="1128054"/>
            <a:ext cx="2145237" cy="243547"/>
          </a:xfrm>
          <a:prstGeom prst="rect">
            <a:avLst/>
          </a:prstGeom>
          <a:solidFill>
            <a:srgbClr val="FF0000"/>
          </a:solidFill>
          <a:ln w="2540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Business Challenge</a:t>
            </a:r>
          </a:p>
        </p:txBody>
      </p:sp>
      <p:sp>
        <p:nvSpPr>
          <p:cNvPr id="45" name="Rectangle 44">
            <a:extLst>
              <a:ext uri="{FF2B5EF4-FFF2-40B4-BE49-F238E27FC236}">
                <a16:creationId xmlns:a16="http://schemas.microsoft.com/office/drawing/2014/main" id="{6A648B4A-0492-BE4E-9DF8-E8DFB9062E5C}"/>
              </a:ext>
            </a:extLst>
          </p:cNvPr>
          <p:cNvSpPr/>
          <p:nvPr/>
        </p:nvSpPr>
        <p:spPr bwMode="gray">
          <a:xfrm>
            <a:off x="396274" y="3747528"/>
            <a:ext cx="2145237" cy="243547"/>
          </a:xfrm>
          <a:prstGeom prst="rect">
            <a:avLst/>
          </a:prstGeom>
          <a:solidFill>
            <a:schemeClr val="accent3"/>
          </a:solidFill>
          <a:ln w="2540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Solution</a:t>
            </a:r>
          </a:p>
        </p:txBody>
      </p:sp>
      <p:sp>
        <p:nvSpPr>
          <p:cNvPr id="49" name="Rectangle 48">
            <a:extLst>
              <a:ext uri="{FF2B5EF4-FFF2-40B4-BE49-F238E27FC236}">
                <a16:creationId xmlns:a16="http://schemas.microsoft.com/office/drawing/2014/main" id="{79835164-D7F2-3D46-9085-7B9DCEA46851}"/>
              </a:ext>
            </a:extLst>
          </p:cNvPr>
          <p:cNvSpPr/>
          <p:nvPr/>
        </p:nvSpPr>
        <p:spPr bwMode="gray">
          <a:xfrm>
            <a:off x="396273" y="4853997"/>
            <a:ext cx="2145237" cy="243547"/>
          </a:xfrm>
          <a:prstGeom prst="rect">
            <a:avLst/>
          </a:prstGeom>
          <a:solidFill>
            <a:schemeClr val="accent4"/>
          </a:solidFill>
          <a:ln w="2540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Benefits</a:t>
            </a:r>
          </a:p>
        </p:txBody>
      </p:sp>
    </p:spTree>
    <p:extLst>
      <p:ext uri="{BB962C8B-B14F-4D97-AF65-F5344CB8AC3E}">
        <p14:creationId xmlns:p14="http://schemas.microsoft.com/office/powerpoint/2010/main" val="81024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E2196A13-F221-9B41-9300-BF570E1DB97D}"/>
              </a:ext>
            </a:extLst>
          </p:cNvPr>
          <p:cNvGrpSpPr/>
          <p:nvPr/>
        </p:nvGrpSpPr>
        <p:grpSpPr>
          <a:xfrm>
            <a:off x="811678" y="3459062"/>
            <a:ext cx="1080000" cy="1080000"/>
            <a:chOff x="826858" y="2696792"/>
            <a:chExt cx="1080000" cy="1080000"/>
          </a:xfrm>
        </p:grpSpPr>
        <p:sp>
          <p:nvSpPr>
            <p:cNvPr id="14" name="Oval 13">
              <a:extLst>
                <a:ext uri="{FF2B5EF4-FFF2-40B4-BE49-F238E27FC236}">
                  <a16:creationId xmlns:a16="http://schemas.microsoft.com/office/drawing/2014/main" id="{EE58759B-9516-1840-B455-43B98701954B}"/>
                </a:ext>
              </a:extLst>
            </p:cNvPr>
            <p:cNvSpPr>
              <a:spLocks noChangeAspect="1"/>
            </p:cNvSpPr>
            <p:nvPr/>
          </p:nvSpPr>
          <p:spPr bwMode="gray">
            <a:xfrm>
              <a:off x="826858" y="2696792"/>
              <a:ext cx="1080000" cy="1080000"/>
            </a:xfrm>
            <a:prstGeom prst="ellipse">
              <a:avLst/>
            </a:prstGeom>
            <a:solidFill>
              <a:srgbClr val="F0AB00">
                <a:alpha val="2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TextBox 44">
              <a:extLst>
                <a:ext uri="{FF2B5EF4-FFF2-40B4-BE49-F238E27FC236}">
                  <a16:creationId xmlns:a16="http://schemas.microsoft.com/office/drawing/2014/main" id="{4581F5E5-6D52-D844-9566-CBA421F45438}"/>
                </a:ext>
              </a:extLst>
            </p:cNvPr>
            <p:cNvSpPr txBox="1"/>
            <p:nvPr/>
          </p:nvSpPr>
          <p:spPr>
            <a:xfrm>
              <a:off x="1189153" y="2790092"/>
              <a:ext cx="35541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1</a:t>
              </a:r>
            </a:p>
          </p:txBody>
        </p:sp>
      </p:grpSp>
      <p:sp>
        <p:nvSpPr>
          <p:cNvPr id="15" name="Chevron 14">
            <a:extLst>
              <a:ext uri="{FF2B5EF4-FFF2-40B4-BE49-F238E27FC236}">
                <a16:creationId xmlns:a16="http://schemas.microsoft.com/office/drawing/2014/main" id="{7ED77005-575C-114A-867C-EADF68423937}"/>
              </a:ext>
            </a:extLst>
          </p:cNvPr>
          <p:cNvSpPr/>
          <p:nvPr/>
        </p:nvSpPr>
        <p:spPr bwMode="gray">
          <a:xfrm>
            <a:off x="2207180" y="3894701"/>
            <a:ext cx="119270" cy="208722"/>
          </a:xfrm>
          <a:prstGeom prst="chevron">
            <a:avLst/>
          </a:prstGeom>
          <a:solidFill>
            <a:schemeClr val="accent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Chevron 40">
            <a:extLst>
              <a:ext uri="{FF2B5EF4-FFF2-40B4-BE49-F238E27FC236}">
                <a16:creationId xmlns:a16="http://schemas.microsoft.com/office/drawing/2014/main" id="{631E78CF-08F1-D54A-A6DC-085E28D19471}"/>
              </a:ext>
            </a:extLst>
          </p:cNvPr>
          <p:cNvSpPr/>
          <p:nvPr/>
        </p:nvSpPr>
        <p:spPr bwMode="gray">
          <a:xfrm>
            <a:off x="4037454" y="3894701"/>
            <a:ext cx="119270" cy="208722"/>
          </a:xfrm>
          <a:prstGeom prst="chevron">
            <a:avLst/>
          </a:prstGeom>
          <a:solidFill>
            <a:schemeClr val="accent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2" name="Chevron 41">
            <a:extLst>
              <a:ext uri="{FF2B5EF4-FFF2-40B4-BE49-F238E27FC236}">
                <a16:creationId xmlns:a16="http://schemas.microsoft.com/office/drawing/2014/main" id="{F74C3DD6-D9B0-E847-93DE-6747A27DF83E}"/>
              </a:ext>
            </a:extLst>
          </p:cNvPr>
          <p:cNvSpPr/>
          <p:nvPr/>
        </p:nvSpPr>
        <p:spPr bwMode="gray">
          <a:xfrm>
            <a:off x="5867728" y="3894701"/>
            <a:ext cx="119270" cy="208722"/>
          </a:xfrm>
          <a:prstGeom prst="chevron">
            <a:avLst/>
          </a:prstGeom>
          <a:solidFill>
            <a:schemeClr val="accent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3" name="Chevron 42">
            <a:extLst>
              <a:ext uri="{FF2B5EF4-FFF2-40B4-BE49-F238E27FC236}">
                <a16:creationId xmlns:a16="http://schemas.microsoft.com/office/drawing/2014/main" id="{1D0CC614-C148-044D-BF55-7C8354903656}"/>
              </a:ext>
            </a:extLst>
          </p:cNvPr>
          <p:cNvSpPr/>
          <p:nvPr/>
        </p:nvSpPr>
        <p:spPr bwMode="gray">
          <a:xfrm>
            <a:off x="7698002" y="3894701"/>
            <a:ext cx="119270" cy="208722"/>
          </a:xfrm>
          <a:prstGeom prst="chevron">
            <a:avLst/>
          </a:prstGeom>
          <a:solidFill>
            <a:schemeClr val="accent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4" name="Chevron 43">
            <a:extLst>
              <a:ext uri="{FF2B5EF4-FFF2-40B4-BE49-F238E27FC236}">
                <a16:creationId xmlns:a16="http://schemas.microsoft.com/office/drawing/2014/main" id="{1868D8B7-2C66-0D4E-851C-450759F6C885}"/>
              </a:ext>
            </a:extLst>
          </p:cNvPr>
          <p:cNvSpPr/>
          <p:nvPr/>
        </p:nvSpPr>
        <p:spPr bwMode="gray">
          <a:xfrm>
            <a:off x="9528276" y="3894701"/>
            <a:ext cx="119270" cy="208722"/>
          </a:xfrm>
          <a:prstGeom prst="chevron">
            <a:avLst/>
          </a:prstGeom>
          <a:solidFill>
            <a:schemeClr val="accent2"/>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6" name="Group 75">
            <a:extLst>
              <a:ext uri="{FF2B5EF4-FFF2-40B4-BE49-F238E27FC236}">
                <a16:creationId xmlns:a16="http://schemas.microsoft.com/office/drawing/2014/main" id="{790E39D5-8A29-AE4D-9107-8D1688C6FAEF}"/>
              </a:ext>
            </a:extLst>
          </p:cNvPr>
          <p:cNvGrpSpPr/>
          <p:nvPr/>
        </p:nvGrpSpPr>
        <p:grpSpPr>
          <a:xfrm>
            <a:off x="2641952" y="3459062"/>
            <a:ext cx="1080000" cy="1080000"/>
            <a:chOff x="2647620" y="2736037"/>
            <a:chExt cx="1080000" cy="1080000"/>
          </a:xfrm>
        </p:grpSpPr>
        <p:sp>
          <p:nvSpPr>
            <p:cNvPr id="33" name="Oval 32">
              <a:extLst>
                <a:ext uri="{FF2B5EF4-FFF2-40B4-BE49-F238E27FC236}">
                  <a16:creationId xmlns:a16="http://schemas.microsoft.com/office/drawing/2014/main" id="{53592356-0D23-654C-8397-138D4BB9A137}"/>
                </a:ext>
              </a:extLst>
            </p:cNvPr>
            <p:cNvSpPr>
              <a:spLocks noChangeAspect="1"/>
            </p:cNvSpPr>
            <p:nvPr/>
          </p:nvSpPr>
          <p:spPr bwMode="gray">
            <a:xfrm>
              <a:off x="2647620" y="2736037"/>
              <a:ext cx="1080000" cy="1080000"/>
            </a:xfrm>
            <a:prstGeom prst="ellipse">
              <a:avLst/>
            </a:prstGeom>
            <a:solidFill>
              <a:srgbClr val="F0AB00">
                <a:alpha val="29804"/>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6" name="TextBox 45">
              <a:extLst>
                <a:ext uri="{FF2B5EF4-FFF2-40B4-BE49-F238E27FC236}">
                  <a16:creationId xmlns:a16="http://schemas.microsoft.com/office/drawing/2014/main" id="{C1FB1E92-260B-6D43-9724-75433141E904}"/>
                </a:ext>
              </a:extLst>
            </p:cNvPr>
            <p:cNvSpPr txBox="1"/>
            <p:nvPr/>
          </p:nvSpPr>
          <p:spPr>
            <a:xfrm>
              <a:off x="3009915" y="2829337"/>
              <a:ext cx="35541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2</a:t>
              </a:r>
            </a:p>
          </p:txBody>
        </p:sp>
      </p:grpSp>
      <p:grpSp>
        <p:nvGrpSpPr>
          <p:cNvPr id="77" name="Group 76">
            <a:extLst>
              <a:ext uri="{FF2B5EF4-FFF2-40B4-BE49-F238E27FC236}">
                <a16:creationId xmlns:a16="http://schemas.microsoft.com/office/drawing/2014/main" id="{8D0D5EB4-3BF2-3B40-8774-F39DF4A69F30}"/>
              </a:ext>
            </a:extLst>
          </p:cNvPr>
          <p:cNvGrpSpPr/>
          <p:nvPr/>
        </p:nvGrpSpPr>
        <p:grpSpPr>
          <a:xfrm>
            <a:off x="4472226" y="3459062"/>
            <a:ext cx="1080000" cy="1080000"/>
            <a:chOff x="4468382" y="2736037"/>
            <a:chExt cx="1080000" cy="1080000"/>
          </a:xfrm>
        </p:grpSpPr>
        <p:sp>
          <p:nvSpPr>
            <p:cNvPr id="34" name="Oval 33">
              <a:extLst>
                <a:ext uri="{FF2B5EF4-FFF2-40B4-BE49-F238E27FC236}">
                  <a16:creationId xmlns:a16="http://schemas.microsoft.com/office/drawing/2014/main" id="{2E91EF6D-48A8-F74B-BC59-21C6BB40D7AE}"/>
                </a:ext>
              </a:extLst>
            </p:cNvPr>
            <p:cNvSpPr>
              <a:spLocks noChangeAspect="1"/>
            </p:cNvSpPr>
            <p:nvPr/>
          </p:nvSpPr>
          <p:spPr bwMode="gray">
            <a:xfrm>
              <a:off x="4468382" y="2736037"/>
              <a:ext cx="1080000" cy="1080000"/>
            </a:xfrm>
            <a:prstGeom prst="ellipse">
              <a:avLst/>
            </a:prstGeom>
            <a:solidFill>
              <a:srgbClr val="F0AB00">
                <a:alpha val="50196"/>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TextBox 46">
              <a:extLst>
                <a:ext uri="{FF2B5EF4-FFF2-40B4-BE49-F238E27FC236}">
                  <a16:creationId xmlns:a16="http://schemas.microsoft.com/office/drawing/2014/main" id="{B9A1D0F2-992C-174F-8245-AEF07E953A65}"/>
                </a:ext>
              </a:extLst>
            </p:cNvPr>
            <p:cNvSpPr txBox="1"/>
            <p:nvPr/>
          </p:nvSpPr>
          <p:spPr>
            <a:xfrm>
              <a:off x="4830677" y="2829337"/>
              <a:ext cx="35541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3</a:t>
              </a:r>
            </a:p>
          </p:txBody>
        </p:sp>
      </p:grpSp>
      <p:grpSp>
        <p:nvGrpSpPr>
          <p:cNvPr id="78" name="Group 77">
            <a:extLst>
              <a:ext uri="{FF2B5EF4-FFF2-40B4-BE49-F238E27FC236}">
                <a16:creationId xmlns:a16="http://schemas.microsoft.com/office/drawing/2014/main" id="{7752C85C-DF18-ED4F-AEE4-5F67C4B1A334}"/>
              </a:ext>
            </a:extLst>
          </p:cNvPr>
          <p:cNvGrpSpPr/>
          <p:nvPr/>
        </p:nvGrpSpPr>
        <p:grpSpPr>
          <a:xfrm>
            <a:off x="6302500" y="3459062"/>
            <a:ext cx="1080000" cy="1080000"/>
            <a:chOff x="6289144" y="2736037"/>
            <a:chExt cx="1080000" cy="1080000"/>
          </a:xfrm>
        </p:grpSpPr>
        <p:sp>
          <p:nvSpPr>
            <p:cNvPr id="35" name="Oval 34">
              <a:extLst>
                <a:ext uri="{FF2B5EF4-FFF2-40B4-BE49-F238E27FC236}">
                  <a16:creationId xmlns:a16="http://schemas.microsoft.com/office/drawing/2014/main" id="{91A982F7-49D5-1F45-B877-6CE281E6EB91}"/>
                </a:ext>
              </a:extLst>
            </p:cNvPr>
            <p:cNvSpPr>
              <a:spLocks noChangeAspect="1"/>
            </p:cNvSpPr>
            <p:nvPr/>
          </p:nvSpPr>
          <p:spPr bwMode="gray">
            <a:xfrm>
              <a:off x="6289144" y="2736037"/>
              <a:ext cx="1080000" cy="1080000"/>
            </a:xfrm>
            <a:prstGeom prst="ellipse">
              <a:avLst/>
            </a:prstGeom>
            <a:solidFill>
              <a:srgbClr val="F0AB00">
                <a:alpha val="69804"/>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8" name="TextBox 47">
              <a:extLst>
                <a:ext uri="{FF2B5EF4-FFF2-40B4-BE49-F238E27FC236}">
                  <a16:creationId xmlns:a16="http://schemas.microsoft.com/office/drawing/2014/main" id="{B27021B3-6DE9-A743-8F7E-490B0529C4E8}"/>
                </a:ext>
              </a:extLst>
            </p:cNvPr>
            <p:cNvSpPr txBox="1"/>
            <p:nvPr/>
          </p:nvSpPr>
          <p:spPr>
            <a:xfrm>
              <a:off x="6651439" y="2829337"/>
              <a:ext cx="35541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4</a:t>
              </a:r>
            </a:p>
          </p:txBody>
        </p:sp>
      </p:grpSp>
      <p:grpSp>
        <p:nvGrpSpPr>
          <p:cNvPr id="79" name="Group 78">
            <a:extLst>
              <a:ext uri="{FF2B5EF4-FFF2-40B4-BE49-F238E27FC236}">
                <a16:creationId xmlns:a16="http://schemas.microsoft.com/office/drawing/2014/main" id="{7D10BD15-4F15-0749-AAF0-FECE7858A881}"/>
              </a:ext>
            </a:extLst>
          </p:cNvPr>
          <p:cNvGrpSpPr/>
          <p:nvPr/>
        </p:nvGrpSpPr>
        <p:grpSpPr>
          <a:xfrm>
            <a:off x="8132774" y="3459062"/>
            <a:ext cx="1080000" cy="1080000"/>
            <a:chOff x="8109906" y="2736037"/>
            <a:chExt cx="1080000" cy="1080000"/>
          </a:xfrm>
        </p:grpSpPr>
        <p:sp>
          <p:nvSpPr>
            <p:cNvPr id="36" name="Oval 35">
              <a:extLst>
                <a:ext uri="{FF2B5EF4-FFF2-40B4-BE49-F238E27FC236}">
                  <a16:creationId xmlns:a16="http://schemas.microsoft.com/office/drawing/2014/main" id="{77E4924F-B1D1-204B-B0BD-8A1DBE562517}"/>
                </a:ext>
              </a:extLst>
            </p:cNvPr>
            <p:cNvSpPr>
              <a:spLocks noChangeAspect="1"/>
            </p:cNvSpPr>
            <p:nvPr/>
          </p:nvSpPr>
          <p:spPr bwMode="gray">
            <a:xfrm>
              <a:off x="8109906" y="2736037"/>
              <a:ext cx="1080000" cy="1080000"/>
            </a:xfrm>
            <a:prstGeom prst="ellipse">
              <a:avLst/>
            </a:prstGeom>
            <a:solidFill>
              <a:srgbClr val="F0AB00">
                <a:alpha val="89804"/>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TextBox 48">
              <a:extLst>
                <a:ext uri="{FF2B5EF4-FFF2-40B4-BE49-F238E27FC236}">
                  <a16:creationId xmlns:a16="http://schemas.microsoft.com/office/drawing/2014/main" id="{603198C5-8824-2644-A8CD-6C707B09791C}"/>
                </a:ext>
              </a:extLst>
            </p:cNvPr>
            <p:cNvSpPr txBox="1"/>
            <p:nvPr/>
          </p:nvSpPr>
          <p:spPr>
            <a:xfrm>
              <a:off x="8472201" y="2829337"/>
              <a:ext cx="35541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5</a:t>
              </a:r>
            </a:p>
          </p:txBody>
        </p:sp>
      </p:grpSp>
      <p:grpSp>
        <p:nvGrpSpPr>
          <p:cNvPr id="80" name="Group 79">
            <a:extLst>
              <a:ext uri="{FF2B5EF4-FFF2-40B4-BE49-F238E27FC236}">
                <a16:creationId xmlns:a16="http://schemas.microsoft.com/office/drawing/2014/main" id="{C90BA977-9153-E648-9924-64AAA98A8141}"/>
              </a:ext>
            </a:extLst>
          </p:cNvPr>
          <p:cNvGrpSpPr/>
          <p:nvPr/>
        </p:nvGrpSpPr>
        <p:grpSpPr>
          <a:xfrm>
            <a:off x="9923294" y="3459062"/>
            <a:ext cx="1080000" cy="1080000"/>
            <a:chOff x="9930672" y="2736037"/>
            <a:chExt cx="1080000" cy="1080000"/>
          </a:xfrm>
        </p:grpSpPr>
        <p:sp>
          <p:nvSpPr>
            <p:cNvPr id="40" name="Oval 39">
              <a:extLst>
                <a:ext uri="{FF2B5EF4-FFF2-40B4-BE49-F238E27FC236}">
                  <a16:creationId xmlns:a16="http://schemas.microsoft.com/office/drawing/2014/main" id="{7D1BFC01-52F6-0B4B-A882-060988090593}"/>
                </a:ext>
              </a:extLst>
            </p:cNvPr>
            <p:cNvSpPr>
              <a:spLocks noChangeAspect="1"/>
            </p:cNvSpPr>
            <p:nvPr/>
          </p:nvSpPr>
          <p:spPr bwMode="gray">
            <a:xfrm>
              <a:off x="9930672" y="2736037"/>
              <a:ext cx="1080000" cy="1080000"/>
            </a:xfrm>
            <a:prstGeom prst="ellipse">
              <a:avLst/>
            </a:prstGeom>
            <a:solidFill>
              <a:schemeClr val="accent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TextBox 49">
              <a:extLst>
                <a:ext uri="{FF2B5EF4-FFF2-40B4-BE49-F238E27FC236}">
                  <a16:creationId xmlns:a16="http://schemas.microsoft.com/office/drawing/2014/main" id="{812EDBAD-AC37-7144-AEF1-C9BF1B90DAC5}"/>
                </a:ext>
              </a:extLst>
            </p:cNvPr>
            <p:cNvSpPr txBox="1"/>
            <p:nvPr/>
          </p:nvSpPr>
          <p:spPr>
            <a:xfrm>
              <a:off x="10292967" y="2829337"/>
              <a:ext cx="35541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6</a:t>
              </a:r>
            </a:p>
          </p:txBody>
        </p:sp>
      </p:grpSp>
      <p:sp>
        <p:nvSpPr>
          <p:cNvPr id="60" name="TextBox 59">
            <a:extLst>
              <a:ext uri="{FF2B5EF4-FFF2-40B4-BE49-F238E27FC236}">
                <a16:creationId xmlns:a16="http://schemas.microsoft.com/office/drawing/2014/main" id="{F2F82AAD-9257-5442-A5BD-8D735D3F06C2}"/>
              </a:ext>
            </a:extLst>
          </p:cNvPr>
          <p:cNvSpPr txBox="1"/>
          <p:nvPr/>
        </p:nvSpPr>
        <p:spPr>
          <a:xfrm>
            <a:off x="517937" y="2532328"/>
            <a:ext cx="2021179" cy="830997"/>
          </a:xfrm>
          <a:prstGeom prst="rect">
            <a:avLst/>
          </a:prstGeom>
          <a:noFill/>
        </p:spPr>
        <p:txBody>
          <a:bodyPr wrap="square" lIns="0" tIns="0" rIns="0" bIns="0" rtlCol="0">
            <a:spAutoFit/>
          </a:bodyPr>
          <a:lstStyle/>
          <a:p>
            <a:pPr fontAlgn="base">
              <a:spcBef>
                <a:spcPts val="600"/>
              </a:spcBef>
              <a:spcAft>
                <a:spcPct val="0"/>
              </a:spcAft>
              <a:buClr>
                <a:srgbClr val="F0AB00"/>
              </a:buClr>
              <a:buSzPct val="120000"/>
            </a:pPr>
            <a:r>
              <a:rPr lang="en-US" sz="1400" b="1" kern="0" dirty="0">
                <a:solidFill>
                  <a:schemeClr val="accent1"/>
                </a:solidFill>
                <a:ea typeface="Arial Unicode MS" pitchFamily="34" charset="-128"/>
                <a:cs typeface="Arial Unicode MS" pitchFamily="34" charset="-128"/>
              </a:rPr>
              <a:t>1. Acquire data from external source</a:t>
            </a:r>
          </a:p>
          <a:p>
            <a:pPr fontAlgn="base">
              <a:spcBef>
                <a:spcPts val="600"/>
              </a:spcBef>
              <a:spcAft>
                <a:spcPct val="0"/>
              </a:spcAft>
              <a:buClr>
                <a:srgbClr val="F0AB00"/>
              </a:buClr>
              <a:buSzPct val="120000"/>
            </a:pPr>
            <a:r>
              <a:rPr lang="en-US" sz="1050" kern="0" dirty="0">
                <a:ea typeface="Arial Unicode MS" pitchFamily="34" charset="-128"/>
                <a:cs typeface="Arial Unicode MS" pitchFamily="34" charset="-128"/>
              </a:rPr>
              <a:t>Acquire historical employee data as a dataset from external source.</a:t>
            </a:r>
          </a:p>
        </p:txBody>
      </p:sp>
      <p:sp>
        <p:nvSpPr>
          <p:cNvPr id="62" name="TextBox 61">
            <a:extLst>
              <a:ext uri="{FF2B5EF4-FFF2-40B4-BE49-F238E27FC236}">
                <a16:creationId xmlns:a16="http://schemas.microsoft.com/office/drawing/2014/main" id="{7664B7E6-A2C5-7B44-9219-E00ADFAFB834}"/>
              </a:ext>
            </a:extLst>
          </p:cNvPr>
          <p:cNvSpPr txBox="1"/>
          <p:nvPr/>
        </p:nvSpPr>
        <p:spPr>
          <a:xfrm>
            <a:off x="2273440" y="4648336"/>
            <a:ext cx="2508072" cy="1100301"/>
          </a:xfrm>
          <a:prstGeom prst="rect">
            <a:avLst/>
          </a:prstGeom>
          <a:noFill/>
        </p:spPr>
        <p:txBody>
          <a:bodyPr wrap="square" lIns="0" tIns="0" rIns="0" bIns="0" rtlCol="0">
            <a:spAutoFit/>
          </a:bodyPr>
          <a:lstStyle/>
          <a:p>
            <a:pPr fontAlgn="base">
              <a:spcBef>
                <a:spcPts val="600"/>
              </a:spcBef>
              <a:spcAft>
                <a:spcPct val="0"/>
              </a:spcAft>
              <a:buClr>
                <a:srgbClr val="F0AB00"/>
              </a:buClr>
              <a:buSzPct val="120000"/>
            </a:pPr>
            <a:r>
              <a:rPr lang="en-US" sz="1400" b="1" kern="0" dirty="0">
                <a:solidFill>
                  <a:schemeClr val="accent1"/>
                </a:solidFill>
                <a:ea typeface="Arial Unicode MS" pitchFamily="34" charset="-128"/>
                <a:cs typeface="Arial Unicode MS" pitchFamily="34" charset="-128"/>
              </a:rPr>
              <a:t>2. Run </a:t>
            </a:r>
            <a:r>
              <a:rPr lang="en-US" sz="1400" b="1" i="1" kern="0" dirty="0">
                <a:solidFill>
                  <a:schemeClr val="accent1"/>
                </a:solidFill>
                <a:ea typeface="Arial Unicode MS" pitchFamily="34" charset="-128"/>
                <a:cs typeface="Arial Unicode MS" pitchFamily="34" charset="-128"/>
              </a:rPr>
              <a:t>Smart Assist </a:t>
            </a:r>
            <a:r>
              <a:rPr lang="en-US" sz="1400" b="1" kern="0" dirty="0">
                <a:solidFill>
                  <a:schemeClr val="accent1"/>
                </a:solidFill>
                <a:ea typeface="Arial Unicode MS" pitchFamily="34" charset="-128"/>
                <a:cs typeface="Arial Unicode MS" pitchFamily="34" charset="-128"/>
              </a:rPr>
              <a:t>features</a:t>
            </a:r>
          </a:p>
          <a:p>
            <a:pPr fontAlgn="base">
              <a:spcBef>
                <a:spcPts val="600"/>
              </a:spcBef>
              <a:spcAft>
                <a:spcPct val="0"/>
              </a:spcAft>
              <a:buClr>
                <a:srgbClr val="F0AB00"/>
              </a:buClr>
              <a:buSzPct val="120000"/>
            </a:pPr>
            <a:r>
              <a:rPr lang="en-US" sz="1050" kern="0" dirty="0">
                <a:ea typeface="Arial Unicode MS" pitchFamily="34" charset="-128"/>
                <a:cs typeface="Arial Unicode MS" pitchFamily="34" charset="-128"/>
              </a:rPr>
              <a:t>Build a simple initial story, and run Smart Assist features (Search to Insight, Smart Discovery, Smart Insight, Smart Grouping), to discover hidden patterns for employee churn.</a:t>
            </a:r>
          </a:p>
        </p:txBody>
      </p:sp>
      <p:sp>
        <p:nvSpPr>
          <p:cNvPr id="63" name="TextBox 62">
            <a:extLst>
              <a:ext uri="{FF2B5EF4-FFF2-40B4-BE49-F238E27FC236}">
                <a16:creationId xmlns:a16="http://schemas.microsoft.com/office/drawing/2014/main" id="{CEA6E115-4EBE-3541-A131-6DB948A72183}"/>
              </a:ext>
            </a:extLst>
          </p:cNvPr>
          <p:cNvSpPr txBox="1"/>
          <p:nvPr/>
        </p:nvSpPr>
        <p:spPr>
          <a:xfrm>
            <a:off x="4103713" y="2532328"/>
            <a:ext cx="2508072" cy="777136"/>
          </a:xfrm>
          <a:prstGeom prst="rect">
            <a:avLst/>
          </a:prstGeom>
          <a:noFill/>
        </p:spPr>
        <p:txBody>
          <a:bodyPr wrap="square" lIns="0" tIns="0" rIns="0" bIns="0" rtlCol="0">
            <a:spAutoFit/>
          </a:bodyPr>
          <a:lstStyle/>
          <a:p>
            <a:pPr fontAlgn="base">
              <a:spcBef>
                <a:spcPts val="600"/>
              </a:spcBef>
              <a:spcAft>
                <a:spcPct val="0"/>
              </a:spcAft>
              <a:buClr>
                <a:srgbClr val="F0AB00"/>
              </a:buClr>
              <a:buSzPct val="120000"/>
            </a:pPr>
            <a:r>
              <a:rPr lang="en-US" sz="1400" b="1" kern="0" dirty="0">
                <a:solidFill>
                  <a:schemeClr val="accent1"/>
                </a:solidFill>
                <a:ea typeface="Arial Unicode MS" pitchFamily="34" charset="-128"/>
                <a:cs typeface="Arial Unicode MS" pitchFamily="34" charset="-128"/>
              </a:rPr>
              <a:t>3. Create predictive scenario</a:t>
            </a:r>
          </a:p>
          <a:p>
            <a:pPr fontAlgn="base">
              <a:spcBef>
                <a:spcPts val="600"/>
              </a:spcBef>
              <a:spcAft>
                <a:spcPct val="0"/>
              </a:spcAft>
              <a:buClr>
                <a:srgbClr val="F0AB00"/>
              </a:buClr>
              <a:buSzPct val="120000"/>
            </a:pPr>
            <a:r>
              <a:rPr lang="en-US" sz="1050" kern="0" dirty="0">
                <a:ea typeface="Arial Unicode MS" pitchFamily="34" charset="-128"/>
                <a:cs typeface="Arial Unicode MS" pitchFamily="34" charset="-128"/>
              </a:rPr>
              <a:t>Create Predictive Scenarios to detect employees who are likely to leave the company.</a:t>
            </a:r>
          </a:p>
        </p:txBody>
      </p:sp>
      <p:sp>
        <p:nvSpPr>
          <p:cNvPr id="73" name="TextBox 72">
            <a:extLst>
              <a:ext uri="{FF2B5EF4-FFF2-40B4-BE49-F238E27FC236}">
                <a16:creationId xmlns:a16="http://schemas.microsoft.com/office/drawing/2014/main" id="{1257173B-2CEE-E943-80D2-68F85BA4A9D9}"/>
              </a:ext>
            </a:extLst>
          </p:cNvPr>
          <p:cNvSpPr txBox="1"/>
          <p:nvPr/>
        </p:nvSpPr>
        <p:spPr>
          <a:xfrm>
            <a:off x="5933987" y="4648336"/>
            <a:ext cx="2627341" cy="1477328"/>
          </a:xfrm>
          <a:prstGeom prst="rect">
            <a:avLst/>
          </a:prstGeom>
          <a:noFill/>
        </p:spPr>
        <p:txBody>
          <a:bodyPr wrap="square" lIns="0" tIns="0" rIns="0" bIns="0" rtlCol="0">
            <a:spAutoFit/>
          </a:bodyPr>
          <a:lstStyle/>
          <a:p>
            <a:pPr fontAlgn="base">
              <a:spcBef>
                <a:spcPts val="600"/>
              </a:spcBef>
              <a:spcAft>
                <a:spcPct val="0"/>
              </a:spcAft>
              <a:buClr>
                <a:srgbClr val="F0AB00"/>
              </a:buClr>
              <a:buSzPct val="120000"/>
            </a:pPr>
            <a:r>
              <a:rPr lang="en-US" sz="1400" b="1" kern="0" dirty="0">
                <a:solidFill>
                  <a:schemeClr val="accent1"/>
                </a:solidFill>
                <a:ea typeface="Arial Unicode MS" pitchFamily="34" charset="-128"/>
                <a:cs typeface="Arial Unicode MS" pitchFamily="34" charset="-128"/>
              </a:rPr>
              <a:t>4. Control quality of Predictive Model</a:t>
            </a:r>
          </a:p>
          <a:p>
            <a:pPr fontAlgn="base">
              <a:spcBef>
                <a:spcPts val="600"/>
              </a:spcBef>
              <a:spcAft>
                <a:spcPct val="0"/>
              </a:spcAft>
              <a:buClr>
                <a:srgbClr val="F0AB00"/>
              </a:buClr>
              <a:buSzPct val="120000"/>
            </a:pPr>
            <a:r>
              <a:rPr lang="en-US" sz="1050" kern="0" dirty="0">
                <a:ea typeface="Arial Unicode MS" pitchFamily="34" charset="-128"/>
                <a:cs typeface="Arial Unicode MS" pitchFamily="34" charset="-128"/>
              </a:rPr>
              <a:t>Control the quality of the predictive models created in the predictive scenario. Refine the datasets if necessary and retrain the models. Jump to step 5 only if Predictive Power and Predictive Confidence are acceptable.</a:t>
            </a:r>
          </a:p>
        </p:txBody>
      </p:sp>
      <p:sp>
        <p:nvSpPr>
          <p:cNvPr id="74" name="TextBox 73">
            <a:extLst>
              <a:ext uri="{FF2B5EF4-FFF2-40B4-BE49-F238E27FC236}">
                <a16:creationId xmlns:a16="http://schemas.microsoft.com/office/drawing/2014/main" id="{A78297CE-5904-F142-93BB-568F734C1476}"/>
              </a:ext>
            </a:extLst>
          </p:cNvPr>
          <p:cNvSpPr txBox="1"/>
          <p:nvPr/>
        </p:nvSpPr>
        <p:spPr>
          <a:xfrm>
            <a:off x="7536809" y="2532328"/>
            <a:ext cx="2627340" cy="615553"/>
          </a:xfrm>
          <a:prstGeom prst="rect">
            <a:avLst/>
          </a:prstGeom>
          <a:noFill/>
        </p:spPr>
        <p:txBody>
          <a:bodyPr wrap="square" lIns="0" tIns="0" rIns="0" bIns="0" rtlCol="0">
            <a:spAutoFit/>
          </a:bodyPr>
          <a:lstStyle/>
          <a:p>
            <a:pPr fontAlgn="base">
              <a:spcBef>
                <a:spcPts val="600"/>
              </a:spcBef>
              <a:spcAft>
                <a:spcPct val="0"/>
              </a:spcAft>
              <a:buClr>
                <a:srgbClr val="F0AB00"/>
              </a:buClr>
              <a:buSzPct val="120000"/>
            </a:pPr>
            <a:r>
              <a:rPr lang="en-US" sz="1400" b="1" kern="0" dirty="0">
                <a:solidFill>
                  <a:schemeClr val="accent1"/>
                </a:solidFill>
                <a:ea typeface="Arial Unicode MS" pitchFamily="34" charset="-128"/>
                <a:cs typeface="Arial Unicode MS" pitchFamily="34" charset="-128"/>
              </a:rPr>
              <a:t>5. Create augmented BI story</a:t>
            </a:r>
          </a:p>
          <a:p>
            <a:pPr fontAlgn="base">
              <a:spcBef>
                <a:spcPts val="600"/>
              </a:spcBef>
              <a:spcAft>
                <a:spcPct val="0"/>
              </a:spcAft>
              <a:buClr>
                <a:srgbClr val="F0AB00"/>
              </a:buClr>
              <a:buSzPct val="120000"/>
            </a:pPr>
            <a:r>
              <a:rPr lang="en-US" sz="1050" kern="0" dirty="0">
                <a:ea typeface="Arial Unicode MS" pitchFamily="34" charset="-128"/>
                <a:cs typeface="Arial Unicode MS" pitchFamily="34" charset="-128"/>
              </a:rPr>
              <a:t>Create augmented BI stories to analyze and understand employee profiles.</a:t>
            </a:r>
          </a:p>
        </p:txBody>
      </p:sp>
      <p:sp>
        <p:nvSpPr>
          <p:cNvPr id="75" name="TextBox 74">
            <a:extLst>
              <a:ext uri="{FF2B5EF4-FFF2-40B4-BE49-F238E27FC236}">
                <a16:creationId xmlns:a16="http://schemas.microsoft.com/office/drawing/2014/main" id="{0EAF3FE5-06F2-A44C-99AB-F93D78F01A08}"/>
              </a:ext>
            </a:extLst>
          </p:cNvPr>
          <p:cNvSpPr txBox="1"/>
          <p:nvPr/>
        </p:nvSpPr>
        <p:spPr>
          <a:xfrm>
            <a:off x="9369287" y="4648336"/>
            <a:ext cx="2319461" cy="1700466"/>
          </a:xfrm>
          <a:prstGeom prst="rect">
            <a:avLst/>
          </a:prstGeom>
          <a:noFill/>
        </p:spPr>
        <p:txBody>
          <a:bodyPr wrap="square" lIns="0" tIns="0" rIns="0" bIns="0" rtlCol="0">
            <a:spAutoFit/>
          </a:bodyPr>
          <a:lstStyle/>
          <a:p>
            <a:pPr fontAlgn="base">
              <a:spcBef>
                <a:spcPts val="600"/>
              </a:spcBef>
              <a:spcAft>
                <a:spcPct val="0"/>
              </a:spcAft>
              <a:buClr>
                <a:srgbClr val="F0AB00"/>
              </a:buClr>
              <a:buSzPct val="120000"/>
            </a:pPr>
            <a:r>
              <a:rPr lang="en-US" sz="1400" b="1" kern="0" dirty="0">
                <a:solidFill>
                  <a:schemeClr val="accent1"/>
                </a:solidFill>
                <a:ea typeface="Arial Unicode MS" pitchFamily="34" charset="-128"/>
                <a:cs typeface="Arial Unicode MS" pitchFamily="34" charset="-128"/>
              </a:rPr>
              <a:t>6. Build &amp; share dedicated business stories</a:t>
            </a:r>
          </a:p>
          <a:p>
            <a:pPr fontAlgn="base">
              <a:spcBef>
                <a:spcPts val="600"/>
              </a:spcBef>
              <a:spcAft>
                <a:spcPct val="0"/>
              </a:spcAft>
              <a:buClr>
                <a:srgbClr val="F0AB00"/>
              </a:buClr>
              <a:buSzPct val="120000"/>
            </a:pPr>
            <a:r>
              <a:rPr lang="en-US" sz="1000" kern="0" dirty="0">
                <a:ea typeface="Arial Unicode MS" pitchFamily="34" charset="-128"/>
                <a:cs typeface="Arial Unicode MS" pitchFamily="34" charset="-128"/>
              </a:rPr>
              <a:t>Build BI stories to share with business users from other departments:</a:t>
            </a:r>
          </a:p>
          <a:p>
            <a:pPr marL="172800" lvl="1" indent="-171450" fontAlgn="base">
              <a:spcBef>
                <a:spcPts val="300"/>
              </a:spcBef>
              <a:spcAft>
                <a:spcPct val="0"/>
              </a:spcAft>
              <a:buClr>
                <a:srgbClr val="F0AB00"/>
              </a:buClr>
              <a:buSzPct val="120000"/>
              <a:buFont typeface="Wingdings" pitchFamily="2" charset="2"/>
              <a:buChar char="§"/>
            </a:pPr>
            <a:r>
              <a:rPr lang="en-US" sz="1000" kern="0" dirty="0">
                <a:ea typeface="Arial Unicode MS" pitchFamily="34" charset="-128"/>
                <a:cs typeface="Arial Unicode MS" pitchFamily="34" charset="-128"/>
              </a:rPr>
              <a:t>HR department prepares hiring plans.</a:t>
            </a:r>
          </a:p>
          <a:p>
            <a:pPr marL="172800" lvl="1" indent="-171450" fontAlgn="base">
              <a:spcBef>
                <a:spcPts val="300"/>
              </a:spcBef>
              <a:spcAft>
                <a:spcPct val="0"/>
              </a:spcAft>
              <a:buClr>
                <a:srgbClr val="F0AB00"/>
              </a:buClr>
              <a:buSzPct val="120000"/>
              <a:buFont typeface="Wingdings" pitchFamily="2" charset="2"/>
              <a:buChar char="§"/>
            </a:pPr>
            <a:r>
              <a:rPr lang="en-US" sz="1000" kern="0" dirty="0">
                <a:ea typeface="Arial Unicode MS" pitchFamily="34" charset="-128"/>
                <a:cs typeface="Arial Unicode MS" pitchFamily="34" charset="-128"/>
              </a:rPr>
              <a:t>Finance department anticipates costs of hiring.</a:t>
            </a:r>
          </a:p>
          <a:p>
            <a:pPr marL="172800" lvl="1" indent="-171450" fontAlgn="base">
              <a:spcBef>
                <a:spcPts val="300"/>
              </a:spcBef>
              <a:spcAft>
                <a:spcPct val="0"/>
              </a:spcAft>
              <a:buClr>
                <a:srgbClr val="F0AB00"/>
              </a:buClr>
              <a:buSzPct val="120000"/>
              <a:buFont typeface="Wingdings" pitchFamily="2" charset="2"/>
              <a:buChar char="§"/>
            </a:pPr>
            <a:r>
              <a:rPr lang="en-US" sz="1000" kern="0" dirty="0">
                <a:ea typeface="Arial Unicode MS" pitchFamily="34" charset="-128"/>
                <a:cs typeface="Arial Unicode MS" pitchFamily="34" charset="-128"/>
              </a:rPr>
              <a:t>All departments manage the risk of employee churn.</a:t>
            </a:r>
          </a:p>
        </p:txBody>
      </p:sp>
      <p:pic>
        <p:nvPicPr>
          <p:cNvPr id="86" name="Picture 85">
            <a:extLst>
              <a:ext uri="{FF2B5EF4-FFF2-40B4-BE49-F238E27FC236}">
                <a16:creationId xmlns:a16="http://schemas.microsoft.com/office/drawing/2014/main" id="{4114F0F7-9E40-ED40-B8E2-83E164FB8177}"/>
              </a:ext>
            </a:extLst>
          </p:cNvPr>
          <p:cNvPicPr>
            <a:picLocks noChangeAspect="1"/>
          </p:cNvPicPr>
          <p:nvPr/>
        </p:nvPicPr>
        <p:blipFill>
          <a:blip r:embed="rId3"/>
          <a:stretch>
            <a:fillRect/>
          </a:stretch>
        </p:blipFill>
        <p:spPr>
          <a:xfrm>
            <a:off x="971420" y="3745342"/>
            <a:ext cx="760516" cy="760516"/>
          </a:xfrm>
          <a:prstGeom prst="rect">
            <a:avLst/>
          </a:prstGeom>
        </p:spPr>
      </p:pic>
      <p:pic>
        <p:nvPicPr>
          <p:cNvPr id="88" name="Picture 87">
            <a:extLst>
              <a:ext uri="{FF2B5EF4-FFF2-40B4-BE49-F238E27FC236}">
                <a16:creationId xmlns:a16="http://schemas.microsoft.com/office/drawing/2014/main" id="{25FB287C-2596-F64C-BC4E-D8F7A6B66879}"/>
              </a:ext>
            </a:extLst>
          </p:cNvPr>
          <p:cNvPicPr>
            <a:picLocks noChangeAspect="1"/>
          </p:cNvPicPr>
          <p:nvPr/>
        </p:nvPicPr>
        <p:blipFill>
          <a:blip r:embed="rId4"/>
          <a:stretch>
            <a:fillRect/>
          </a:stretch>
        </p:blipFill>
        <p:spPr>
          <a:xfrm>
            <a:off x="6421371" y="3693097"/>
            <a:ext cx="865006" cy="865006"/>
          </a:xfrm>
          <a:prstGeom prst="rect">
            <a:avLst/>
          </a:prstGeom>
        </p:spPr>
      </p:pic>
      <p:pic>
        <p:nvPicPr>
          <p:cNvPr id="90" name="Picture 89">
            <a:extLst>
              <a:ext uri="{FF2B5EF4-FFF2-40B4-BE49-F238E27FC236}">
                <a16:creationId xmlns:a16="http://schemas.microsoft.com/office/drawing/2014/main" id="{68A19CE4-5506-D548-B21A-0065BC75B5E3}"/>
              </a:ext>
            </a:extLst>
          </p:cNvPr>
          <p:cNvPicPr>
            <a:picLocks noChangeAspect="1"/>
          </p:cNvPicPr>
          <p:nvPr/>
        </p:nvPicPr>
        <p:blipFill>
          <a:blip r:embed="rId5"/>
          <a:stretch>
            <a:fillRect/>
          </a:stretch>
        </p:blipFill>
        <p:spPr>
          <a:xfrm>
            <a:off x="8381354" y="3820538"/>
            <a:ext cx="610125" cy="610125"/>
          </a:xfrm>
          <a:prstGeom prst="rect">
            <a:avLst/>
          </a:prstGeom>
        </p:spPr>
      </p:pic>
      <p:pic>
        <p:nvPicPr>
          <p:cNvPr id="92" name="Picture 91">
            <a:extLst>
              <a:ext uri="{FF2B5EF4-FFF2-40B4-BE49-F238E27FC236}">
                <a16:creationId xmlns:a16="http://schemas.microsoft.com/office/drawing/2014/main" id="{BDCC6793-1717-CF45-AB69-19B09966E829}"/>
              </a:ext>
            </a:extLst>
          </p:cNvPr>
          <p:cNvPicPr>
            <a:picLocks noChangeAspect="1"/>
          </p:cNvPicPr>
          <p:nvPr/>
        </p:nvPicPr>
        <p:blipFill>
          <a:blip r:embed="rId6"/>
          <a:stretch>
            <a:fillRect/>
          </a:stretch>
        </p:blipFill>
        <p:spPr>
          <a:xfrm>
            <a:off x="10232202" y="3854753"/>
            <a:ext cx="541695" cy="541695"/>
          </a:xfrm>
          <a:prstGeom prst="rect">
            <a:avLst/>
          </a:prstGeom>
        </p:spPr>
      </p:pic>
      <p:pic>
        <p:nvPicPr>
          <p:cNvPr id="94" name="Picture 93">
            <a:extLst>
              <a:ext uri="{FF2B5EF4-FFF2-40B4-BE49-F238E27FC236}">
                <a16:creationId xmlns:a16="http://schemas.microsoft.com/office/drawing/2014/main" id="{726A8E8B-AF75-1C45-8AF0-634F245273C0}"/>
              </a:ext>
            </a:extLst>
          </p:cNvPr>
          <p:cNvPicPr>
            <a:picLocks noChangeAspect="1"/>
          </p:cNvPicPr>
          <p:nvPr/>
        </p:nvPicPr>
        <p:blipFill>
          <a:blip r:embed="rId7"/>
          <a:stretch>
            <a:fillRect/>
          </a:stretch>
        </p:blipFill>
        <p:spPr>
          <a:xfrm>
            <a:off x="2863771" y="3795406"/>
            <a:ext cx="660389" cy="660389"/>
          </a:xfrm>
          <a:prstGeom prst="rect">
            <a:avLst/>
          </a:prstGeom>
        </p:spPr>
      </p:pic>
      <p:pic>
        <p:nvPicPr>
          <p:cNvPr id="96" name="Picture 95">
            <a:extLst>
              <a:ext uri="{FF2B5EF4-FFF2-40B4-BE49-F238E27FC236}">
                <a16:creationId xmlns:a16="http://schemas.microsoft.com/office/drawing/2014/main" id="{476262F0-1694-2543-963A-5D97BBF6E3E9}"/>
              </a:ext>
            </a:extLst>
          </p:cNvPr>
          <p:cNvPicPr>
            <a:picLocks noChangeAspect="1"/>
          </p:cNvPicPr>
          <p:nvPr/>
        </p:nvPicPr>
        <p:blipFill>
          <a:blip r:embed="rId8"/>
          <a:stretch>
            <a:fillRect/>
          </a:stretch>
        </p:blipFill>
        <p:spPr>
          <a:xfrm>
            <a:off x="4716268" y="3820538"/>
            <a:ext cx="610125" cy="610125"/>
          </a:xfrm>
          <a:prstGeom prst="rect">
            <a:avLst/>
          </a:prstGeom>
        </p:spPr>
      </p:pic>
      <p:sp>
        <p:nvSpPr>
          <p:cNvPr id="97" name="Rectangle 96">
            <a:extLst>
              <a:ext uri="{FF2B5EF4-FFF2-40B4-BE49-F238E27FC236}">
                <a16:creationId xmlns:a16="http://schemas.microsoft.com/office/drawing/2014/main" id="{F8125CFE-B288-0245-B17D-21B59E4327D0}"/>
              </a:ext>
            </a:extLst>
          </p:cNvPr>
          <p:cNvSpPr/>
          <p:nvPr/>
        </p:nvSpPr>
        <p:spPr bwMode="gray">
          <a:xfrm>
            <a:off x="517937" y="874713"/>
            <a:ext cx="11172413" cy="1470922"/>
          </a:xfrm>
          <a:prstGeom prst="rect">
            <a:avLst/>
          </a:prstGeom>
          <a:solidFill>
            <a:schemeClr val="bg1">
              <a:lumMod val="9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8" name="Picture 4" descr="RÃ©sultat de recherche d'images pour &quot;sap analytics cloud logo&quot;">
            <a:extLst>
              <a:ext uri="{FF2B5EF4-FFF2-40B4-BE49-F238E27FC236}">
                <a16:creationId xmlns:a16="http://schemas.microsoft.com/office/drawing/2014/main" id="{DF93F389-4898-8D4E-97B6-BED0AD636D27}"/>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626894" y="976814"/>
            <a:ext cx="2160000" cy="349293"/>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9">
            <a:extLst>
              <a:ext uri="{FF2B5EF4-FFF2-40B4-BE49-F238E27FC236}">
                <a16:creationId xmlns:a16="http://schemas.microsoft.com/office/drawing/2014/main" id="{C3A831E4-FF01-4043-BC2F-95965E64AB4E}"/>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304143" y="1007174"/>
            <a:ext cx="1560435" cy="1206000"/>
          </a:xfrm>
          <a:prstGeom prst="rect">
            <a:avLst/>
          </a:prstGeom>
          <a:ln>
            <a:noFill/>
          </a:ln>
        </p:spPr>
      </p:pic>
      <p:pic>
        <p:nvPicPr>
          <p:cNvPr id="71" name="Picture 70">
            <a:extLst>
              <a:ext uri="{FF2B5EF4-FFF2-40B4-BE49-F238E27FC236}">
                <a16:creationId xmlns:a16="http://schemas.microsoft.com/office/drawing/2014/main" id="{49019D8B-7AC5-AE4F-B382-6FF1EACF3DC2}"/>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958564" y="1006902"/>
            <a:ext cx="1990800" cy="1206545"/>
          </a:xfrm>
          <a:prstGeom prst="rect">
            <a:avLst/>
          </a:prstGeom>
          <a:ln>
            <a:noFill/>
          </a:ln>
        </p:spPr>
      </p:pic>
      <p:sp>
        <p:nvSpPr>
          <p:cNvPr id="99" name="Title 98">
            <a:extLst>
              <a:ext uri="{FF2B5EF4-FFF2-40B4-BE49-F238E27FC236}">
                <a16:creationId xmlns:a16="http://schemas.microsoft.com/office/drawing/2014/main" id="{2F970B41-1217-AB4B-9F8A-56C03C2708C8}"/>
              </a:ext>
            </a:extLst>
          </p:cNvPr>
          <p:cNvSpPr>
            <a:spLocks noGrp="1"/>
          </p:cNvSpPr>
          <p:nvPr>
            <p:ph type="title"/>
          </p:nvPr>
        </p:nvSpPr>
        <p:spPr/>
        <p:txBody>
          <a:bodyPr/>
          <a:lstStyle/>
          <a:p>
            <a:r>
              <a:rPr lang="en-US" dirty="0"/>
              <a:t>Employee Analysis for Churn Detection Process</a:t>
            </a:r>
          </a:p>
        </p:txBody>
      </p:sp>
      <p:pic>
        <p:nvPicPr>
          <p:cNvPr id="55" name="Picture 54">
            <a:extLst>
              <a:ext uri="{FF2B5EF4-FFF2-40B4-BE49-F238E27FC236}">
                <a16:creationId xmlns:a16="http://schemas.microsoft.com/office/drawing/2014/main" id="{8821E4A5-EC80-E545-8412-381950510E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264049" y="1007936"/>
            <a:ext cx="2426930" cy="1204476"/>
          </a:xfrm>
          <a:prstGeom prst="rect">
            <a:avLst/>
          </a:prstGeom>
        </p:spPr>
      </p:pic>
      <p:pic>
        <p:nvPicPr>
          <p:cNvPr id="56" name="Picture 55">
            <a:extLst>
              <a:ext uri="{FF2B5EF4-FFF2-40B4-BE49-F238E27FC236}">
                <a16:creationId xmlns:a16="http://schemas.microsoft.com/office/drawing/2014/main" id="{DA878F7C-B79B-9B45-9011-9616A60D486E}"/>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5747388" y="1007936"/>
            <a:ext cx="1475294" cy="1204476"/>
          </a:xfrm>
          <a:prstGeom prst="rect">
            <a:avLst/>
          </a:prstGeom>
        </p:spPr>
      </p:pic>
    </p:spTree>
    <p:extLst>
      <p:ext uri="{BB962C8B-B14F-4D97-AF65-F5344CB8AC3E}">
        <p14:creationId xmlns:p14="http://schemas.microsoft.com/office/powerpoint/2010/main" val="324725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975" y="155842"/>
            <a:ext cx="11186476" cy="369332"/>
          </a:xfrm>
        </p:spPr>
        <p:txBody>
          <a:bodyPr/>
          <a:lstStyle/>
          <a:p>
            <a:r>
              <a:rPr lang="en-US" dirty="0"/>
              <a:t>Value Proposition for Human Resources Managers</a:t>
            </a:r>
          </a:p>
        </p:txBody>
      </p:sp>
      <p:sp>
        <p:nvSpPr>
          <p:cNvPr id="77" name="Pentagon 76">
            <a:extLst>
              <a:ext uri="{FF2B5EF4-FFF2-40B4-BE49-F238E27FC236}">
                <a16:creationId xmlns:a16="http://schemas.microsoft.com/office/drawing/2014/main" id="{1325713B-0EC6-D440-BC44-B69DC93AF306}"/>
              </a:ext>
            </a:extLst>
          </p:cNvPr>
          <p:cNvSpPr/>
          <p:nvPr/>
        </p:nvSpPr>
        <p:spPr bwMode="gray">
          <a:xfrm flipH="1">
            <a:off x="5333069" y="4411139"/>
            <a:ext cx="6358373" cy="1080000"/>
          </a:xfrm>
          <a:prstGeom prst="homePlate">
            <a:avLst/>
          </a:prstGeom>
          <a:solidFill>
            <a:srgbClr val="F0AB00">
              <a:alpha val="2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8" name="Pentagon 77">
            <a:extLst>
              <a:ext uri="{FF2B5EF4-FFF2-40B4-BE49-F238E27FC236}">
                <a16:creationId xmlns:a16="http://schemas.microsoft.com/office/drawing/2014/main" id="{60CB40AA-EF7C-2843-B8B9-E386AD4603B3}"/>
              </a:ext>
            </a:extLst>
          </p:cNvPr>
          <p:cNvSpPr/>
          <p:nvPr/>
        </p:nvSpPr>
        <p:spPr bwMode="gray">
          <a:xfrm flipH="1">
            <a:off x="5333069" y="3160349"/>
            <a:ext cx="6358373" cy="1080000"/>
          </a:xfrm>
          <a:prstGeom prst="homePlate">
            <a:avLst/>
          </a:prstGeom>
          <a:solidFill>
            <a:srgbClr val="F0AB00">
              <a:alpha val="2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9" name="Pentagon 78">
            <a:extLst>
              <a:ext uri="{FF2B5EF4-FFF2-40B4-BE49-F238E27FC236}">
                <a16:creationId xmlns:a16="http://schemas.microsoft.com/office/drawing/2014/main" id="{D8317E8E-4A8A-A94C-847C-D2C8B43BB8C5}"/>
              </a:ext>
            </a:extLst>
          </p:cNvPr>
          <p:cNvSpPr/>
          <p:nvPr/>
        </p:nvSpPr>
        <p:spPr bwMode="gray">
          <a:xfrm flipH="1">
            <a:off x="5325371" y="1907074"/>
            <a:ext cx="6358373" cy="1080000"/>
          </a:xfrm>
          <a:prstGeom prst="homePlate">
            <a:avLst/>
          </a:prstGeom>
          <a:solidFill>
            <a:srgbClr val="F0AB00">
              <a:alpha val="2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0" name="Rectangle 79">
            <a:extLst>
              <a:ext uri="{FF2B5EF4-FFF2-40B4-BE49-F238E27FC236}">
                <a16:creationId xmlns:a16="http://schemas.microsoft.com/office/drawing/2014/main" id="{36898081-9F0F-664E-8544-3DAF252D19F9}"/>
              </a:ext>
            </a:extLst>
          </p:cNvPr>
          <p:cNvSpPr/>
          <p:nvPr/>
        </p:nvSpPr>
        <p:spPr bwMode="gray">
          <a:xfrm>
            <a:off x="499975" y="888566"/>
            <a:ext cx="5076000" cy="815543"/>
          </a:xfrm>
          <a:prstGeom prst="rect">
            <a:avLst/>
          </a:prstGeom>
          <a:solidFill>
            <a:srgbClr val="0897CA"/>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1" name="TextBox 80">
            <a:extLst>
              <a:ext uri="{FF2B5EF4-FFF2-40B4-BE49-F238E27FC236}">
                <a16:creationId xmlns:a16="http://schemas.microsoft.com/office/drawing/2014/main" id="{FFAD41CF-389B-A74D-8874-585683590C31}"/>
              </a:ext>
            </a:extLst>
          </p:cNvPr>
          <p:cNvSpPr txBox="1"/>
          <p:nvPr/>
        </p:nvSpPr>
        <p:spPr>
          <a:xfrm>
            <a:off x="625164" y="932957"/>
            <a:ext cx="4681622" cy="52322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b="1" kern="0" dirty="0">
                <a:solidFill>
                  <a:schemeClr val="bg1"/>
                </a:solidFill>
                <a:ea typeface="Arial Unicode MS" pitchFamily="34" charset="-128"/>
                <a:cs typeface="Arial Unicode MS" pitchFamily="34" charset="-128"/>
              </a:rPr>
              <a:t>Classic BI / Data Discovery </a:t>
            </a:r>
            <a:br>
              <a:rPr lang="en-US" sz="1800" kern="0" dirty="0">
                <a:solidFill>
                  <a:schemeClr val="bg1"/>
                </a:solidFill>
                <a:ea typeface="Arial Unicode MS" pitchFamily="34" charset="-128"/>
                <a:cs typeface="Arial Unicode MS" pitchFamily="34" charset="-128"/>
              </a:rPr>
            </a:br>
            <a:r>
              <a:rPr lang="en-US" sz="1500" kern="0" dirty="0">
                <a:solidFill>
                  <a:schemeClr val="bg1"/>
                </a:solidFill>
                <a:ea typeface="Arial Unicode MS" pitchFamily="34" charset="-128"/>
                <a:cs typeface="Arial Unicode MS" pitchFamily="34" charset="-128"/>
              </a:rPr>
              <a:t>Cannot meet all expectations</a:t>
            </a:r>
          </a:p>
        </p:txBody>
      </p:sp>
      <p:sp>
        <p:nvSpPr>
          <p:cNvPr id="82" name="Rectangle 81">
            <a:extLst>
              <a:ext uri="{FF2B5EF4-FFF2-40B4-BE49-F238E27FC236}">
                <a16:creationId xmlns:a16="http://schemas.microsoft.com/office/drawing/2014/main" id="{5A652D11-F35B-634A-9656-1A8D097CC14C}"/>
              </a:ext>
            </a:extLst>
          </p:cNvPr>
          <p:cNvSpPr/>
          <p:nvPr/>
        </p:nvSpPr>
        <p:spPr bwMode="gray">
          <a:xfrm>
            <a:off x="513828" y="1907074"/>
            <a:ext cx="5076000" cy="1080000"/>
          </a:xfrm>
          <a:prstGeom prst="rect">
            <a:avLst/>
          </a:prstGeom>
          <a:solidFill>
            <a:srgbClr val="FF0000">
              <a:alpha val="5098"/>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4" name="Picture 83">
            <a:extLst>
              <a:ext uri="{FF2B5EF4-FFF2-40B4-BE49-F238E27FC236}">
                <a16:creationId xmlns:a16="http://schemas.microsoft.com/office/drawing/2014/main" id="{F616A878-9517-F847-869B-A9EC16CAA3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0170" y="1963013"/>
            <a:ext cx="636095" cy="620560"/>
          </a:xfrm>
          <a:prstGeom prst="rect">
            <a:avLst/>
          </a:prstGeom>
        </p:spPr>
      </p:pic>
      <p:sp>
        <p:nvSpPr>
          <p:cNvPr id="85" name="Rectangle 84">
            <a:extLst>
              <a:ext uri="{FF2B5EF4-FFF2-40B4-BE49-F238E27FC236}">
                <a16:creationId xmlns:a16="http://schemas.microsoft.com/office/drawing/2014/main" id="{89A8362F-CD3A-3C43-8D65-9DAAB280CEAE}"/>
              </a:ext>
            </a:extLst>
          </p:cNvPr>
          <p:cNvSpPr/>
          <p:nvPr/>
        </p:nvSpPr>
        <p:spPr bwMode="gray">
          <a:xfrm>
            <a:off x="513828" y="3160349"/>
            <a:ext cx="5076000" cy="1080000"/>
          </a:xfrm>
          <a:prstGeom prst="rect">
            <a:avLst/>
          </a:prstGeom>
          <a:solidFill>
            <a:srgbClr val="FF0000">
              <a:alpha val="5098"/>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7" name="Group 86">
            <a:extLst>
              <a:ext uri="{FF2B5EF4-FFF2-40B4-BE49-F238E27FC236}">
                <a16:creationId xmlns:a16="http://schemas.microsoft.com/office/drawing/2014/main" id="{C1072244-C766-1242-92DD-4C8D85964953}"/>
              </a:ext>
            </a:extLst>
          </p:cNvPr>
          <p:cNvGrpSpPr>
            <a:grpSpLocks noChangeAspect="1"/>
          </p:cNvGrpSpPr>
          <p:nvPr/>
        </p:nvGrpSpPr>
        <p:grpSpPr>
          <a:xfrm>
            <a:off x="598382" y="3176207"/>
            <a:ext cx="576000" cy="576000"/>
            <a:chOff x="2314316" y="4312403"/>
            <a:chExt cx="914400" cy="914400"/>
          </a:xfrm>
        </p:grpSpPr>
        <p:pic>
          <p:nvPicPr>
            <p:cNvPr id="88" name="Picture 87">
              <a:extLst>
                <a:ext uri="{FF2B5EF4-FFF2-40B4-BE49-F238E27FC236}">
                  <a16:creationId xmlns:a16="http://schemas.microsoft.com/office/drawing/2014/main" id="{DCEC2360-B9D8-7241-B75D-E0F4896678D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619576" y="4558121"/>
              <a:ext cx="303881" cy="304472"/>
            </a:xfrm>
            <a:prstGeom prst="rect">
              <a:avLst/>
            </a:prstGeom>
          </p:spPr>
        </p:pic>
        <p:pic>
          <p:nvPicPr>
            <p:cNvPr id="89" name="Graphic 88" descr="Laptop">
              <a:extLst>
                <a:ext uri="{FF2B5EF4-FFF2-40B4-BE49-F238E27FC236}">
                  <a16:creationId xmlns:a16="http://schemas.microsoft.com/office/drawing/2014/main" id="{7E1A2DEA-F4BB-9C4A-8B7F-D1BFC30F9B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14316" y="4312403"/>
              <a:ext cx="914400" cy="914400"/>
            </a:xfrm>
            <a:prstGeom prst="rect">
              <a:avLst/>
            </a:prstGeom>
          </p:spPr>
        </p:pic>
      </p:grpSp>
      <p:sp>
        <p:nvSpPr>
          <p:cNvPr id="90" name="Rectangle 89">
            <a:extLst>
              <a:ext uri="{FF2B5EF4-FFF2-40B4-BE49-F238E27FC236}">
                <a16:creationId xmlns:a16="http://schemas.microsoft.com/office/drawing/2014/main" id="{A8E1F6CE-1036-8046-ABEE-B25F5CC1FDA9}"/>
              </a:ext>
            </a:extLst>
          </p:cNvPr>
          <p:cNvSpPr/>
          <p:nvPr/>
        </p:nvSpPr>
        <p:spPr bwMode="gray">
          <a:xfrm>
            <a:off x="513828" y="4411139"/>
            <a:ext cx="5076000" cy="1080000"/>
          </a:xfrm>
          <a:prstGeom prst="rect">
            <a:avLst/>
          </a:prstGeom>
          <a:solidFill>
            <a:srgbClr val="FF0000">
              <a:alpha val="5098"/>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2" name="Picture 91">
            <a:extLst>
              <a:ext uri="{FF2B5EF4-FFF2-40B4-BE49-F238E27FC236}">
                <a16:creationId xmlns:a16="http://schemas.microsoft.com/office/drawing/2014/main" id="{50F3BBBF-7823-044D-98F1-73ECE18696DF}"/>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1467578">
            <a:off x="533015" y="4467929"/>
            <a:ext cx="670404" cy="727182"/>
          </a:xfrm>
          <a:prstGeom prst="rect">
            <a:avLst/>
          </a:prstGeom>
        </p:spPr>
      </p:pic>
      <p:sp>
        <p:nvSpPr>
          <p:cNvPr id="93" name="TextBox 92">
            <a:extLst>
              <a:ext uri="{FF2B5EF4-FFF2-40B4-BE49-F238E27FC236}">
                <a16:creationId xmlns:a16="http://schemas.microsoft.com/office/drawing/2014/main" id="{B42665DA-2A13-F447-937C-1A52537AB9BD}"/>
              </a:ext>
            </a:extLst>
          </p:cNvPr>
          <p:cNvSpPr txBox="1"/>
          <p:nvPr/>
        </p:nvSpPr>
        <p:spPr>
          <a:xfrm>
            <a:off x="625164" y="5832769"/>
            <a:ext cx="4681622"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rgbClr val="FF0000"/>
                </a:solidFill>
                <a:ea typeface="Arial Unicode MS" pitchFamily="34" charset="-128"/>
                <a:cs typeface="Arial Unicode MS" pitchFamily="34" charset="-128"/>
              </a:rPr>
              <a:t>As result, </a:t>
            </a:r>
            <a:r>
              <a:rPr lang="en-US" sz="1600" b="1" kern="0" dirty="0">
                <a:solidFill>
                  <a:srgbClr val="FF0000"/>
                </a:solidFill>
                <a:ea typeface="Arial Unicode MS" pitchFamily="34" charset="-128"/>
                <a:cs typeface="Arial Unicode MS" pitchFamily="34" charset="-128"/>
              </a:rPr>
              <a:t>less than 20% </a:t>
            </a:r>
            <a:r>
              <a:rPr lang="en-US" sz="1600" kern="0" dirty="0">
                <a:solidFill>
                  <a:srgbClr val="FF0000"/>
                </a:solidFill>
                <a:ea typeface="Arial Unicode MS" pitchFamily="34" charset="-128"/>
                <a:cs typeface="Arial Unicode MS" pitchFamily="34" charset="-128"/>
              </a:rPr>
              <a:t>of business users and data analysts use advanced analytics.</a:t>
            </a:r>
          </a:p>
        </p:txBody>
      </p:sp>
      <p:sp>
        <p:nvSpPr>
          <p:cNvPr id="94" name="Rectangle 93">
            <a:extLst>
              <a:ext uri="{FF2B5EF4-FFF2-40B4-BE49-F238E27FC236}">
                <a16:creationId xmlns:a16="http://schemas.microsoft.com/office/drawing/2014/main" id="{97979F1E-4C10-B34B-ABEC-44060A4C0A8A}"/>
              </a:ext>
            </a:extLst>
          </p:cNvPr>
          <p:cNvSpPr/>
          <p:nvPr/>
        </p:nvSpPr>
        <p:spPr bwMode="gray">
          <a:xfrm>
            <a:off x="6111443" y="888566"/>
            <a:ext cx="5580000" cy="815543"/>
          </a:xfrm>
          <a:prstGeom prst="rect">
            <a:avLst/>
          </a:prstGeom>
          <a:solidFill>
            <a:schemeClr val="accent3">
              <a:lumMod val="7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99B13D32-0A8D-BF4C-AA1A-5F055233EE2A}"/>
              </a:ext>
            </a:extLst>
          </p:cNvPr>
          <p:cNvSpPr txBox="1"/>
          <p:nvPr/>
        </p:nvSpPr>
        <p:spPr>
          <a:xfrm>
            <a:off x="6250604" y="927005"/>
            <a:ext cx="5292000" cy="73866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b="1" kern="0" dirty="0">
                <a:solidFill>
                  <a:schemeClr val="accent1"/>
                </a:solidFill>
                <a:ea typeface="Arial Unicode MS" pitchFamily="34" charset="-128"/>
                <a:cs typeface="Arial Unicode MS" pitchFamily="34" charset="-128"/>
              </a:rPr>
              <a:t>SAC combines 3 Smart Functions</a:t>
            </a:r>
            <a:br>
              <a:rPr lang="en-US" sz="1800" kern="0" dirty="0">
                <a:solidFill>
                  <a:schemeClr val="bg1"/>
                </a:solidFill>
                <a:ea typeface="Arial Unicode MS" pitchFamily="34" charset="-128"/>
                <a:cs typeface="Arial Unicode MS" pitchFamily="34" charset="-128"/>
              </a:rPr>
            </a:br>
            <a:r>
              <a:rPr lang="en-US" sz="1500" kern="0" dirty="0">
                <a:solidFill>
                  <a:schemeClr val="bg1"/>
                </a:solidFill>
                <a:ea typeface="Arial Unicode MS" pitchFamily="34" charset="-128"/>
                <a:cs typeface="Arial Unicode MS" pitchFamily="34" charset="-128"/>
              </a:rPr>
              <a:t>to help business users to uncover hidden information and build augmented stories</a:t>
            </a:r>
          </a:p>
        </p:txBody>
      </p:sp>
      <p:pic>
        <p:nvPicPr>
          <p:cNvPr id="97" name="Picture 96">
            <a:extLst>
              <a:ext uri="{FF2B5EF4-FFF2-40B4-BE49-F238E27FC236}">
                <a16:creationId xmlns:a16="http://schemas.microsoft.com/office/drawing/2014/main" id="{FC8CB6A9-E274-F44C-8910-8502A813AE4A}"/>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139879" y="1921448"/>
            <a:ext cx="655559" cy="720000"/>
          </a:xfrm>
          <a:prstGeom prst="rect">
            <a:avLst/>
          </a:prstGeom>
        </p:spPr>
      </p:pic>
      <p:pic>
        <p:nvPicPr>
          <p:cNvPr id="100" name="Picture 99">
            <a:extLst>
              <a:ext uri="{FF2B5EF4-FFF2-40B4-BE49-F238E27FC236}">
                <a16:creationId xmlns:a16="http://schemas.microsoft.com/office/drawing/2014/main" id="{8AB200B2-EB21-7147-8157-DD47FC7C85C9}"/>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191580" y="4539474"/>
            <a:ext cx="458891" cy="504000"/>
          </a:xfrm>
          <a:prstGeom prst="rect">
            <a:avLst/>
          </a:prstGeom>
        </p:spPr>
      </p:pic>
      <p:pic>
        <p:nvPicPr>
          <p:cNvPr id="101" name="Picture 100">
            <a:extLst>
              <a:ext uri="{FF2B5EF4-FFF2-40B4-BE49-F238E27FC236}">
                <a16:creationId xmlns:a16="http://schemas.microsoft.com/office/drawing/2014/main" id="{2E0B4895-650F-4B46-ABAA-27CB2EE6AB39}"/>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139879" y="3161813"/>
            <a:ext cx="655559" cy="720000"/>
          </a:xfrm>
          <a:prstGeom prst="rect">
            <a:avLst/>
          </a:prstGeom>
        </p:spPr>
      </p:pic>
      <p:sp>
        <p:nvSpPr>
          <p:cNvPr id="102" name="TextBox 101">
            <a:extLst>
              <a:ext uri="{FF2B5EF4-FFF2-40B4-BE49-F238E27FC236}">
                <a16:creationId xmlns:a16="http://schemas.microsoft.com/office/drawing/2014/main" id="{9ADC719C-05F1-0A40-9675-3181287686B9}"/>
              </a:ext>
            </a:extLst>
          </p:cNvPr>
          <p:cNvSpPr txBox="1"/>
          <p:nvPr/>
        </p:nvSpPr>
        <p:spPr>
          <a:xfrm>
            <a:off x="6250604" y="5832769"/>
            <a:ext cx="4763706"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b="1" kern="0" dirty="0">
                <a:ea typeface="Arial Unicode MS" pitchFamily="34" charset="-128"/>
                <a:cs typeface="Arial Unicode MS" pitchFamily="34" charset="-128"/>
              </a:rPr>
              <a:t>50% or more </a:t>
            </a:r>
            <a:r>
              <a:rPr lang="en-US" sz="1600" kern="0" dirty="0">
                <a:ea typeface="Arial Unicode MS" pitchFamily="34" charset="-128"/>
                <a:cs typeface="Arial Unicode MS" pitchFamily="34" charset="-128"/>
              </a:rPr>
              <a:t>of advanced analytics to be done by non-data scientists – </a:t>
            </a:r>
            <a:r>
              <a:rPr lang="en-US" sz="1600" i="1" kern="0" dirty="0">
                <a:ea typeface="Arial Unicode MS" pitchFamily="34" charset="-128"/>
                <a:cs typeface="Arial Unicode MS" pitchFamily="34" charset="-128"/>
              </a:rPr>
              <a:t>Gartner</a:t>
            </a:r>
            <a:r>
              <a:rPr lang="en-US" sz="1600" kern="0" dirty="0">
                <a:ea typeface="Arial Unicode MS" pitchFamily="34" charset="-128"/>
                <a:cs typeface="Arial Unicode MS" pitchFamily="34" charset="-128"/>
              </a:rPr>
              <a:t> </a:t>
            </a:r>
          </a:p>
        </p:txBody>
      </p:sp>
      <p:sp>
        <p:nvSpPr>
          <p:cNvPr id="35" name="TextBox 34">
            <a:extLst>
              <a:ext uri="{FF2B5EF4-FFF2-40B4-BE49-F238E27FC236}">
                <a16:creationId xmlns:a16="http://schemas.microsoft.com/office/drawing/2014/main" id="{6BBFC912-662C-E64C-B46D-73D30537945A}"/>
              </a:ext>
            </a:extLst>
          </p:cNvPr>
          <p:cNvSpPr txBox="1"/>
          <p:nvPr/>
        </p:nvSpPr>
        <p:spPr>
          <a:xfrm>
            <a:off x="1250194" y="2022916"/>
            <a:ext cx="4100947"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b="1" kern="0" dirty="0">
                <a:ea typeface="Arial Unicode MS" pitchFamily="34" charset="-128"/>
                <a:cs typeface="Arial Unicode MS" pitchFamily="34" charset="-128"/>
              </a:rPr>
              <a:t>Limited Insight </a:t>
            </a:r>
            <a:r>
              <a:rPr lang="en-US" sz="1400" kern="0" dirty="0">
                <a:ea typeface="Arial Unicode MS" pitchFamily="34" charset="-128"/>
                <a:cs typeface="Arial Unicode MS" pitchFamily="34" charset="-128"/>
              </a:rPr>
              <a:t>– BI and dashboards do not show the hidden correlations contained in the data. The HR Analyst can only analyze simple data points to detect which employees are at risk of leaving.</a:t>
            </a:r>
          </a:p>
        </p:txBody>
      </p:sp>
      <p:sp>
        <p:nvSpPr>
          <p:cNvPr id="36" name="TextBox 35">
            <a:extLst>
              <a:ext uri="{FF2B5EF4-FFF2-40B4-BE49-F238E27FC236}">
                <a16:creationId xmlns:a16="http://schemas.microsoft.com/office/drawing/2014/main" id="{0EB64B1D-D1A9-194B-BD4B-E9CE8A1A113D}"/>
              </a:ext>
            </a:extLst>
          </p:cNvPr>
          <p:cNvSpPr txBox="1"/>
          <p:nvPr/>
        </p:nvSpPr>
        <p:spPr>
          <a:xfrm>
            <a:off x="1250194" y="3271584"/>
            <a:ext cx="4100947"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b="1" kern="0" dirty="0">
                <a:ea typeface="Arial Unicode MS" pitchFamily="34" charset="-128"/>
                <a:cs typeface="Arial Unicode MS" pitchFamily="34" charset="-128"/>
              </a:rPr>
              <a:t>Too Much Complexity </a:t>
            </a:r>
            <a:r>
              <a:rPr lang="en-US" sz="1400" kern="0" dirty="0">
                <a:ea typeface="Arial Unicode MS" pitchFamily="34" charset="-128"/>
                <a:cs typeface="Arial Unicode MS" pitchFamily="34" charset="-128"/>
              </a:rPr>
              <a:t>– Data science requires deep knowledge, and an HR Analyst does not have the skillset to integrate complex rules, and the statistical model into their BI solutions.</a:t>
            </a:r>
          </a:p>
        </p:txBody>
      </p:sp>
      <p:sp>
        <p:nvSpPr>
          <p:cNvPr id="37" name="TextBox 36">
            <a:extLst>
              <a:ext uri="{FF2B5EF4-FFF2-40B4-BE49-F238E27FC236}">
                <a16:creationId xmlns:a16="http://schemas.microsoft.com/office/drawing/2014/main" id="{A1C6670F-8E45-7941-8031-A85F0B4C11DD}"/>
              </a:ext>
            </a:extLst>
          </p:cNvPr>
          <p:cNvSpPr txBox="1"/>
          <p:nvPr/>
        </p:nvSpPr>
        <p:spPr>
          <a:xfrm>
            <a:off x="1250194" y="4520252"/>
            <a:ext cx="4100947"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b="1" kern="0" dirty="0">
                <a:ea typeface="Arial Unicode MS" pitchFamily="34" charset="-128"/>
                <a:cs typeface="Arial Unicode MS" pitchFamily="34" charset="-128"/>
              </a:rPr>
              <a:t>Resource Unavailability </a:t>
            </a:r>
            <a:r>
              <a:rPr lang="en-US" sz="1400" kern="0" dirty="0">
                <a:ea typeface="Arial Unicode MS" pitchFamily="34" charset="-128"/>
                <a:cs typeface="Arial Unicode MS" pitchFamily="34" charset="-128"/>
              </a:rPr>
              <a:t>– Data scientists are high in demand and do not have time to assist the HR Analysts with their simplest needs. Existing solutions are too complex for business users.</a:t>
            </a:r>
          </a:p>
        </p:txBody>
      </p:sp>
      <p:sp>
        <p:nvSpPr>
          <p:cNvPr id="38" name="TextBox 37">
            <a:extLst>
              <a:ext uri="{FF2B5EF4-FFF2-40B4-BE49-F238E27FC236}">
                <a16:creationId xmlns:a16="http://schemas.microsoft.com/office/drawing/2014/main" id="{D037BF28-EA11-6C48-859E-5226ACE74953}"/>
              </a:ext>
            </a:extLst>
          </p:cNvPr>
          <p:cNvSpPr txBox="1"/>
          <p:nvPr/>
        </p:nvSpPr>
        <p:spPr>
          <a:xfrm>
            <a:off x="6795438" y="2022916"/>
            <a:ext cx="4747166"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b="1" kern="0" dirty="0">
                <a:ea typeface="Arial Unicode MS" pitchFamily="34" charset="-128"/>
                <a:cs typeface="Arial Unicode MS" pitchFamily="34" charset="-128"/>
              </a:rPr>
              <a:t>Search to Insight </a:t>
            </a:r>
            <a:r>
              <a:rPr lang="en-US" sz="1400" kern="0" dirty="0">
                <a:ea typeface="Arial Unicode MS" pitchFamily="34" charset="-128"/>
                <a:cs typeface="Arial Unicode MS" pitchFamily="34" charset="-128"/>
              </a:rPr>
              <a:t>– For example, Natural language enables business users to identify who are the top of employees in the company what profile of an employee that’s likely to leave.</a:t>
            </a:r>
          </a:p>
        </p:txBody>
      </p:sp>
      <p:sp>
        <p:nvSpPr>
          <p:cNvPr id="39" name="TextBox 38">
            <a:extLst>
              <a:ext uri="{FF2B5EF4-FFF2-40B4-BE49-F238E27FC236}">
                <a16:creationId xmlns:a16="http://schemas.microsoft.com/office/drawing/2014/main" id="{7D8BF21D-666D-3C49-9801-A29489345489}"/>
              </a:ext>
            </a:extLst>
          </p:cNvPr>
          <p:cNvSpPr txBox="1"/>
          <p:nvPr/>
        </p:nvSpPr>
        <p:spPr>
          <a:xfrm>
            <a:off x="6795438" y="4520252"/>
            <a:ext cx="4747166"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b="1" kern="0" dirty="0">
                <a:ea typeface="Arial Unicode MS" pitchFamily="34" charset="-128"/>
                <a:cs typeface="Arial Unicode MS" pitchFamily="34" charset="-128"/>
              </a:rPr>
              <a:t>Smart Predict </a:t>
            </a:r>
            <a:r>
              <a:rPr lang="en-US" sz="1400" kern="0" dirty="0">
                <a:ea typeface="Arial Unicode MS" pitchFamily="34" charset="-128"/>
                <a:cs typeface="Arial Unicode MS" pitchFamily="34" charset="-128"/>
              </a:rPr>
              <a:t>– Once the HR analyst understand the global profile of the “At-Risk” employees, they can build a Machine Learning model that will rank employees based on probability of leaving the company.</a:t>
            </a:r>
          </a:p>
        </p:txBody>
      </p:sp>
      <p:sp>
        <p:nvSpPr>
          <p:cNvPr id="40" name="TextBox 39">
            <a:extLst>
              <a:ext uri="{FF2B5EF4-FFF2-40B4-BE49-F238E27FC236}">
                <a16:creationId xmlns:a16="http://schemas.microsoft.com/office/drawing/2014/main" id="{83F0702C-FB5E-1F42-8ED5-E3ADC746F1A2}"/>
              </a:ext>
            </a:extLst>
          </p:cNvPr>
          <p:cNvSpPr txBox="1"/>
          <p:nvPr/>
        </p:nvSpPr>
        <p:spPr>
          <a:xfrm>
            <a:off x="6795438" y="3271584"/>
            <a:ext cx="4747166"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b="1" kern="0" dirty="0">
                <a:ea typeface="Arial Unicode MS" pitchFamily="34" charset="-128"/>
                <a:cs typeface="Arial Unicode MS" pitchFamily="34" charset="-128"/>
              </a:rPr>
              <a:t>Smart Discovery </a:t>
            </a:r>
            <a:r>
              <a:rPr lang="en-US" sz="1400" kern="0" dirty="0">
                <a:ea typeface="Arial Unicode MS" pitchFamily="34" charset="-128"/>
                <a:cs typeface="Arial Unicode MS" pitchFamily="34" charset="-128"/>
              </a:rPr>
              <a:t>– Then, Smart Discovery can automatically build stories embedded with statistical insights that show what are the Key Drivers that lead to Employee Churn.</a:t>
            </a:r>
          </a:p>
        </p:txBody>
      </p:sp>
    </p:spTree>
    <p:extLst>
      <p:ext uri="{BB962C8B-B14F-4D97-AF65-F5344CB8AC3E}">
        <p14:creationId xmlns:p14="http://schemas.microsoft.com/office/powerpoint/2010/main" val="38390582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F9EC-5AB5-4EA1-B0DA-2393E2051AA3}"/>
              </a:ext>
            </a:extLst>
          </p:cNvPr>
          <p:cNvSpPr>
            <a:spLocks noGrp="1"/>
          </p:cNvSpPr>
          <p:nvPr>
            <p:ph type="title"/>
          </p:nvPr>
        </p:nvSpPr>
        <p:spPr/>
        <p:txBody>
          <a:bodyPr/>
          <a:lstStyle/>
          <a:p>
            <a:r>
              <a:rPr lang="fr-FR" dirty="0"/>
              <a:t>NOTES</a:t>
            </a:r>
          </a:p>
        </p:txBody>
      </p:sp>
      <p:pic>
        <p:nvPicPr>
          <p:cNvPr id="3" name="Picture 2">
            <a:hlinkClick r:id="rId2"/>
            <a:extLst>
              <a:ext uri="{FF2B5EF4-FFF2-40B4-BE49-F238E27FC236}">
                <a16:creationId xmlns:a16="http://schemas.microsoft.com/office/drawing/2014/main" id="{FE3F7DE9-4498-4B82-9FE6-AC61075ECD82}"/>
              </a:ext>
            </a:extLst>
          </p:cNvPr>
          <p:cNvPicPr>
            <a:picLocks noChangeAspect="1"/>
          </p:cNvPicPr>
          <p:nvPr/>
        </p:nvPicPr>
        <p:blipFill>
          <a:blip r:embed="rId3"/>
          <a:stretch>
            <a:fillRect/>
          </a:stretch>
        </p:blipFill>
        <p:spPr>
          <a:xfrm>
            <a:off x="4007245" y="1224795"/>
            <a:ext cx="2883771" cy="1314124"/>
          </a:xfrm>
          <a:prstGeom prst="rect">
            <a:avLst/>
          </a:prstGeom>
          <a:ln>
            <a:solidFill>
              <a:schemeClr val="tx1"/>
            </a:solidFill>
          </a:ln>
        </p:spPr>
      </p:pic>
      <p:pic>
        <p:nvPicPr>
          <p:cNvPr id="4" name="Picture 3">
            <a:extLst>
              <a:ext uri="{FF2B5EF4-FFF2-40B4-BE49-F238E27FC236}">
                <a16:creationId xmlns:a16="http://schemas.microsoft.com/office/drawing/2014/main" id="{CCA26E26-AFC4-42F6-BFE3-31A6B71BD9D9}"/>
              </a:ext>
            </a:extLst>
          </p:cNvPr>
          <p:cNvPicPr>
            <a:picLocks noChangeAspect="1"/>
          </p:cNvPicPr>
          <p:nvPr/>
        </p:nvPicPr>
        <p:blipFill>
          <a:blip r:embed="rId4"/>
          <a:stretch>
            <a:fillRect/>
          </a:stretch>
        </p:blipFill>
        <p:spPr>
          <a:xfrm>
            <a:off x="7181520" y="1233922"/>
            <a:ext cx="2883771" cy="1304997"/>
          </a:xfrm>
          <a:prstGeom prst="rect">
            <a:avLst/>
          </a:prstGeom>
          <a:ln>
            <a:solidFill>
              <a:schemeClr val="tx1"/>
            </a:solidFill>
          </a:ln>
        </p:spPr>
      </p:pic>
      <p:sp>
        <p:nvSpPr>
          <p:cNvPr id="5" name="TextBox 4">
            <a:extLst>
              <a:ext uri="{FF2B5EF4-FFF2-40B4-BE49-F238E27FC236}">
                <a16:creationId xmlns:a16="http://schemas.microsoft.com/office/drawing/2014/main" id="{3E85E397-09F2-4FAB-B501-E12D262FBF63}"/>
              </a:ext>
            </a:extLst>
          </p:cNvPr>
          <p:cNvSpPr txBox="1"/>
          <p:nvPr/>
        </p:nvSpPr>
        <p:spPr>
          <a:xfrm>
            <a:off x="757644" y="1698168"/>
            <a:ext cx="2067874"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fr-FR" sz="2400" b="1" kern="0" dirty="0">
                <a:ea typeface="Arial Unicode MS" pitchFamily="34" charset="-128"/>
                <a:cs typeface="Arial Unicode MS" pitchFamily="34" charset="-128"/>
              </a:rPr>
              <a:t>DEMO STORE</a:t>
            </a:r>
          </a:p>
        </p:txBody>
      </p:sp>
      <p:sp>
        <p:nvSpPr>
          <p:cNvPr id="6" name="TextBox 5">
            <a:extLst>
              <a:ext uri="{FF2B5EF4-FFF2-40B4-BE49-F238E27FC236}">
                <a16:creationId xmlns:a16="http://schemas.microsoft.com/office/drawing/2014/main" id="{F158800D-BA91-4507-B3D8-905A283A8A98}"/>
              </a:ext>
            </a:extLst>
          </p:cNvPr>
          <p:cNvSpPr txBox="1"/>
          <p:nvPr/>
        </p:nvSpPr>
        <p:spPr>
          <a:xfrm>
            <a:off x="757644" y="4045128"/>
            <a:ext cx="2548775"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fr-FR" sz="2400" b="1" kern="0" dirty="0">
                <a:ea typeface="Arial Unicode MS" pitchFamily="34" charset="-128"/>
                <a:cs typeface="Arial Unicode MS" pitchFamily="34" charset="-128"/>
              </a:rPr>
              <a:t>DEMO PACKAGE</a:t>
            </a:r>
          </a:p>
        </p:txBody>
      </p:sp>
      <p:pic>
        <p:nvPicPr>
          <p:cNvPr id="7" name="Picture 6">
            <a:extLst>
              <a:ext uri="{FF2B5EF4-FFF2-40B4-BE49-F238E27FC236}">
                <a16:creationId xmlns:a16="http://schemas.microsoft.com/office/drawing/2014/main" id="{967F3890-1DBC-488E-900C-CB9C84DA55A6}"/>
              </a:ext>
            </a:extLst>
          </p:cNvPr>
          <p:cNvPicPr>
            <a:picLocks noChangeAspect="1"/>
          </p:cNvPicPr>
          <p:nvPr/>
        </p:nvPicPr>
        <p:blipFill>
          <a:blip r:embed="rId5"/>
          <a:stretch>
            <a:fillRect/>
          </a:stretch>
        </p:blipFill>
        <p:spPr>
          <a:xfrm>
            <a:off x="4007245" y="3429000"/>
            <a:ext cx="4528243" cy="1834225"/>
          </a:xfrm>
          <a:prstGeom prst="rect">
            <a:avLst/>
          </a:prstGeom>
          <a:ln>
            <a:solidFill>
              <a:schemeClr val="tx1"/>
            </a:solidFill>
          </a:ln>
        </p:spPr>
      </p:pic>
    </p:spTree>
    <p:extLst>
      <p:ext uri="{BB962C8B-B14F-4D97-AF65-F5344CB8AC3E}">
        <p14:creationId xmlns:p14="http://schemas.microsoft.com/office/powerpoint/2010/main" val="19699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egXvPKxVWkG9bB4egWOVcg"/>
</p:tagLst>
</file>

<file path=ppt/theme/theme1.xml><?xml version="1.0" encoding="utf-8"?>
<a:theme xmlns:a="http://schemas.openxmlformats.org/drawingml/2006/main" name="SAP 2018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5C5436C3-1E8E-46F4-8BB2-23D2C93B3911}" vid="{CBB2D7D2-82A6-48BA-82C1-FB9D83BD57C7}"/>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489FFDB3D22045950EEAA4D30D7E65" ma:contentTypeVersion="5" ma:contentTypeDescription="Create a new document." ma:contentTypeScope="" ma:versionID="8d15f317593b270fd52b1d6b86596519">
  <xsd:schema xmlns:xsd="http://www.w3.org/2001/XMLSchema" xmlns:xs="http://www.w3.org/2001/XMLSchema" xmlns:p="http://schemas.microsoft.com/office/2006/metadata/properties" xmlns:ns2="c3bb8814-7828-412a-9f22-4922027664be" xmlns:ns3="1c8074bd-8f8c-4aa7-88a9-312a355a8680" targetNamespace="http://schemas.microsoft.com/office/2006/metadata/properties" ma:root="true" ma:fieldsID="1eb4d6389d9751d6b53168fdfd73c649" ns2:_="" ns3:_="">
    <xsd:import namespace="c3bb8814-7828-412a-9f22-4922027664be"/>
    <xsd:import namespace="1c8074bd-8f8c-4aa7-88a9-312a355a868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bb8814-7828-412a-9f22-4922027664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8074bd-8f8c-4aa7-88a9-312a355a868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F51218-CA98-4792-A193-350D75F5ED7A}">
  <ds:schemaRefs>
    <ds:schemaRef ds:uri="http://schemas.microsoft.com/sharepoint/v3/contenttype/forms"/>
  </ds:schemaRefs>
</ds:datastoreItem>
</file>

<file path=customXml/itemProps2.xml><?xml version="1.0" encoding="utf-8"?>
<ds:datastoreItem xmlns:ds="http://schemas.openxmlformats.org/officeDocument/2006/customXml" ds:itemID="{1CE21011-7F42-4779-AFF1-63807674B6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bb8814-7828-412a-9f22-4922027664be"/>
    <ds:schemaRef ds:uri="1c8074bd-8f8c-4aa7-88a9-312a355a86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E7A87D-24B2-4C14-9E9E-904267166089}">
  <ds:schemaRefs>
    <ds:schemaRef ds:uri="http://schemas.microsoft.com/office/2006/metadata/properties"/>
    <ds:schemaRef ds:uri="http://schemas.microsoft.com/office/2006/documentManagement/types"/>
    <ds:schemaRef ds:uri="http://purl.org/dc/elements/1.1/"/>
    <ds:schemaRef ds:uri="1c8074bd-8f8c-4aa7-88a9-312a355a8680"/>
    <ds:schemaRef ds:uri="c3bb8814-7828-412a-9f22-4922027664be"/>
    <ds:schemaRef ds:uri="http://purl.org/dc/dcmitype/"/>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SAP_2018_16x9_white</Template>
  <TotalTime>11947</TotalTime>
  <Words>1012</Words>
  <Application>Microsoft Office PowerPoint</Application>
  <PresentationFormat>Custom</PresentationFormat>
  <Paragraphs>102</Paragraphs>
  <Slides>7</Slides>
  <Notes>5</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Unicode MS</vt:lpstr>
      <vt:lpstr>Calibri</vt:lpstr>
      <vt:lpstr>Courier New</vt:lpstr>
      <vt:lpstr>Symbol</vt:lpstr>
      <vt:lpstr>wingdings</vt:lpstr>
      <vt:lpstr>wingdings</vt:lpstr>
      <vt:lpstr>SAP 2018 16x9 white</vt:lpstr>
      <vt:lpstr>Employee Churn Management</vt:lpstr>
      <vt:lpstr>Employee Churn Management</vt:lpstr>
      <vt:lpstr>Employee Analysis for Churn Detection Process</vt:lpstr>
      <vt:lpstr>Value Proposition for Human Resources Managers</vt:lpstr>
      <vt:lpstr>NOTES</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KAUFFMANN, Herve</dc:creator>
  <cp:keywords>2018/16:9/white</cp:keywords>
  <cp:lastModifiedBy>KAUFFMANN, Herve</cp:lastModifiedBy>
  <cp:revision>209</cp:revision>
  <dcterms:created xsi:type="dcterms:W3CDTF">2018-11-28T13:59:07Z</dcterms:created>
  <dcterms:modified xsi:type="dcterms:W3CDTF">2019-03-21T16:15:13Z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0x0101001F489FFDB3D22045950EEAA4D30D7E65</vt:lpwstr>
  </property>
</Properties>
</file>