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8"/>
  </p:notesMasterIdLst>
  <p:sldIdLst>
    <p:sldId id="256" r:id="rId7"/>
    <p:sldId id="262" r:id="rId8"/>
    <p:sldId id="270" r:id="rId9"/>
    <p:sldId id="267" r:id="rId10"/>
    <p:sldId id="268" r:id="rId11"/>
    <p:sldId id="281" r:id="rId12"/>
    <p:sldId id="280" r:id="rId13"/>
    <p:sldId id="269" r:id="rId14"/>
    <p:sldId id="272" r:id="rId15"/>
    <p:sldId id="273" r:id="rId16"/>
    <p:sldId id="263" r:id="rId17"/>
    <p:sldId id="265" r:id="rId18"/>
    <p:sldId id="266" r:id="rId19"/>
    <p:sldId id="274" r:id="rId20"/>
    <p:sldId id="257" r:id="rId21"/>
    <p:sldId id="277" r:id="rId22"/>
    <p:sldId id="278" r:id="rId23"/>
    <p:sldId id="261" r:id="rId24"/>
    <p:sldId id="258" r:id="rId25"/>
    <p:sldId id="259" r:id="rId26"/>
    <p:sldId id="260" r:id="rId27"/>
  </p:sldIdLst>
  <p:sldSz cx="12193588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dia te verplaatsen</a:t>
            </a: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nl-NL" sz="2000" b="0" strike="noStrike" spc="-1">
                <a:latin typeface="Arial"/>
              </a:rPr>
              <a:t>Klik om het formaat van de notities te bewerken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nl-NL" sz="1400" b="0" strike="noStrike" spc="-1">
                <a:latin typeface="Times New Roman"/>
              </a:rPr>
              <a:t>&lt;koptekst&gt;</a:t>
            </a:r>
          </a:p>
        </p:txBody>
      </p:sp>
      <p:sp>
        <p:nvSpPr>
          <p:cNvPr id="26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26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6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ECBB5A5-A120-4043-9DFE-85329F18EADB}" type="slidenum">
              <a:rPr lang="nl-NL" sz="1400" b="0" strike="noStrike" spc="-1">
                <a:latin typeface="Times New Roman"/>
              </a:rPr>
              <a:t>‹#›</a:t>
            </a:fld>
            <a:endParaRPr lang="nl-NL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36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12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16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3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389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967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044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5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96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01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0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89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50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35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2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803016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803016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nl-N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9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3DFB2794-5272-4C32-B78F-2475AAED3E65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495B8D2E-59A9-4F10-B9B2-CA26CB61B534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7" name="TextShape 7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45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46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1784AF05-5911-462C-AAD5-E631B15683AF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50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88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AC282A28-C09B-4395-A640-C9C3B168AE83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93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131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132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3E98E887-E8B4-4457-A7BC-1BAD6C12AA92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-209880"/>
            <a:ext cx="12192480" cy="6359040"/>
          </a:xfrm>
          <a:prstGeom prst="rect">
            <a:avLst/>
          </a:prstGeom>
          <a:solidFill>
            <a:srgbClr val="FF352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502B8CEF-2C6E-4C51-8056-6288211AF583}" type="slidenum">
              <a:rPr lang="nl-NL" sz="1200" b="1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pic>
        <p:nvPicPr>
          <p:cNvPr id="136" name="Afbeelding 5"/>
          <p:cNvPicPr/>
          <p:nvPr/>
        </p:nvPicPr>
        <p:blipFill>
          <a:blip r:embed="rId15">
            <a:alphaModFix amt="35000"/>
          </a:blip>
        </p:blipFill>
        <p:spPr>
          <a:xfrm rot="20926200">
            <a:off x="-208440" y="3234960"/>
            <a:ext cx="3123720" cy="3174120"/>
          </a:xfrm>
          <a:prstGeom prst="rect">
            <a:avLst/>
          </a:prstGeom>
          <a:ln>
            <a:noFill/>
          </a:ln>
        </p:spPr>
      </p:pic>
      <p:sp>
        <p:nvSpPr>
          <p:cNvPr id="137" name="PlaceHolder 6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139" name="TextShape 8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8200" y="6305040"/>
            <a:ext cx="7774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521"/>
                </a:solidFill>
                <a:latin typeface="Lato"/>
                <a:ea typeface="Lato"/>
              </a:rPr>
              <a:t>Maak werk van je toekomst</a:t>
            </a:r>
            <a:endParaRPr lang="nl-NL" sz="1800" b="0" strike="noStrike" spc="-1">
              <a:latin typeface="Arial"/>
            </a:endParaRPr>
          </a:p>
        </p:txBody>
      </p:sp>
      <p:pic>
        <p:nvPicPr>
          <p:cNvPr id="177" name="Picture 11"/>
          <p:cNvPicPr/>
          <p:nvPr/>
        </p:nvPicPr>
        <p:blipFill>
          <a:blip r:embed="rId14"/>
        </p:blipFill>
        <p:spPr>
          <a:xfrm>
            <a:off x="10953360" y="6288120"/>
            <a:ext cx="1125000" cy="477720"/>
          </a:xfrm>
          <a:prstGeom prst="rect">
            <a:avLst/>
          </a:prstGeom>
          <a:ln>
            <a:noFill/>
          </a:ln>
        </p:spPr>
      </p:pic>
      <p:sp>
        <p:nvSpPr>
          <p:cNvPr id="178" name="Line 2"/>
          <p:cNvSpPr/>
          <p:nvPr/>
        </p:nvSpPr>
        <p:spPr>
          <a:xfrm>
            <a:off x="0" y="6152400"/>
            <a:ext cx="12192840" cy="0"/>
          </a:xfrm>
          <a:prstGeom prst="line">
            <a:avLst/>
          </a:prstGeom>
          <a:ln w="9360">
            <a:solidFill>
              <a:srgbClr val="FF35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1586240" y="162360"/>
            <a:ext cx="449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A913D2F-2077-4B1C-9644-6E9B02844912}" type="slidenum">
              <a:rPr lang="nl-NL" sz="1200" b="1" strike="noStrike" spc="-1">
                <a:solidFill>
                  <a:srgbClr val="000000"/>
                </a:solidFill>
                <a:latin typeface="Lato"/>
                <a:ea typeface="Lato"/>
              </a:rPr>
              <a:t>‹#›</a:t>
            </a:fld>
            <a:endParaRPr lang="nl-NL" sz="1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  <p:sp>
        <p:nvSpPr>
          <p:cNvPr id="182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96600" y="241200"/>
            <a:ext cx="626472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nl-NL" sz="3809" b="0" strike="noStrike" spc="-1">
                <a:latin typeface="Calibri"/>
              </a:rPr>
              <a:t>Klik om de opmaak van de titeltekst te bewerken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ftr"/>
          </p:nvPr>
        </p:nvSpPr>
        <p:spPr>
          <a:xfrm>
            <a:off x="4145040" y="6378480"/>
            <a:ext cx="3900960" cy="342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nl-NL" sz="2400" b="0" strike="noStrike" spc="-1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/>
          </p:nvPr>
        </p:nvSpPr>
        <p:spPr>
          <a:xfrm>
            <a:off x="609480" y="6378480"/>
            <a:ext cx="2804040" cy="342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nl-NL" sz="2400" b="0" strike="noStrike" spc="-1"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sldNum"/>
          </p:nvPr>
        </p:nvSpPr>
        <p:spPr>
          <a:xfrm>
            <a:off x="11616840" y="6281640"/>
            <a:ext cx="430920" cy="330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95400">
              <a:lnSpc>
                <a:spcPct val="100000"/>
              </a:lnSpc>
              <a:spcBef>
                <a:spcPts val="105"/>
              </a:spcBef>
            </a:pPr>
            <a:fld id="{B4494498-89DE-45A9-ABB0-CC8BBC200FAD}" type="slidenum">
              <a:rPr lang="nl-NL" sz="800" b="1" strike="noStrike" spc="-52">
                <a:solidFill>
                  <a:srgbClr val="22373A"/>
                </a:solidFill>
                <a:latin typeface="Calibri"/>
              </a:rPr>
              <a:t>‹#›</a:t>
            </a:fld>
            <a:endParaRPr lang="nl-NL" sz="800" b="0" strike="noStrike" spc="-1"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72800" cy="3976560"/>
          </a:xfrm>
          <a:prstGeom prst="rect">
            <a:avLst/>
          </a:prstGeom>
        </p:spPr>
        <p:txBody>
          <a:bodyPr lIns="0" tIns="0" rIns="0" bIns="0">
            <a:normAutofit fontScale="57000"/>
          </a:bodyPr>
          <a:lstStyle/>
          <a:p>
            <a:pPr marL="432000" indent="-324000">
              <a:spcBef>
                <a:spcPts val="29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809" b="0" strike="noStrike" spc="-1">
                <a:latin typeface="Calibri"/>
              </a:rPr>
              <a:t>Klik om de opmaak van de overzichtstekst te bewerken</a:t>
            </a:r>
          </a:p>
          <a:p>
            <a:pPr marL="864000" lvl="1" indent="-324000">
              <a:spcBef>
                <a:spcPts val="23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3809" b="0" strike="noStrike" spc="-1">
                <a:latin typeface="Calibri"/>
              </a:rPr>
              <a:t>Tweede overzichtsniveau</a:t>
            </a:r>
          </a:p>
          <a:p>
            <a:pPr marL="1296000" lvl="2" indent="-288000">
              <a:spcBef>
                <a:spcPts val="17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809" b="0" strike="noStrike" spc="-1">
                <a:latin typeface="Calibri"/>
              </a:rPr>
              <a:t>Derde overzichtsniveau</a:t>
            </a:r>
          </a:p>
          <a:p>
            <a:pPr marL="1728000" lvl="3" indent="-216000">
              <a:spcBef>
                <a:spcPts val="119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3809" b="0" strike="noStrike" spc="-1">
                <a:latin typeface="Calibri"/>
              </a:rPr>
              <a:t>Vierde overzichtsniveau</a:t>
            </a:r>
          </a:p>
          <a:p>
            <a:pPr marL="2160000" lvl="4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4230" b="0" strike="noStrike" spc="-1">
                <a:latin typeface="Calibri"/>
              </a:rPr>
              <a:t>Vijfde overzichtsniveau</a:t>
            </a:r>
          </a:p>
          <a:p>
            <a:pPr marL="2592000" lvl="5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4230" b="0" strike="noStrike" spc="-1">
                <a:latin typeface="Calibri"/>
              </a:rPr>
              <a:t>Zesde overzichtsniveau</a:t>
            </a:r>
          </a:p>
          <a:p>
            <a:pPr marL="3024000" lvl="6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4230" b="0" strike="noStrike" spc="-1">
                <a:latin typeface="Calibri"/>
              </a:rPr>
              <a:t>Zevende overzichtsniveau</a:t>
            </a:r>
          </a:p>
        </p:txBody>
      </p:sp>
      <p:sp>
        <p:nvSpPr>
          <p:cNvPr id="224" name="TextShape 6"/>
          <p:cNvSpPr txBox="1"/>
          <p:nvPr/>
        </p:nvSpPr>
        <p:spPr>
          <a:xfrm>
            <a:off x="4938480" y="6408720"/>
            <a:ext cx="2405520" cy="3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solidFill>
                  <a:srgbClr val="FF3521"/>
                </a:solidFill>
                <a:latin typeface="Arial"/>
                <a:ea typeface="Times New Roman"/>
              </a:rPr>
              <a:t>© 2023 </a:t>
            </a:r>
            <a:r>
              <a:rPr lang="en-US" sz="1600" b="0" i="1" strike="noStrike" spc="-1">
                <a:solidFill>
                  <a:srgbClr val="FF3521"/>
                </a:solidFill>
                <a:latin typeface="Arial"/>
                <a:ea typeface="Times New Roman"/>
              </a:rPr>
              <a:t>Olivier Claerbout</a:t>
            </a:r>
            <a:endParaRPr lang="nl-NL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g"/><Relationship Id="rId4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redirect?event=video_description&amp;redir_token=QUFFLUhqbmRadGNxVFBFSy01TFRpcTRrSzBZYmI1WEIxd3xBQ3Jtc0ttLVViMlQ0VExkVmdBLTdWYkZXRDZLR2F1Z0IzZzJwM3dhN0RvRnhxZW1Gc05lQ3dRcjBNUkNyM2E5U3FKbWZqbm9VVWlRTFJZVnNOWjVnb0ppQlBNcjExbDdyV3dId1ZOemJWNnV4emJXZ1lRZmR1OA&amp;q=https%3A%2F%2Fwww.stat.auckland.ac.nz%2F%7Ewild%2Fwildaboutstatistics%2F&amp;v=85XU1T9DIp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10400" y="1152000"/>
            <a:ext cx="11226240" cy="80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" name="CustomShape 2"/>
          <p:cNvSpPr/>
          <p:nvPr/>
        </p:nvSpPr>
        <p:spPr>
          <a:xfrm>
            <a:off x="410400" y="552960"/>
            <a:ext cx="1122624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Lato"/>
                <a:ea typeface="Lato"/>
              </a:rPr>
              <a:t>Time Series</a:t>
            </a:r>
            <a:endParaRPr lang="nl-NL" sz="4400" b="0" strike="noStrike" spc="-1" dirty="0">
              <a:latin typeface="Arial"/>
            </a:endParaRPr>
          </a:p>
        </p:txBody>
      </p:sp>
      <p:pic>
        <p:nvPicPr>
          <p:cNvPr id="269" name="Picture 4_0"/>
          <p:cNvPicPr/>
          <p:nvPr/>
        </p:nvPicPr>
        <p:blipFill>
          <a:blip r:embed="rId2"/>
        </p:blipFill>
        <p:spPr>
          <a:xfrm>
            <a:off x="0" y="1953720"/>
            <a:ext cx="12192480" cy="4205160"/>
          </a:xfrm>
          <a:prstGeom prst="rect">
            <a:avLst/>
          </a:prstGeom>
          <a:ln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-3084480" y="1953720"/>
            <a:ext cx="15277680" cy="4205160"/>
          </a:xfrm>
          <a:prstGeom prst="rect">
            <a:avLst/>
          </a:prstGeom>
          <a:solidFill>
            <a:srgbClr val="DC4235">
              <a:alpha val="54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1" name="Afbeelding 6_1"/>
          <p:cNvPicPr/>
          <p:nvPr/>
        </p:nvPicPr>
        <p:blipFill>
          <a:blip r:embed="rId3">
            <a:alphaModFix amt="35000"/>
          </a:blip>
        </p:blipFill>
        <p:spPr>
          <a:xfrm rot="20926200">
            <a:off x="-208440" y="3234960"/>
            <a:ext cx="3123720" cy="317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16999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“Double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= voorspelling o.b.v. waarde + trend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l-G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 parameter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 =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voorspelde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waarde</a:t>
            </a:r>
            <a:endParaRPr lang="en-U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 =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voorspelde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trend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 =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gewicht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van de trend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3AA5B-0774-A9FF-D0AB-D01B6EF7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10" y="2062297"/>
            <a:ext cx="5684692" cy="10899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DFCDF8-5EA7-BDE4-5CF2-2CA6372F87EA}"/>
              </a:ext>
            </a:extLst>
          </p:cNvPr>
          <p:cNvSpPr/>
          <p:nvPr/>
        </p:nvSpPr>
        <p:spPr>
          <a:xfrm>
            <a:off x="4316730" y="2062297"/>
            <a:ext cx="474345" cy="39515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AF501B-DC5E-D0BA-8C59-F47054E9B0AA}"/>
              </a:ext>
            </a:extLst>
          </p:cNvPr>
          <p:cNvSpPr/>
          <p:nvPr/>
        </p:nvSpPr>
        <p:spPr>
          <a:xfrm>
            <a:off x="3431250" y="2758386"/>
            <a:ext cx="3207675" cy="39389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B38A7BB-6947-BF78-5BA6-4419AB2D8888}"/>
              </a:ext>
            </a:extLst>
          </p:cNvPr>
          <p:cNvSpPr/>
          <p:nvPr/>
        </p:nvSpPr>
        <p:spPr>
          <a:xfrm rot="5400000">
            <a:off x="9695059" y="5369342"/>
            <a:ext cx="1791041" cy="1015507"/>
          </a:xfrm>
          <a:prstGeom prst="rightArrow">
            <a:avLst>
              <a:gd name="adj1" fmla="val 68009"/>
              <a:gd name="adj2" fmla="val 510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rIns="0" rtlCol="0" anchor="ctr" anchorCtr="0"/>
          <a:lstStyle/>
          <a:p>
            <a:pPr algn="ctr"/>
            <a:r>
              <a:rPr lang="en-US" dirty="0"/>
              <a:t>Holt-Winters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CEE92CD-5780-DAA3-EF6F-AE4FCA550D23}"/>
              </a:ext>
            </a:extLst>
          </p:cNvPr>
          <p:cNvSpPr/>
          <p:nvPr/>
        </p:nvSpPr>
        <p:spPr>
          <a:xfrm>
            <a:off x="9435159" y="4247172"/>
            <a:ext cx="2310840" cy="734403"/>
          </a:xfrm>
          <a:prstGeom prst="flowChartAlternate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houdt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geen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rekening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season</a:t>
            </a:r>
          </a:p>
        </p:txBody>
      </p:sp>
    </p:spTree>
    <p:extLst>
      <p:ext uri="{BB962C8B-B14F-4D97-AF65-F5344CB8AC3E}">
        <p14:creationId xmlns:p14="http://schemas.microsoft.com/office/powerpoint/2010/main" val="30304004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B06A4067-40E9-BD5C-E499-869795A13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03" y="1149380"/>
            <a:ext cx="2712720" cy="2125980"/>
          </a:xfrm>
          <a:prstGeom prst="rect">
            <a:avLst/>
          </a:prstGeom>
        </p:spPr>
      </p:pic>
      <p:pic>
        <p:nvPicPr>
          <p:cNvPr id="21" name="Picture 20" descr="A graph with red line and numbers&#10;&#10;Description automatically generated">
            <a:extLst>
              <a:ext uri="{FF2B5EF4-FFF2-40B4-BE49-F238E27FC236}">
                <a16:creationId xmlns:a16="http://schemas.microsoft.com/office/drawing/2014/main" id="{BBE6087C-E785-3F67-99E2-366721E8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48" y="3495344"/>
            <a:ext cx="2712720" cy="2629394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C4603779-4135-F456-3916-789B1004F8F8}"/>
              </a:ext>
            </a:extLst>
          </p:cNvPr>
          <p:cNvSpPr/>
          <p:nvPr/>
        </p:nvSpPr>
        <p:spPr>
          <a:xfrm>
            <a:off x="7058026" y="4131744"/>
            <a:ext cx="1551022" cy="1324800"/>
          </a:xfrm>
          <a:prstGeom prst="homePlate">
            <a:avLst>
              <a:gd name="adj" fmla="val 2049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gemiddelde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CCF40958-8842-319E-FAEF-CFDFFB44E070}"/>
              </a:ext>
            </a:extLst>
          </p:cNvPr>
          <p:cNvSpPr/>
          <p:nvPr/>
        </p:nvSpPr>
        <p:spPr>
          <a:xfrm>
            <a:off x="7324725" y="1561115"/>
            <a:ext cx="1284323" cy="1324800"/>
          </a:xfrm>
          <a:prstGeom prst="homePlate">
            <a:avLst>
              <a:gd name="adj" fmla="val 2768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neutrali-seren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ET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S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Season</a:t>
            </a:r>
            <a:endParaRPr lang="nl-NL" sz="4000" b="0" strike="noStrike" spc="-1" dirty="0">
              <a:latin typeface="Arial"/>
            </a:endParaRPr>
          </a:p>
        </p:txBody>
      </p:sp>
      <p:pic>
        <p:nvPicPr>
          <p:cNvPr id="8" name="Picture 7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6D59B0DE-D1B9-629E-F84E-B7C0E51C5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74" y="3561816"/>
            <a:ext cx="2072640" cy="2464656"/>
          </a:xfrm>
          <a:prstGeom prst="rect">
            <a:avLst/>
          </a:prstGeom>
        </p:spPr>
      </p:pic>
      <p:pic>
        <p:nvPicPr>
          <p:cNvPr id="17" name="Picture 16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7B30C65D-C72A-644C-7654-4CF3A54E0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85" y="1150300"/>
            <a:ext cx="2646018" cy="2125060"/>
          </a:xfrm>
          <a:prstGeom prst="rect">
            <a:avLst/>
          </a:prstGeom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A256AFF7-AE37-158B-CB92-29EF3BC628E7}"/>
              </a:ext>
            </a:extLst>
          </p:cNvPr>
          <p:cNvSpPr/>
          <p:nvPr/>
        </p:nvSpPr>
        <p:spPr>
          <a:xfrm>
            <a:off x="3505200" y="1561115"/>
            <a:ext cx="1268585" cy="1324800"/>
          </a:xfrm>
          <a:prstGeom prst="homePlate">
            <a:avLst>
              <a:gd name="adj" fmla="val 2768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isoleren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65DA59DE-9AF1-E1D3-6EC2-52760EAB4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7" y="1154671"/>
            <a:ext cx="2695278" cy="2120689"/>
          </a:xfrm>
          <a:prstGeom prst="rect">
            <a:avLst/>
          </a:prstGeom>
        </p:spPr>
      </p:pic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821D1AFE-8533-2B4B-42A0-2E4214BE9499}"/>
              </a:ext>
            </a:extLst>
          </p:cNvPr>
          <p:cNvSpPr/>
          <p:nvPr/>
        </p:nvSpPr>
        <p:spPr>
          <a:xfrm>
            <a:off x="3505200" y="4147641"/>
            <a:ext cx="1555273" cy="1324800"/>
          </a:xfrm>
          <a:prstGeom prst="homePlate">
            <a:avLst>
              <a:gd name="adj" fmla="val 2049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cumuleren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graph showing the growth of the usa&#10;&#10;Description automatically generated">
            <a:extLst>
              <a:ext uri="{FF2B5EF4-FFF2-40B4-BE49-F238E27FC236}">
                <a16:creationId xmlns:a16="http://schemas.microsoft.com/office/drawing/2014/main" id="{28EF411F-6DCF-8663-2358-2E4EB1155D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07" y="3692315"/>
            <a:ext cx="2701134" cy="22036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EFEFBC-094D-31E1-9B23-33A5C53DC1B3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9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</p:spTree>
    <p:extLst>
      <p:ext uri="{BB962C8B-B14F-4D97-AF65-F5344CB8AC3E}">
        <p14:creationId xmlns:p14="http://schemas.microsoft.com/office/powerpoint/2010/main" val="34200412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and multiplication&#10;&#10;Description automatically generated with medium confidence">
            <a:extLst>
              <a:ext uri="{FF2B5EF4-FFF2-40B4-BE49-F238E27FC236}">
                <a16:creationId xmlns:a16="http://schemas.microsoft.com/office/drawing/2014/main" id="{53DA1019-CD1C-C398-5411-312AC328C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3"/>
          <a:stretch/>
        </p:blipFill>
        <p:spPr>
          <a:xfrm>
            <a:off x="576000" y="1504490"/>
            <a:ext cx="4024575" cy="3847049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S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additive 	    vs. 	   multiplicative season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51280-382E-51FB-0738-8EDC5FA7BD50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4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  <p:pic>
        <p:nvPicPr>
          <p:cNvPr id="2" name="Picture 1" descr="A graph of a normal and multiplication&#10;&#10;Description automatically generated with medium confidence">
            <a:extLst>
              <a:ext uri="{FF2B5EF4-FFF2-40B4-BE49-F238E27FC236}">
                <a16:creationId xmlns:a16="http://schemas.microsoft.com/office/drawing/2014/main" id="{381772CE-CCEE-4E54-F8E7-1E22EA5D6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3" t="-45" b="45"/>
          <a:stretch/>
        </p:blipFill>
        <p:spPr>
          <a:xfrm>
            <a:off x="6304005" y="1504490"/>
            <a:ext cx="4024575" cy="3847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0FBD1C-8491-ABCF-49C4-DBDF55456D78}"/>
              </a:ext>
            </a:extLst>
          </p:cNvPr>
          <p:cNvSpPr txBox="1"/>
          <p:nvPr/>
        </p:nvSpPr>
        <p:spPr>
          <a:xfrm>
            <a:off x="467820" y="5562484"/>
            <a:ext cx="1100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Probleem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impact van season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varieert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vaak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trend</a:t>
            </a:r>
          </a:p>
        </p:txBody>
      </p:sp>
    </p:spTree>
    <p:extLst>
      <p:ext uri="{BB962C8B-B14F-4D97-AF65-F5344CB8AC3E}">
        <p14:creationId xmlns:p14="http://schemas.microsoft.com/office/powerpoint/2010/main" val="39224943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financial graph&#10;&#10;Description automatically generated with low confidence">
            <a:extLst>
              <a:ext uri="{FF2B5EF4-FFF2-40B4-BE49-F238E27FC236}">
                <a16:creationId xmlns:a16="http://schemas.microsoft.com/office/drawing/2014/main" id="{5042BA9E-8A17-E259-8F95-D16B260B1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6" t="-30" r="23070" b="66150"/>
          <a:stretch/>
        </p:blipFill>
        <p:spPr>
          <a:xfrm>
            <a:off x="576000" y="1504753"/>
            <a:ext cx="5331088" cy="3850873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S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additive 	    vs. 	   multiplicative season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51280-382E-51FB-0738-8EDC5FA7BD50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4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  <p:pic>
        <p:nvPicPr>
          <p:cNvPr id="2" name="Picture 1" descr="A graph of a normal and multiplication&#10;&#10;Description automatically generated with medium confidence">
            <a:extLst>
              <a:ext uri="{FF2B5EF4-FFF2-40B4-BE49-F238E27FC236}">
                <a16:creationId xmlns:a16="http://schemas.microsoft.com/office/drawing/2014/main" id="{381772CE-CCEE-4E54-F8E7-1E22EA5D6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3" t="-45" b="45"/>
          <a:stretch/>
        </p:blipFill>
        <p:spPr>
          <a:xfrm>
            <a:off x="7561305" y="1502778"/>
            <a:ext cx="4024575" cy="3847049"/>
          </a:xfrm>
          <a:prstGeom prst="rect">
            <a:avLst/>
          </a:prstGeom>
        </p:spPr>
      </p:pic>
      <p:pic>
        <p:nvPicPr>
          <p:cNvPr id="7" name="Picture 6" descr="A graph of a financial graph&#10;&#10;Description automatically generated with low confidence">
            <a:extLst>
              <a:ext uri="{FF2B5EF4-FFF2-40B4-BE49-F238E27FC236}">
                <a16:creationId xmlns:a16="http://schemas.microsoft.com/office/drawing/2014/main" id="{A5B65CC4-F2CE-0C7A-C1EB-39D14B0C9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9" t="34158" r="16217" b="29729"/>
          <a:stretch/>
        </p:blipFill>
        <p:spPr>
          <a:xfrm>
            <a:off x="6286502" y="1502783"/>
            <a:ext cx="5299377" cy="3847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F3FF5-4ABC-3D1B-EB9F-E5DF1FA8DF87}"/>
              </a:ext>
            </a:extLst>
          </p:cNvPr>
          <p:cNvSpPr txBox="1"/>
          <p:nvPr/>
        </p:nvSpPr>
        <p:spPr>
          <a:xfrm>
            <a:off x="576000" y="5533290"/>
            <a:ext cx="53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Additive: vast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seizoenseffect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4D9-4DBA-246B-D32D-5C71E165C816}"/>
              </a:ext>
            </a:extLst>
          </p:cNvPr>
          <p:cNvSpPr txBox="1"/>
          <p:nvPr/>
        </p:nvSpPr>
        <p:spPr>
          <a:xfrm>
            <a:off x="6254791" y="5550715"/>
            <a:ext cx="53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Multiplicative: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proportioneel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effect</a:t>
            </a:r>
          </a:p>
        </p:txBody>
      </p:sp>
    </p:spTree>
    <p:extLst>
      <p:ext uri="{BB962C8B-B14F-4D97-AF65-F5344CB8AC3E}">
        <p14:creationId xmlns:p14="http://schemas.microsoft.com/office/powerpoint/2010/main" val="22326543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Season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61758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“Triple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= voorspelling o.b.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v. waarde + trend + </a:t>
            </a:r>
            <a:r>
              <a:rPr lang="nl-NL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</a:t>
            </a: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 parameter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1600" i="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1600" i="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-m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impact van season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vgl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‘m’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periodes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geleden</a:t>
            </a:r>
            <a:endParaRPr lang="en-U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2D76D-9DC8-F620-9A99-17F878CD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5" y="2406317"/>
            <a:ext cx="4158713" cy="13331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7C55E1-F35C-9DA9-F3F7-6D3AB252AD40}"/>
              </a:ext>
            </a:extLst>
          </p:cNvPr>
          <p:cNvSpPr/>
          <p:nvPr/>
        </p:nvSpPr>
        <p:spPr>
          <a:xfrm>
            <a:off x="3212465" y="2445154"/>
            <a:ext cx="1273810" cy="355286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45ABFF-3C65-8A9E-60F8-A1021292EC84}"/>
              </a:ext>
            </a:extLst>
          </p:cNvPr>
          <p:cNvSpPr/>
          <p:nvPr/>
        </p:nvSpPr>
        <p:spPr>
          <a:xfrm>
            <a:off x="1735455" y="3355593"/>
            <a:ext cx="4922520" cy="355286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51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TS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pic>
        <p:nvPicPr>
          <p:cNvPr id="3" name="Picture 2" descr="A graph of a visitor arrivals&#10;&#10;Description automatically generated">
            <a:extLst>
              <a:ext uri="{FF2B5EF4-FFF2-40B4-BE49-F238E27FC236}">
                <a16:creationId xmlns:a16="http://schemas.microsoft.com/office/drawing/2014/main" id="{F5E94782-1884-668A-6D03-11F3D7189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414"/>
          <a:stretch/>
        </p:blipFill>
        <p:spPr>
          <a:xfrm>
            <a:off x="576001" y="1502431"/>
            <a:ext cx="3506228" cy="3853137"/>
          </a:xfrm>
          <a:prstGeom prst="rect">
            <a:avLst/>
          </a:prstGeom>
        </p:spPr>
      </p:pic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E67B3F45-07DC-47B1-6D44-4313064BCC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9" t="19840" r="26369" b="13205"/>
          <a:stretch/>
        </p:blipFill>
        <p:spPr>
          <a:xfrm>
            <a:off x="4343680" y="1502430"/>
            <a:ext cx="3506228" cy="3852359"/>
          </a:xfrm>
          <a:prstGeom prst="rect">
            <a:avLst/>
          </a:prstGeom>
          <a:ln w="76200">
            <a:noFill/>
          </a:ln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BB041146-6781-6A87-FDE8-F90490AF9E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8" t="55544" r="3160" b="-37"/>
          <a:stretch/>
        </p:blipFill>
        <p:spPr>
          <a:xfrm>
            <a:off x="8117012" y="1502430"/>
            <a:ext cx="3506229" cy="3852360"/>
          </a:xfrm>
          <a:prstGeom prst="rect">
            <a:avLst/>
          </a:prstGeom>
          <a:ln w="7620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8042B1-85B7-E7DA-9789-5022AFA79274}"/>
              </a:ext>
            </a:extLst>
          </p:cNvPr>
          <p:cNvSpPr txBox="1"/>
          <p:nvPr/>
        </p:nvSpPr>
        <p:spPr>
          <a:xfrm>
            <a:off x="550338" y="5547103"/>
            <a:ext cx="353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(+ cycle)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3F1AE-F144-5E76-E342-1E3414913652}"/>
              </a:ext>
            </a:extLst>
          </p:cNvPr>
          <p:cNvSpPr txBox="1"/>
          <p:nvPr/>
        </p:nvSpPr>
        <p:spPr>
          <a:xfrm>
            <a:off x="4330850" y="5546182"/>
            <a:ext cx="350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3FBC9-C5D3-61BC-12FE-A1BB55D31A60}"/>
              </a:ext>
            </a:extLst>
          </p:cNvPr>
          <p:cNvSpPr txBox="1"/>
          <p:nvPr/>
        </p:nvSpPr>
        <p:spPr>
          <a:xfrm>
            <a:off x="8085699" y="5545261"/>
            <a:ext cx="35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/ Remainder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81CB9-4F09-90BC-0F24-DA4BB03EA4E7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5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ETS </a:t>
            </a:r>
            <a:r>
              <a:rPr lang="en-US" sz="4000" b="1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Stationarity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04158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Tijdreeks is stationair indien geen trend of </a:t>
            </a:r>
            <a:r>
              <a:rPr lang="nl-NL" sz="2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endParaRPr lang="nl-NL" sz="2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statistieken (gemiddelde, variantie, …) onveranderlijk met de tijd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makkelijker te modelleren (ev. trend /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afzonderen)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Statistische</a:t>
            </a:r>
            <a:r>
              <a:rPr lang="en-US" sz="2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tests, </a:t>
            </a:r>
            <a:r>
              <a:rPr lang="en-US" sz="2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</a:t>
            </a:r>
            <a:r>
              <a:rPr lang="en-US" sz="2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Dickey-Fuller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“Unit root test” met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nul-hypothese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tijdreeks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niet-stationair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Nul-hypothese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wordt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verworpen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door p-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waarde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vergelijken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drempel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5%).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≤ 0,05 →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nul-hypothese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verworpen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→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stationair</a:t>
            </a:r>
            <a:r>
              <a:rPr lang="en-US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|   p &gt; 0,05 → </a:t>
            </a:r>
            <a:r>
              <a:rPr lang="en-US" sz="20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niet-stationair</a:t>
            </a:r>
            <a:endParaRPr lang="en-US" sz="20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757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85D52ED9-FB4E-8D50-9C3D-692D17C8703B}"/>
              </a:ext>
            </a:extLst>
          </p:cNvPr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pc="-1" dirty="0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</a:rPr>
              <a:t>ETS </a:t>
            </a:r>
            <a:r>
              <a:rPr lang="en-US" sz="4000" b="1" spc="-1" dirty="0" err="1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</a:rPr>
              <a:t>: notebook</a:t>
            </a:r>
            <a:endParaRPr lang="nl-NL" sz="40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8EB902B-F5AB-40EA-5D32-0A2347914553}"/>
              </a:ext>
            </a:extLst>
          </p:cNvPr>
          <p:cNvSpPr/>
          <p:nvPr/>
        </p:nvSpPr>
        <p:spPr>
          <a:xfrm>
            <a:off x="575999" y="1475640"/>
            <a:ext cx="11041589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preprocessing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visualization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ETS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decompositioning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via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Statsmodels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Stationarity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via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Statsmodels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600" spc="-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600" spc="-1" dirty="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endParaRPr lang="nl-NL" sz="2600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3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Forecasting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Wat is forecasting?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Evaluatie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forecasting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modellen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Kort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algemeen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de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modellen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Kiezen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een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model op basis van de data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Voorbereiding</a:t>
            </a: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de data met Pandas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 dirty="0">
                <a:solidFill>
                  <a:srgbClr val="000000"/>
                </a:solidFill>
                <a:latin typeface="Lato"/>
                <a:ea typeface="Lato"/>
              </a:rPr>
              <a:t>VOORBEELD NOTEBOOK </a:t>
            </a: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8393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Tijdreeks analyse met Statsmodels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ETS (Error, Trend, Seasonality) Decompositie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EWMA – Exponentially Weighted Moving Average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Holt-Winters</a:t>
            </a: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Exponential Smoothing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Simple Exponential Smoothing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Double Exponential Smoothing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Triple Exponential Smoothing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lang="nl-NL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arrival of an airplane&#10;&#10;Description automatically generated">
            <a:extLst>
              <a:ext uri="{FF2B5EF4-FFF2-40B4-BE49-F238E27FC236}">
                <a16:creationId xmlns:a16="http://schemas.microsoft.com/office/drawing/2014/main" id="{1CCB6589-5B71-ABAF-B496-96D37B9D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500806"/>
            <a:ext cx="6192740" cy="3856388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AE699-F213-7039-F26E-B9AA9136684C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 </a:t>
            </a:r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4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  <p:pic>
        <p:nvPicPr>
          <p:cNvPr id="14" name="Picture 13" descr="A graph of different types of waves&#10;&#10;Description automatically generated with medium confidence">
            <a:extLst>
              <a:ext uri="{FF2B5EF4-FFF2-40B4-BE49-F238E27FC236}">
                <a16:creationId xmlns:a16="http://schemas.microsoft.com/office/drawing/2014/main" id="{0B72A7A7-18BA-E0C8-5D20-75645AA59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508172"/>
            <a:ext cx="4120592" cy="3846431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176F737-C9ED-B39F-C450-6B061C6D6BDD}"/>
              </a:ext>
            </a:extLst>
          </p:cNvPr>
          <p:cNvSpPr/>
          <p:nvPr/>
        </p:nvSpPr>
        <p:spPr>
          <a:xfrm>
            <a:off x="6768740" y="2739420"/>
            <a:ext cx="717910" cy="1324800"/>
          </a:xfrm>
          <a:prstGeom prst="homePlate">
            <a:avLst>
              <a:gd name="adj" fmla="val 47585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670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ACF (Autocorrelatie)</a:t>
            </a:r>
            <a:endParaRPr lang="nl-NL" sz="26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Theorie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ARIMA (AutoRegressive Integrated Moving Average)</a:t>
            </a:r>
            <a:endParaRPr lang="nl-NL" sz="2600" b="0" strike="noStrike" spc="-1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Theorie</a:t>
            </a:r>
            <a:endParaRPr lang="nl-NL" sz="2600" b="0" strike="noStrike" spc="-1">
              <a:latin typeface="Arial"/>
            </a:endParaRPr>
          </a:p>
          <a:p>
            <a:pPr marL="864000" lvl="3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keuze van de orde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SARIMA (ARIMA met seizoenseffect)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VOORBEELD EN OEFENING</a:t>
            </a: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lang="nl-NL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Lato"/>
                <a:ea typeface="Lato"/>
              </a:rPr>
              <a:t>Overzicht</a:t>
            </a:r>
            <a:endParaRPr lang="nl-NL" sz="40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VAR (Vector Autoregressie)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Facebook Prophet</a:t>
            </a:r>
            <a:endParaRPr lang="nl-NL" sz="26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600" b="0" strike="noStrike" spc="-1">
                <a:solidFill>
                  <a:srgbClr val="000000"/>
                </a:solidFill>
                <a:latin typeface="Lato"/>
                <a:ea typeface="Lato"/>
              </a:rPr>
              <a:t>VOORBEELD EN OEFENING</a:t>
            </a:r>
            <a:endParaRPr lang="nl-NL" sz="26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lang="nl-NL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pc="-1" dirty="0">
                <a:solidFill>
                  <a:srgbClr val="000000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010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Afhankelijk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van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doel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kan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je in 1 of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meerdere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componenten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geïnteresseerd</a:t>
            </a:r>
            <a:r>
              <a:rPr lang="en-US" sz="2000" b="0" strike="noStrike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ato"/>
                <a:ea typeface="Lato"/>
              </a:rPr>
              <a:t>zijn</a:t>
            </a:r>
            <a:endParaRPr lang="nl-NL" sz="2000" spc="-1" dirty="0">
              <a:solidFill>
                <a:srgbClr val="000000"/>
              </a:solidFill>
              <a:latin typeface="Arial"/>
            </a:endParaRPr>
          </a:p>
          <a:p>
            <a:pPr marL="432000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i.g.v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werkloosheidscijfers eerder geïnteresseerd in trend of afwijking daarvan dan in </a:t>
            </a:r>
            <a:r>
              <a:rPr lang="nl-NL" sz="16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1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708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arrival of an airplane&#10;&#10;Description automatically generated">
            <a:extLst>
              <a:ext uri="{FF2B5EF4-FFF2-40B4-BE49-F238E27FC236}">
                <a16:creationId xmlns:a16="http://schemas.microsoft.com/office/drawing/2014/main" id="{1CCB6589-5B71-ABAF-B496-96D37B9D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500806"/>
            <a:ext cx="6192740" cy="3856388"/>
          </a:xfrm>
          <a:prstGeom prst="rect">
            <a:avLst/>
          </a:prstGeom>
        </p:spPr>
      </p:pic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76000" y="1475640"/>
            <a:ext cx="1036800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2600" b="0" strike="noStrike" spc="-1" dirty="0">
              <a:latin typeface="Arial"/>
            </a:endParaRPr>
          </a:p>
        </p:txBody>
      </p:sp>
      <p:pic>
        <p:nvPicPr>
          <p:cNvPr id="8" name="Picture 7" descr="A graph of a visitor arrivals&#10;&#10;Description automatically generated">
            <a:extLst>
              <a:ext uri="{FF2B5EF4-FFF2-40B4-BE49-F238E27FC236}">
                <a16:creationId xmlns:a16="http://schemas.microsoft.com/office/drawing/2014/main" id="{9D5FAC35-81C3-6341-89AD-61D9D170E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14" y="1500806"/>
            <a:ext cx="6185428" cy="3849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8E1558-7F3F-EDF8-C44F-DE19B9F255E6}"/>
              </a:ext>
            </a:extLst>
          </p:cNvPr>
          <p:cNvSpPr/>
          <p:nvPr/>
        </p:nvSpPr>
        <p:spPr>
          <a:xfrm>
            <a:off x="5421814" y="1475640"/>
            <a:ext cx="1346925" cy="390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176F737-C9ED-B39F-C450-6B061C6D6BDD}"/>
              </a:ext>
            </a:extLst>
          </p:cNvPr>
          <p:cNvSpPr/>
          <p:nvPr/>
        </p:nvSpPr>
        <p:spPr>
          <a:xfrm>
            <a:off x="5421813" y="3006120"/>
            <a:ext cx="1346926" cy="1324800"/>
          </a:xfrm>
          <a:prstGeom prst="homePlate">
            <a:avLst>
              <a:gd name="adj" fmla="val 27684"/>
            </a:avLst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r>
              <a:rPr lang="en-US" dirty="0"/>
              <a:t>trend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ev</a:t>
            </a:r>
            <a:r>
              <a:rPr lang="en-US" sz="1600" dirty="0"/>
              <a:t>. cycle)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AE699-F213-7039-F26E-B9AA9136684C}"/>
              </a:ext>
            </a:extLst>
          </p:cNvPr>
          <p:cNvSpPr txBox="1"/>
          <p:nvPr/>
        </p:nvSpPr>
        <p:spPr>
          <a:xfrm>
            <a:off x="2721838" y="6111984"/>
            <a:ext cx="886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 </a:t>
            </a:r>
            <a:r>
              <a:rPr lang="en-US" sz="1200" i="1" dirty="0"/>
              <a:t>pictures </a:t>
            </a:r>
            <a:r>
              <a:rPr lang="en-US" sz="1600" i="1" dirty="0"/>
              <a:t>©</a:t>
            </a:r>
            <a:r>
              <a:rPr lang="en-US" sz="1200" i="1" dirty="0"/>
              <a:t> “Wild about statistics” op </a:t>
            </a:r>
            <a:r>
              <a:rPr lang="en-US" sz="1200" i="1" dirty="0" err="1">
                <a:hlinkClick r:id="rId5"/>
              </a:rPr>
              <a:t>Youtube</a:t>
            </a:r>
            <a:r>
              <a:rPr lang="en-US" sz="1200" i="1" dirty="0"/>
              <a:t> (Chris Wild, University of Auckland, New Zealand)</a:t>
            </a:r>
          </a:p>
        </p:txBody>
      </p:sp>
    </p:spTree>
    <p:extLst>
      <p:ext uri="{BB962C8B-B14F-4D97-AF65-F5344CB8AC3E}">
        <p14:creationId xmlns:p14="http://schemas.microsoft.com/office/powerpoint/2010/main" val="657141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6000" y="1475640"/>
            <a:ext cx="11009880" cy="2315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(MA) = </a:t>
            </a:r>
          </a:p>
          <a:p>
            <a:pPr marL="446088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curve uitvlakken door gemiddelde te berekenen over aantal vorige &amp; volgende datapunten</a:t>
            </a:r>
          </a:p>
        </p:txBody>
      </p:sp>
    </p:spTree>
    <p:extLst>
      <p:ext uri="{BB962C8B-B14F-4D97-AF65-F5344CB8AC3E}">
        <p14:creationId xmlns:p14="http://schemas.microsoft.com/office/powerpoint/2010/main" val="4734508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6000" y="1475640"/>
            <a:ext cx="11009880" cy="2315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(MA)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F79AB-F085-5D19-A33F-7C13A9C6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83" y="1878518"/>
            <a:ext cx="9595554" cy="4254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stomShape 2">
                <a:extLst>
                  <a:ext uri="{FF2B5EF4-FFF2-40B4-BE49-F238E27FC236}">
                    <a16:creationId xmlns:a16="http://schemas.microsoft.com/office/drawing/2014/main" id="{9104CE37-41DD-4250-3B2E-1AC08F9A0AE2}"/>
                  </a:ext>
                </a:extLst>
              </p:cNvPr>
              <p:cNvSpPr/>
              <p:nvPr/>
            </p:nvSpPr>
            <p:spPr>
              <a:xfrm>
                <a:off x="5137675" y="1190625"/>
                <a:ext cx="2025125" cy="496624"/>
              </a:xfrm>
              <a:prstGeom prst="rect">
                <a:avLst/>
              </a:prstGeom>
              <a:ln w="3175"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tIns="45000" rIns="90000" bIns="45000" anchor="ctr" anchorCtr="0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1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b="0" i="1" strike="noStrike" spc="-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fPr>
                        <m:num>
                          <m:r>
                            <a:rPr lang="en-US" sz="1200" b="0" i="1" strike="noStrike" spc="-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104+117+113</m:t>
                          </m:r>
                        </m:num>
                        <m:den>
                          <m:r>
                            <a:rPr lang="en-US" sz="1200" b="0" i="1" strike="noStrike" spc="-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trike="noStrike" spc="-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=111,33</m:t>
                      </m:r>
                    </m:oMath>
                  </m:oMathPara>
                </a14:m>
                <a:endParaRPr lang="nl-NL" sz="1100" b="0" strike="noStrike" spc="-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CustomShape 2">
                <a:extLst>
                  <a:ext uri="{FF2B5EF4-FFF2-40B4-BE49-F238E27FC236}">
                    <a16:creationId xmlns:a16="http://schemas.microsoft.com/office/drawing/2014/main" id="{9104CE37-41DD-4250-3B2E-1AC08F9A0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75" y="1190625"/>
                <a:ext cx="2025125" cy="496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2">
            <a:extLst>
              <a:ext uri="{FF2B5EF4-FFF2-40B4-BE49-F238E27FC236}">
                <a16:creationId xmlns:a16="http://schemas.microsoft.com/office/drawing/2014/main" id="{8C12406D-1ECB-C80F-56B4-3AB9046BCD04}"/>
              </a:ext>
            </a:extLst>
          </p:cNvPr>
          <p:cNvSpPr/>
          <p:nvPr/>
        </p:nvSpPr>
        <p:spPr>
          <a:xfrm>
            <a:off x="1423051" y="2707549"/>
            <a:ext cx="643874" cy="61339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2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71AC63B-6D14-A78C-BD20-3EA0E6A0C1BC}"/>
              </a:ext>
            </a:extLst>
          </p:cNvPr>
          <p:cNvSpPr/>
          <p:nvPr/>
        </p:nvSpPr>
        <p:spPr>
          <a:xfrm>
            <a:off x="2152659" y="2888524"/>
            <a:ext cx="643874" cy="2261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nl-NL" sz="12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C2CAC4-2366-945D-FA68-9116ADCE194F}"/>
              </a:ext>
            </a:extLst>
          </p:cNvPr>
          <p:cNvSpPr/>
          <p:nvPr/>
        </p:nvSpPr>
        <p:spPr>
          <a:xfrm rot="19918779">
            <a:off x="2720446" y="2095549"/>
            <a:ext cx="2502968" cy="300609"/>
          </a:xfrm>
          <a:prstGeom prst="rightArrow">
            <a:avLst/>
          </a:prstGeom>
          <a:noFill/>
          <a:ln w="31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33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6000" y="1475640"/>
            <a:ext cx="11009880" cy="2315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(MA) = 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“orde” = aantal periodes waarover gemiddelde berekend wordt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meestal zelfde aantal periodes terug en vooruit + huidige periode 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te neutraliseren: “orde” =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quartaalcijfers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jaarlijks patroon → orde = 4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maandcijfers &amp; jaarlijks patroon → orde = 12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dagcijfers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wekelijks patroon → orde = 7</a:t>
            </a:r>
          </a:p>
          <a:p>
            <a:pPr marL="1130400" lvl="3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666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11041589" cy="2048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“(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Linearly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Weighted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(WMA) = </a:t>
            </a:r>
          </a:p>
          <a:p>
            <a:pPr marL="446088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impact eerste &amp; laatste waarde(n) beperken door lager gewicht toe te kennen</a:t>
            </a: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totaal gewicht = 1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i.g.v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even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seasonality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even veel gewicht voor en na huidige periode. </a:t>
            </a:r>
          </a:p>
          <a:p>
            <a:pPr marL="1130400" lvl="2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endParaRPr lang="nl-NL" sz="1600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CA19E5F-B59C-CA5D-D841-562B9B346321}"/>
              </a:ext>
            </a:extLst>
          </p:cNvPr>
          <p:cNvSpPr/>
          <p:nvPr/>
        </p:nvSpPr>
        <p:spPr>
          <a:xfrm>
            <a:off x="3122574" y="3734605"/>
            <a:ext cx="5001385" cy="1810873"/>
          </a:xfrm>
          <a:prstGeom prst="rect">
            <a:avLst/>
          </a:prstGeom>
          <a:noFill/>
          <a:ln w="3175">
            <a:solidFill>
              <a:schemeClr val="accent2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bv.: </a:t>
            </a:r>
            <a:r>
              <a:rPr lang="nl-NL" sz="16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quartaalcijfers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jaarlijks patroon (orde = 4)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arenR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(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r>
              <a:rPr lang="nl-NL" sz="1600" spc="-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p+1 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/ 4</a:t>
            </a:r>
            <a:b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(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r>
              <a:rPr lang="nl-NL" sz="1600" spc="-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p+2 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/ 4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arenR"/>
            </a:pP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</a:t>
            </a:r>
            <a:r>
              <a:rPr lang="nl-NL" sz="1600" b="0" strike="noStrike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( MA</a:t>
            </a:r>
            <a:r>
              <a:rPr lang="nl-NL" sz="1600" b="0" strike="noStrike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MA</a:t>
            </a:r>
            <a:r>
              <a:rPr lang="nl-NL" sz="1600" b="0" strike="noStrike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  <a:r>
              <a:rPr lang="nl-NL" sz="16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) / 2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arenR"/>
            </a:pP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8) + 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/4) + (</a:t>
            </a:r>
            <a:r>
              <a:rPr lang="nl-NL" sz="1600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r>
              <a:rPr lang="nl-NL" sz="1600" spc="-1" baseline="-25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/4) + 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p+1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/4) + (x</a:t>
            </a:r>
            <a:r>
              <a:rPr lang="nl-NL" sz="1600" spc="-1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p+2</a:t>
            </a:r>
            <a:r>
              <a:rPr lang="nl-NL" sz="16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8)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0EA8FE-060F-0BD8-FF48-DDC7196AC020}"/>
              </a:ext>
            </a:extLst>
          </p:cNvPr>
          <p:cNvSpPr/>
          <p:nvPr/>
        </p:nvSpPr>
        <p:spPr>
          <a:xfrm rot="5400000">
            <a:off x="3678823" y="3326320"/>
            <a:ext cx="338555" cy="300609"/>
          </a:xfrm>
          <a:prstGeom prst="rightArrow">
            <a:avLst/>
          </a:prstGeom>
          <a:noFill/>
          <a:ln w="31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357E10-838B-0E3D-C0E7-BD1CF483F775}"/>
              </a:ext>
            </a:extLst>
          </p:cNvPr>
          <p:cNvSpPr/>
          <p:nvPr/>
        </p:nvSpPr>
        <p:spPr>
          <a:xfrm rot="5400000">
            <a:off x="9628874" y="5303156"/>
            <a:ext cx="1923413" cy="1015507"/>
          </a:xfrm>
          <a:prstGeom prst="rightArrow">
            <a:avLst>
              <a:gd name="adj1" fmla="val 68009"/>
              <a:gd name="adj2" fmla="val 510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rIns="0" rtlCol="0" anchor="ctr" anchorCtr="0"/>
          <a:lstStyle/>
          <a:p>
            <a:r>
              <a:rPr lang="en-US" dirty="0" err="1"/>
              <a:t>Exponentional</a:t>
            </a:r>
            <a:endParaRPr lang="en-US" dirty="0"/>
          </a:p>
          <a:p>
            <a:r>
              <a:rPr lang="en-US" dirty="0"/>
              <a:t>Weighting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82FFDA3-9272-557D-6904-5955FB6C5FFC}"/>
              </a:ext>
            </a:extLst>
          </p:cNvPr>
          <p:cNvSpPr/>
          <p:nvPr/>
        </p:nvSpPr>
        <p:spPr>
          <a:xfrm>
            <a:off x="9071015" y="3524402"/>
            <a:ext cx="3039129" cy="1324801"/>
          </a:xfrm>
          <a:prstGeom prst="flowChartAlternate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soms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veel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‘smoothing’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robuust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tegen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verschuiving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afwijking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season</a:t>
            </a:r>
          </a:p>
        </p:txBody>
      </p:sp>
    </p:spTree>
    <p:extLst>
      <p:ext uri="{BB962C8B-B14F-4D97-AF65-F5344CB8AC3E}">
        <p14:creationId xmlns:p14="http://schemas.microsoft.com/office/powerpoint/2010/main" val="42527498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9640" y="360000"/>
            <a:ext cx="1122624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E</a:t>
            </a:r>
            <a:r>
              <a:rPr lang="en-US" sz="4000" b="1" strike="noStrike" spc="-1" dirty="0">
                <a:solidFill>
                  <a:schemeClr val="accent2"/>
                </a:solidFill>
                <a:latin typeface="Lato"/>
                <a:ea typeface="Lato"/>
              </a:rPr>
              <a:t>T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S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Lato"/>
                <a:ea typeface="Lato"/>
              </a:rPr>
              <a:t>Decompositioning</a:t>
            </a:r>
            <a:r>
              <a:rPr lang="en-US" sz="4000" b="1" strike="noStrike" spc="-1" dirty="0">
                <a:solidFill>
                  <a:srgbClr val="000000"/>
                </a:solidFill>
                <a:latin typeface="Lato"/>
                <a:ea typeface="Lato"/>
              </a:rPr>
              <a:t>: Trend</a:t>
            </a:r>
            <a:endParaRPr lang="nl-NL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ADAC163-6A43-DA84-783E-E587554111EA}"/>
              </a:ext>
            </a:extLst>
          </p:cNvPr>
          <p:cNvSpPr/>
          <p:nvPr/>
        </p:nvSpPr>
        <p:spPr>
          <a:xfrm>
            <a:off x="575999" y="1475640"/>
            <a:ext cx="9758625" cy="4595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Exponentially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Weighted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(EWMA) = </a:t>
            </a:r>
          </a:p>
          <a:p>
            <a:pPr marL="446088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belang van oude waarden daalt exponentieel</a:t>
            </a: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1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en-US" sz="1600" baseline="-25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T+1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wordt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voorspeld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op moment T</a:t>
            </a:r>
          </a:p>
          <a:p>
            <a:pPr marL="8892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α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 parameter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0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α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;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hoge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l-GR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α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sterke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daling</a:t>
            </a:r>
            <a:r>
              <a:rPr lang="en-US" sz="1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en-US" sz="16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tijd</a:t>
            </a:r>
            <a:endParaRPr lang="en-US" sz="1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lang="nl-NL" sz="26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“Simple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Exponentional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2000" b="0" strike="noStrike" spc="-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Smoothing</a:t>
            </a:r>
            <a:r>
              <a:rPr lang="nl-NL" sz="20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(SES) = voorspelling o.b.</a:t>
            </a:r>
            <a:r>
              <a:rPr lang="nl-NL" sz="20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v. EWMA</a:t>
            </a:r>
            <a:endParaRPr lang="nl-NL" sz="20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44E6D-AE45-2D4A-239C-622B1C5C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68" y="2686630"/>
            <a:ext cx="5164853" cy="49468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6E0EE3D-07A2-6BA1-6D85-C903065C8867}"/>
              </a:ext>
            </a:extLst>
          </p:cNvPr>
          <p:cNvSpPr/>
          <p:nvPr/>
        </p:nvSpPr>
        <p:spPr>
          <a:xfrm rot="5400000">
            <a:off x="10033197" y="5707479"/>
            <a:ext cx="1114766" cy="1015507"/>
          </a:xfrm>
          <a:prstGeom prst="rightArrow">
            <a:avLst>
              <a:gd name="adj1" fmla="val 68009"/>
              <a:gd name="adj2" fmla="val 510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000" rIns="0" rtlCol="0" anchor="ctr" anchorCtr="0"/>
          <a:lstStyle/>
          <a:p>
            <a:pPr algn="ctr"/>
            <a:r>
              <a:rPr lang="en-US" dirty="0"/>
              <a:t>Holt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2DB02BC-4A7A-31EE-D0EE-5723289C1F81}"/>
              </a:ext>
            </a:extLst>
          </p:cNvPr>
          <p:cNvSpPr/>
          <p:nvPr/>
        </p:nvSpPr>
        <p:spPr>
          <a:xfrm>
            <a:off x="9293245" y="4543082"/>
            <a:ext cx="2594669" cy="1114767"/>
          </a:xfrm>
          <a:prstGeom prst="flowChartAlternate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houdt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enkel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rekening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hoogte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van Y,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niet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 trend of season</a:t>
            </a:r>
          </a:p>
        </p:txBody>
      </p:sp>
    </p:spTree>
    <p:extLst>
      <p:ext uri="{BB962C8B-B14F-4D97-AF65-F5344CB8AC3E}">
        <p14:creationId xmlns:p14="http://schemas.microsoft.com/office/powerpoint/2010/main" val="9079933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882</Words>
  <Application>Microsoft Office PowerPoint</Application>
  <PresentationFormat>Custom</PresentationFormat>
  <Paragraphs>193</Paragraphs>
  <Slides>21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 Math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Raf Ledeganck</cp:lastModifiedBy>
  <cp:revision>155</cp:revision>
  <cp:lastPrinted>2023-12-04T14:43:58Z</cp:lastPrinted>
  <dcterms:created xsi:type="dcterms:W3CDTF">2018-05-02T07:41:02Z</dcterms:created>
  <dcterms:modified xsi:type="dcterms:W3CDTF">2024-01-18T18:19:36Z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0x0101000198679BBEF31544BF1C5E94380D134B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Breedbeeld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