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428" r:id="rId6"/>
    <p:sldId id="2502" r:id="rId7"/>
    <p:sldId id="2503" r:id="rId8"/>
    <p:sldId id="2504" r:id="rId9"/>
    <p:sldId id="2505" r:id="rId10"/>
    <p:sldId id="2506" r:id="rId11"/>
    <p:sldId id="2507" r:id="rId12"/>
    <p:sldId id="2508" r:id="rId13"/>
    <p:sldId id="2509" r:id="rId14"/>
    <p:sldId id="2511" r:id="rId15"/>
    <p:sldId id="2510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0C0C0C"/>
    <a:srgbClr val="FED1CF"/>
    <a:srgbClr val="BC5600"/>
    <a:srgbClr val="DC4235"/>
    <a:srgbClr val="FF3521"/>
    <a:srgbClr val="DE473C"/>
    <a:srgbClr val="EB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103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29-11-2022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37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964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09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66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76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80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35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73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r>
              <a:rPr lang="en-GB" dirty="0"/>
              <a:t> al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05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3" y="553015"/>
            <a:ext cx="11225885" cy="549275"/>
          </a:xfrm>
        </p:spPr>
        <p:txBody>
          <a:bodyPr>
            <a:noAutofit/>
          </a:bodyPr>
          <a:lstStyle/>
          <a:p>
            <a:r>
              <a:rPr lang="en-US" sz="4400" dirty="0"/>
              <a:t>The Birthday Paradox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0A6B-28B7-EC47-9546-B15F30F7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53649"/>
            <a:ext cx="12192000" cy="42059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ADDE701-6183-7046-946D-47128F80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‘\’: line feed in code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97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np.random.choice</a:t>
            </a:r>
            <a:r>
              <a:rPr lang="en-GB" dirty="0"/>
              <a:t>: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waarden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array </a:t>
            </a:r>
            <a:r>
              <a:rPr lang="en-GB" dirty="0" err="1"/>
              <a:t>kiezen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!	parameter ‘replace’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np.absolute</a:t>
            </a:r>
            <a:r>
              <a:rPr lang="en-GB" dirty="0"/>
              <a:t>: </a:t>
            </a:r>
            <a:r>
              <a:rPr lang="en-GB" dirty="0" err="1"/>
              <a:t>afstand</a:t>
            </a:r>
            <a:r>
              <a:rPr lang="en-GB" dirty="0"/>
              <a:t> tot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per </a:t>
            </a:r>
            <a:r>
              <a:rPr lang="en-GB" dirty="0" err="1"/>
              <a:t>cel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71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matplotlib.pyplot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plt.plot</a:t>
            </a:r>
            <a:r>
              <a:rPr lang="en-GB" dirty="0"/>
              <a:t> </a:t>
            </a:r>
            <a:r>
              <a:rPr lang="en-GB" dirty="0" err="1"/>
              <a:t>combineren</a:t>
            </a:r>
            <a:r>
              <a:rPr lang="en-GB" dirty="0"/>
              <a:t> in 1 </a:t>
            </a:r>
            <a:r>
              <a:rPr lang="en-GB" dirty="0" err="1"/>
              <a:t>grafiek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plt.plot</a:t>
            </a:r>
            <a:r>
              <a:rPr lang="en-GB" dirty="0"/>
              <a:t>, parameter ‘label’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plt.legend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35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4"/>
            <a:ext cx="11225885" cy="447946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van 23 </a:t>
            </a:r>
            <a:r>
              <a:rPr lang="en-US" dirty="0" err="1"/>
              <a:t>personen</a:t>
            </a:r>
            <a:r>
              <a:rPr lang="en-US" dirty="0"/>
              <a:t> in de </a:t>
            </a:r>
            <a:r>
              <a:rPr lang="en-US" dirty="0" err="1"/>
              <a:t>kans</a:t>
            </a:r>
            <a:r>
              <a:rPr lang="en-US" dirty="0"/>
              <a:t> 50/50 </a:t>
            </a:r>
            <a:r>
              <a:rPr lang="en-US" dirty="0" err="1"/>
              <a:t>dat</a:t>
            </a:r>
            <a:r>
              <a:rPr lang="en-US" dirty="0"/>
              <a:t> er 2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verjaardag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van 75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stijgt</a:t>
            </a:r>
            <a:r>
              <a:rPr lang="en-US" dirty="0"/>
              <a:t> de </a:t>
            </a:r>
            <a:r>
              <a:rPr lang="en-US" dirty="0" err="1"/>
              <a:t>kans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99,9% 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Inleiding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563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schiet</a:t>
            </a:r>
            <a:r>
              <a:rPr lang="en-GB" dirty="0"/>
              <a:t> de </a:t>
            </a:r>
            <a:r>
              <a:rPr lang="en-GB" dirty="0" err="1"/>
              <a:t>intuïtie</a:t>
            </a:r>
            <a:r>
              <a:rPr lang="en-GB" dirty="0"/>
              <a:t> </a:t>
            </a:r>
            <a:r>
              <a:rPr lang="en-GB" dirty="0" err="1"/>
              <a:t>tekort</a:t>
            </a:r>
            <a:r>
              <a:rPr lang="en-GB" dirty="0"/>
              <a:t>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11225885" cy="4561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2 </a:t>
            </a:r>
            <a:r>
              <a:rPr lang="en-GB" dirty="0" err="1"/>
              <a:t>mensen</a:t>
            </a:r>
            <a:r>
              <a:rPr lang="en-GB" dirty="0"/>
              <a:t> op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verjaren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r>
              <a:rPr lang="en-GB" dirty="0"/>
              <a:t>≠ </a:t>
            </a:r>
          </a:p>
          <a:p>
            <a:pPr marL="0" indent="0" algn="ctr">
              <a:buNone/>
            </a:pP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iemand</a:t>
            </a:r>
            <a:r>
              <a:rPr lang="en-GB" dirty="0"/>
              <a:t> op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verjaart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jezelf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02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8A20CF-A30D-17B8-E19B-1490558A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16" y="1097280"/>
            <a:ext cx="6759415" cy="50336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theorie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5502321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groep</a:t>
            </a:r>
            <a:r>
              <a:rPr lang="en-GB" dirty="0"/>
              <a:t> met n </a:t>
            </a:r>
            <a:r>
              <a:rPr lang="en-GB" dirty="0" err="1"/>
              <a:t>personen</a:t>
            </a:r>
            <a:endParaRPr lang="en-GB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dirty="0" err="1"/>
              <a:t>mogelijke</a:t>
            </a:r>
            <a:r>
              <a:rPr lang="en-GB" dirty="0"/>
              <a:t> </a:t>
            </a:r>
            <a:r>
              <a:rPr lang="en-GB" dirty="0" err="1"/>
              <a:t>combinaties</a:t>
            </a:r>
            <a:r>
              <a:rPr lang="en-GB" dirty="0"/>
              <a:t> =</a:t>
            </a:r>
          </a:p>
          <a:p>
            <a:pPr marL="0" indent="0">
              <a:buNone/>
            </a:pPr>
            <a:r>
              <a:rPr lang="en-GB" dirty="0"/>
              <a:t> (n-1) + (n-1) + … + 3 + 2 + 1</a:t>
            </a:r>
          </a:p>
          <a:p>
            <a:pPr marL="0" indent="0">
              <a:buNone/>
            </a:pPr>
            <a:r>
              <a:rPr lang="en-GB" dirty="0"/>
              <a:t>= n * ( ( n-1 ) / 2 )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dirty="0" err="1"/>
              <a:t>kans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2 </a:t>
            </a:r>
            <a:r>
              <a:rPr lang="en-GB" dirty="0" err="1"/>
              <a:t>mensen</a:t>
            </a:r>
            <a:r>
              <a:rPr lang="en-GB" dirty="0"/>
              <a:t> op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verjaren</a:t>
            </a:r>
            <a:r>
              <a:rPr lang="en-GB" dirty="0"/>
              <a:t> =</a:t>
            </a:r>
          </a:p>
          <a:p>
            <a:pPr marL="0" indent="0">
              <a:buNone/>
            </a:pPr>
            <a:r>
              <a:rPr lang="en-GB" dirty="0"/>
              <a:t>( 364 / 365 ) ** ( n * ( ( n-1 ) / 2 ) 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49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7889D-010C-BB03-864A-D082FE4E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27" y="1097280"/>
            <a:ext cx="6765704" cy="50336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theorie</a:t>
            </a:r>
            <a:r>
              <a:rPr lang="en-GB" dirty="0"/>
              <a:t> </a:t>
            </a:r>
            <a:r>
              <a:rPr lang="en-GB" dirty="0" err="1"/>
              <a:t>getoetst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praktijk</a:t>
            </a:r>
            <a:r>
              <a:rPr lang="en-GB" dirty="0"/>
              <a:t> (1)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5502321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file met ± 1843 </a:t>
            </a:r>
            <a:r>
              <a:rPr lang="en-GB" dirty="0" err="1"/>
              <a:t>verjaardagen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10**3 </a:t>
            </a:r>
            <a:r>
              <a:rPr lang="en-GB" dirty="0" err="1"/>
              <a:t>trekkingen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‘n’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40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8813D5-AD81-54DE-C7F0-0E769AC7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93" y="1097280"/>
            <a:ext cx="6740238" cy="50336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theorie</a:t>
            </a:r>
            <a:r>
              <a:rPr lang="en-GB" dirty="0"/>
              <a:t> </a:t>
            </a:r>
            <a:r>
              <a:rPr lang="en-GB" dirty="0" err="1"/>
              <a:t>getoetst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praktijk</a:t>
            </a:r>
            <a:r>
              <a:rPr lang="en-GB" dirty="0"/>
              <a:t>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5502321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file 1: 1843 </a:t>
            </a:r>
            <a:r>
              <a:rPr lang="en-GB" dirty="0" err="1"/>
              <a:t>verjaardagen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file 2: 184 </a:t>
            </a:r>
            <a:r>
              <a:rPr lang="en-GB" dirty="0" err="1"/>
              <a:t>verjaardagen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generated: 10**3 random datums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10**3 </a:t>
            </a:r>
            <a:r>
              <a:rPr lang="en-GB" dirty="0" err="1"/>
              <a:t>trekkingen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‘n’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99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AB42E9-5357-6FCB-D769-1EACC94E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6" y="1097280"/>
            <a:ext cx="6971835" cy="50336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Nochtans</a:t>
            </a:r>
            <a:r>
              <a:rPr lang="en-GB" dirty="0"/>
              <a:t>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4506641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 </a:t>
            </a:r>
            <a:r>
              <a:rPr lang="en-GB" dirty="0" err="1"/>
              <a:t>zijn</a:t>
            </a:r>
            <a:r>
              <a:rPr lang="en-GB" dirty="0"/>
              <a:t> de </a:t>
            </a:r>
            <a:r>
              <a:rPr lang="en-GB" dirty="0" err="1"/>
              <a:t>maanden</a:t>
            </a:r>
            <a:r>
              <a:rPr lang="en-GB" dirty="0"/>
              <a:t> van de </a:t>
            </a:r>
            <a:r>
              <a:rPr lang="en-GB" dirty="0" err="1"/>
              <a:t>werkelijke</a:t>
            </a:r>
            <a:r>
              <a:rPr lang="en-GB" dirty="0"/>
              <a:t> </a:t>
            </a:r>
            <a:r>
              <a:rPr lang="en-GB" dirty="0" err="1"/>
              <a:t>verjaardagen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ongelijker</a:t>
            </a:r>
            <a:r>
              <a:rPr lang="en-GB" dirty="0"/>
              <a:t> </a:t>
            </a:r>
            <a:r>
              <a:rPr lang="en-GB" dirty="0" err="1"/>
              <a:t>verdeeld</a:t>
            </a:r>
            <a:r>
              <a:rPr lang="en-GB" dirty="0"/>
              <a:t> over het </a:t>
            </a:r>
            <a:r>
              <a:rPr lang="en-GB" dirty="0" err="1"/>
              <a:t>jaar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file 1: 1843 </a:t>
            </a:r>
            <a:r>
              <a:rPr lang="en-GB" dirty="0" err="1"/>
              <a:t>verjaardagen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10**4 </a:t>
            </a:r>
            <a:r>
              <a:rPr lang="en-GB" dirty="0" err="1"/>
              <a:t>willekeurige</a:t>
            </a:r>
            <a:r>
              <a:rPr lang="en-GB" dirty="0"/>
              <a:t> datums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1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E338F-F37E-585B-97F6-3B190682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99" y="1097280"/>
            <a:ext cx="6954832" cy="50336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129E4C-DB7F-F328-B91F-B3DBBDD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Nochtans</a:t>
            </a:r>
            <a:r>
              <a:rPr lang="en-GB" dirty="0"/>
              <a:t>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BC31F7-00FA-877D-1C75-8B52F6A0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685563"/>
            <a:ext cx="4506641" cy="4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 </a:t>
            </a:r>
            <a:r>
              <a:rPr lang="en-GB" dirty="0" err="1"/>
              <a:t>zijn</a:t>
            </a:r>
            <a:r>
              <a:rPr lang="en-GB" dirty="0"/>
              <a:t> de </a:t>
            </a:r>
            <a:r>
              <a:rPr lang="en-GB" dirty="0" err="1"/>
              <a:t>dagen</a:t>
            </a:r>
            <a:r>
              <a:rPr lang="en-GB" dirty="0"/>
              <a:t> van de week van de </a:t>
            </a:r>
            <a:r>
              <a:rPr lang="en-GB" dirty="0" err="1"/>
              <a:t>werkelijke</a:t>
            </a:r>
            <a:r>
              <a:rPr lang="en-GB" dirty="0"/>
              <a:t> </a:t>
            </a:r>
            <a:r>
              <a:rPr lang="en-GB" dirty="0" err="1"/>
              <a:t>verjaardagen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ongelijker</a:t>
            </a:r>
            <a:r>
              <a:rPr lang="en-GB" dirty="0"/>
              <a:t> </a:t>
            </a:r>
            <a:r>
              <a:rPr lang="en-GB" dirty="0" err="1"/>
              <a:t>verdeeld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file 1: 1843 </a:t>
            </a:r>
            <a:r>
              <a:rPr lang="en-GB" dirty="0" err="1"/>
              <a:t>verjaardagen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10**4 </a:t>
            </a:r>
            <a:r>
              <a:rPr lang="en-GB" dirty="0" err="1"/>
              <a:t>willekeurige</a:t>
            </a:r>
            <a:r>
              <a:rPr lang="en-GB" dirty="0"/>
              <a:t> datums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771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4"/>
            <a:ext cx="11225885" cy="44794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Vermeldenswaardig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693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75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Lato</vt:lpstr>
      <vt:lpstr>Wingdings</vt:lpstr>
      <vt:lpstr>Office Theme</vt:lpstr>
      <vt:lpstr>The Birthday Paradox</vt:lpstr>
      <vt:lpstr>Inleiding</vt:lpstr>
      <vt:lpstr>Waar schiet de intuïtie tekort ?</vt:lpstr>
      <vt:lpstr>De theorie</vt:lpstr>
      <vt:lpstr>De theorie getoetst aan de praktijk (1)</vt:lpstr>
      <vt:lpstr>De theorie getoetst aan de praktijk (2)</vt:lpstr>
      <vt:lpstr>Nochtans…</vt:lpstr>
      <vt:lpstr>Nochtans…</vt:lpstr>
      <vt:lpstr>Vermeldenswaardig</vt:lpstr>
      <vt:lpstr>python</vt:lpstr>
      <vt:lpstr>numpy</vt:lpstr>
      <vt:lpstr>matplotlib.pyplot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Raf Ledeganck</cp:lastModifiedBy>
  <cp:revision>271</cp:revision>
  <dcterms:created xsi:type="dcterms:W3CDTF">2018-05-02T07:41:02Z</dcterms:created>
  <dcterms:modified xsi:type="dcterms:W3CDTF">2022-11-29T16:49:02Z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