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428" r:id="rId6"/>
    <p:sldId id="2502" r:id="rId7"/>
    <p:sldId id="2514" r:id="rId8"/>
    <p:sldId id="2512" r:id="rId9"/>
    <p:sldId id="2513" r:id="rId10"/>
    <p:sldId id="2519" r:id="rId11"/>
    <p:sldId id="2508" r:id="rId12"/>
    <p:sldId id="2515" r:id="rId13"/>
    <p:sldId id="2516" r:id="rId14"/>
    <p:sldId id="2518" r:id="rId15"/>
    <p:sldId id="251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0"/>
    <a:srgbClr val="0C0C0C"/>
    <a:srgbClr val="FED1CF"/>
    <a:srgbClr val="BC5600"/>
    <a:srgbClr val="DC4235"/>
    <a:srgbClr val="FF3521"/>
    <a:srgbClr val="DE473C"/>
    <a:srgbClr val="EB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2810" autoAdjust="0"/>
  </p:normalViewPr>
  <p:slideViewPr>
    <p:cSldViewPr snapToGrid="0" snapToObjects="1">
      <p:cViewPr varScale="1">
        <p:scale>
          <a:sx n="99" d="100"/>
          <a:sy n="99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24-1-2023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137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67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2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81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58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97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17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229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AD864F-10CA-2049-874D-0CCE18A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93" y="553015"/>
            <a:ext cx="11225885" cy="549275"/>
          </a:xfrm>
        </p:spPr>
        <p:txBody>
          <a:bodyPr>
            <a:noAutofit/>
          </a:bodyPr>
          <a:lstStyle/>
          <a:p>
            <a:r>
              <a:rPr lang="en-US" sz="4400" dirty="0"/>
              <a:t>Pandas Airlines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60A6B-28B7-EC47-9546-B15F30F7D6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53649"/>
            <a:ext cx="12192000" cy="42059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ADDE701-6183-7046-946D-47128F80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Programmastructuur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11225885" cy="4561125"/>
          </a:xfrm>
        </p:spPr>
        <p:txBody>
          <a:bodyPr>
            <a:normAutofit/>
          </a:bodyPr>
          <a:lstStyle/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/>
              <a:t>error logging in </a:t>
            </a:r>
            <a:r>
              <a:rPr lang="en-GB" dirty="0" err="1"/>
              <a:t>aparte</a:t>
            </a:r>
            <a:r>
              <a:rPr lang="en-GB" dirty="0"/>
              <a:t> worksheet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makkelijker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achteraf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consulteren</a:t>
            </a:r>
            <a:endParaRPr lang="en-GB" dirty="0">
              <a:sym typeface="Wingdings" panose="05000000000000000000" pitchFamily="2" charset="2"/>
            </a:endParaRPr>
          </a:p>
          <a:p>
            <a:pPr marL="812800" lvl="1" indent="-355600">
              <a:buFont typeface="Lato" panose="020F0502020204030203" pitchFamily="34" charset="0"/>
              <a:buChar char="–"/>
            </a:pPr>
            <a:r>
              <a:rPr lang="en-GB" dirty="0" err="1">
                <a:sym typeface="Wingdings" panose="05000000000000000000" pitchFamily="2" charset="2"/>
              </a:rPr>
              <a:t>ongeldig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vluchtnummer</a:t>
            </a:r>
            <a:endParaRPr lang="en-GB" dirty="0">
              <a:sym typeface="Wingdings" panose="05000000000000000000" pitchFamily="2" charset="2"/>
            </a:endParaRPr>
          </a:p>
          <a:p>
            <a:pPr marL="812800" lvl="1" indent="-355600">
              <a:buFont typeface="Lato" panose="020F0502020204030203" pitchFamily="34" charset="0"/>
              <a:buChar char="–"/>
            </a:pPr>
            <a:r>
              <a:rPr lang="en-GB" dirty="0" err="1">
                <a:sym typeface="Wingdings" panose="05000000000000000000" pitchFamily="2" charset="2"/>
              </a:rPr>
              <a:t>vluchtnummer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zonder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passagiers</a:t>
            </a:r>
            <a:r>
              <a:rPr lang="en-GB" dirty="0">
                <a:sym typeface="Wingdings" panose="05000000000000000000" pitchFamily="2" charset="2"/>
              </a:rPr>
              <a:t>-JSON</a:t>
            </a:r>
          </a:p>
          <a:p>
            <a:pPr marL="812800" lvl="1" indent="-355600">
              <a:buFont typeface="Lato" panose="020F0502020204030203" pitchFamily="34" charset="0"/>
              <a:buChar char="–"/>
            </a:pPr>
            <a:r>
              <a:rPr lang="en-GB" dirty="0" err="1">
                <a:sym typeface="Wingdings" panose="05000000000000000000" pitchFamily="2" charset="2"/>
              </a:rPr>
              <a:t>passagiers</a:t>
            </a:r>
            <a:r>
              <a:rPr lang="en-GB" dirty="0">
                <a:sym typeface="Wingdings" panose="05000000000000000000" pitchFamily="2" charset="2"/>
              </a:rPr>
              <a:t>-JSON </a:t>
            </a:r>
            <a:r>
              <a:rPr lang="en-GB" dirty="0" err="1">
                <a:sym typeface="Wingdings" panose="05000000000000000000" pitchFamily="2" charset="2"/>
              </a:rPr>
              <a:t>zonder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corresponderende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vlucht</a:t>
            </a:r>
            <a:endParaRPr lang="en-GB" dirty="0">
              <a:sym typeface="Wingdings" panose="05000000000000000000" pitchFamily="2" charset="2"/>
            </a:endParaRPr>
          </a:p>
          <a:p>
            <a:pPr marL="812800" lvl="1" indent="-355600">
              <a:buFont typeface="Lato" panose="020F0502020204030203" pitchFamily="34" charset="0"/>
              <a:buChar char="–"/>
            </a:pPr>
            <a:r>
              <a:rPr lang="en-GB" dirty="0">
                <a:sym typeface="Wingdings" panose="05000000000000000000" pitchFamily="2" charset="2"/>
              </a:rPr>
              <a:t>IATA-code </a:t>
            </a:r>
            <a:r>
              <a:rPr lang="en-GB" dirty="0" err="1">
                <a:sym typeface="Wingdings" panose="05000000000000000000" pitchFamily="2" charset="2"/>
              </a:rPr>
              <a:t>niet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gevonden</a:t>
            </a:r>
            <a:endParaRPr lang="en-GB" dirty="0">
              <a:sym typeface="Wingdings" panose="05000000000000000000" pitchFamily="2" charset="2"/>
            </a:endParaRP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>
                <a:sym typeface="Wingdings" panose="05000000000000000000" pitchFamily="2" charset="2"/>
              </a:rPr>
              <a:t>sortering</a:t>
            </a:r>
            <a:endParaRPr lang="en-GB" dirty="0">
              <a:sym typeface="Wingdings" panose="05000000000000000000" pitchFamily="2" charset="2"/>
            </a:endParaRPr>
          </a:p>
          <a:p>
            <a:pPr marL="812800" lvl="1" indent="-355600">
              <a:buFont typeface="Lato" panose="020F0502020204030203" pitchFamily="34" charset="0"/>
              <a:buChar char="–"/>
            </a:pPr>
            <a:r>
              <a:rPr lang="en-GB" dirty="0" err="1">
                <a:sym typeface="Wingdings" panose="05000000000000000000" pitchFamily="2" charset="2"/>
              </a:rPr>
              <a:t>chronologisch</a:t>
            </a:r>
            <a:r>
              <a:rPr lang="en-GB" dirty="0">
                <a:sym typeface="Wingdings" panose="05000000000000000000" pitchFamily="2" charset="2"/>
              </a:rPr>
              <a:t> &gt; </a:t>
            </a:r>
            <a:r>
              <a:rPr lang="en-GB" dirty="0" err="1">
                <a:sym typeface="Wingdings" panose="05000000000000000000" pitchFamily="2" charset="2"/>
              </a:rPr>
              <a:t>daarna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andere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kolommen</a:t>
            </a:r>
            <a:endParaRPr lang="en-GB" dirty="0">
              <a:sym typeface="Wingdings" panose="05000000000000000000" pitchFamily="2" charset="2"/>
            </a:endParaRP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>
                <a:sym typeface="Wingdings" panose="05000000000000000000" pitchFamily="2" charset="2"/>
              </a:rPr>
              <a:t>datetime </a:t>
            </a:r>
            <a:r>
              <a:rPr lang="en-GB" dirty="0" err="1">
                <a:sym typeface="Wingdings" panose="05000000000000000000" pitchFamily="2" charset="2"/>
              </a:rPr>
              <a:t>geconverteerd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string </a:t>
            </a:r>
            <a:r>
              <a:rPr lang="en-GB" dirty="0" err="1">
                <a:sym typeface="Wingdings" panose="05000000000000000000" pitchFamily="2" charset="2"/>
              </a:rPr>
              <a:t>voor</a:t>
            </a:r>
            <a:r>
              <a:rPr lang="en-GB" dirty="0">
                <a:sym typeface="Wingdings" panose="05000000000000000000" pitchFamily="2" charset="2"/>
              </a:rPr>
              <a:t> output  vast </a:t>
            </a:r>
            <a:r>
              <a:rPr lang="en-GB" dirty="0" err="1">
                <a:sym typeface="Wingdings" panose="05000000000000000000" pitchFamily="2" charset="2"/>
              </a:rPr>
              <a:t>formaat</a:t>
            </a:r>
            <a:endParaRPr lang="en-GB" dirty="0">
              <a:sym typeface="Wingdings" panose="05000000000000000000" pitchFamily="2" charset="2"/>
            </a:endParaRPr>
          </a:p>
          <a:p>
            <a:pPr marL="355600" indent="-355600">
              <a:buFont typeface="Lato" panose="020F0502020204030203" pitchFamily="34" charset="0"/>
              <a:buChar char="–"/>
            </a:pPr>
            <a:endParaRPr lang="en-GB" dirty="0">
              <a:sym typeface="Wingdings" panose="05000000000000000000" pitchFamily="2" charset="2"/>
            </a:endParaRPr>
          </a:p>
          <a:p>
            <a:pPr marL="355600" indent="-355600">
              <a:buFont typeface="Lato" panose="020F0502020204030203" pitchFamily="34" charset="0"/>
              <a:buChar char="–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590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4"/>
            <a:ext cx="11225885" cy="44794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Volgende</a:t>
            </a:r>
            <a:r>
              <a:rPr lang="en-US" dirty="0"/>
              <a:t> release</a:t>
            </a:r>
          </a:p>
        </p:txBody>
      </p:sp>
    </p:spTree>
    <p:extLst>
      <p:ext uri="{BB962C8B-B14F-4D97-AF65-F5344CB8AC3E}">
        <p14:creationId xmlns:p14="http://schemas.microsoft.com/office/powerpoint/2010/main" val="1229375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Volgende</a:t>
            </a:r>
            <a:r>
              <a:rPr lang="en-GB" dirty="0"/>
              <a:t> release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11225885" cy="4561125"/>
          </a:xfrm>
        </p:spPr>
        <p:txBody>
          <a:bodyPr>
            <a:normAutofit/>
          </a:bodyPr>
          <a:lstStyle/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>
                <a:sym typeface="Wingdings" panose="05000000000000000000" pitchFamily="2" charset="2"/>
              </a:rPr>
              <a:t>“__main__”</a:t>
            </a: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>
                <a:sym typeface="Wingdings" panose="05000000000000000000" pitchFamily="2" charset="2"/>
              </a:rPr>
              <a:t>bestandsnaam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vluchtgegevens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heeft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waarschijnlijk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enkel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vaste</a:t>
            </a:r>
            <a:r>
              <a:rPr lang="en-GB" dirty="0">
                <a:sym typeface="Wingdings" panose="05000000000000000000" pitchFamily="2" charset="2"/>
              </a:rPr>
              <a:t> prefix  </a:t>
            </a:r>
            <a:r>
              <a:rPr lang="en-GB" dirty="0" err="1">
                <a:sym typeface="Wingdings" panose="05000000000000000000" pitchFamily="2" charset="2"/>
              </a:rPr>
              <a:t>generiek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maken</a:t>
            </a:r>
            <a:endParaRPr lang="en-GB" dirty="0">
              <a:sym typeface="Wingdings" panose="05000000000000000000" pitchFamily="2" charset="2"/>
            </a:endParaRP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>
                <a:sym typeface="Wingdings" panose="05000000000000000000" pitchFamily="2" charset="2"/>
              </a:rPr>
              <a:t>verwerkte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bestanden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wegschrijven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archief</a:t>
            </a:r>
            <a:r>
              <a:rPr lang="en-GB" dirty="0">
                <a:sym typeface="Wingdings" panose="05000000000000000000" pitchFamily="2" charset="2"/>
              </a:rPr>
              <a:t>  directories </a:t>
            </a:r>
            <a:r>
              <a:rPr lang="en-GB" dirty="0" err="1">
                <a:sym typeface="Wingdings" panose="05000000000000000000" pitchFamily="2" charset="2"/>
              </a:rPr>
              <a:t>overzichtelijk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houden</a:t>
            </a:r>
            <a:endParaRPr lang="en-GB" dirty="0">
              <a:sym typeface="Wingdings" panose="05000000000000000000" pitchFamily="2" charset="2"/>
            </a:endParaRP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>
                <a:sym typeface="Wingdings" panose="05000000000000000000" pitchFamily="2" charset="2"/>
              </a:rPr>
              <a:t>robuustere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integratie</a:t>
            </a:r>
            <a:r>
              <a:rPr lang="en-GB" dirty="0">
                <a:sym typeface="Wingdings" panose="05000000000000000000" pitchFamily="2" charset="2"/>
              </a:rPr>
              <a:t> IATA-codes (+ </a:t>
            </a:r>
            <a:r>
              <a:rPr lang="en-GB" dirty="0" err="1">
                <a:sym typeface="Wingdings" panose="05000000000000000000" pitchFamily="2" charset="2"/>
              </a:rPr>
              <a:t>Engelstalig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>
                <a:sym typeface="Wingdings" panose="05000000000000000000" pitchFamily="2" charset="2"/>
              </a:rPr>
              <a:t>log </a:t>
            </a:r>
            <a:r>
              <a:rPr lang="en-GB" dirty="0" err="1">
                <a:sym typeface="Wingdings" panose="05000000000000000000" pitchFamily="2" charset="2"/>
              </a:rPr>
              <a:t>centraliseren</a:t>
            </a:r>
            <a:r>
              <a:rPr lang="en-GB" dirty="0">
                <a:sym typeface="Wingdings" panose="05000000000000000000" pitchFamily="2" charset="2"/>
              </a:rPr>
              <a:t> in apart </a:t>
            </a:r>
            <a:r>
              <a:rPr lang="en-GB" dirty="0" err="1">
                <a:sym typeface="Wingdings" panose="05000000000000000000" pitchFamily="2" charset="2"/>
              </a:rPr>
              <a:t>bestand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 err="1">
                <a:sym typeface="Wingdings" panose="05000000000000000000" pitchFamily="2" charset="2"/>
              </a:rPr>
              <a:t>overzichtelijker</a:t>
            </a:r>
            <a:r>
              <a:rPr lang="en-GB" dirty="0">
                <a:sym typeface="Wingdings" panose="05000000000000000000" pitchFamily="2" charset="2"/>
              </a:rPr>
              <a:t> over de </a:t>
            </a:r>
            <a:r>
              <a:rPr lang="en-GB" dirty="0" err="1">
                <a:sym typeface="Wingdings" panose="05000000000000000000" pitchFamily="2" charset="2"/>
              </a:rPr>
              <a:t>verschillende</a:t>
            </a:r>
            <a:r>
              <a:rPr lang="en-GB" dirty="0">
                <a:sym typeface="Wingdings" panose="05000000000000000000" pitchFamily="2" charset="2"/>
              </a:rPr>
              <a:t> runs </a:t>
            </a:r>
            <a:r>
              <a:rPr lang="en-GB" dirty="0" err="1">
                <a:sym typeface="Wingdings" panose="05000000000000000000" pitchFamily="2" charset="2"/>
              </a:rPr>
              <a:t>heen</a:t>
            </a:r>
            <a:endParaRPr lang="en-GB" dirty="0">
              <a:sym typeface="Wingdings" panose="05000000000000000000" pitchFamily="2" charset="2"/>
            </a:endParaRP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>
                <a:sym typeface="Wingdings" panose="05000000000000000000" pitchFamily="2" charset="2"/>
              </a:rPr>
              <a:t>bijkomende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validaties</a:t>
            </a:r>
            <a:r>
              <a:rPr lang="en-GB" dirty="0">
                <a:sym typeface="Wingdings" panose="05000000000000000000" pitchFamily="2" charset="2"/>
              </a:rPr>
              <a:t> op </a:t>
            </a:r>
            <a:r>
              <a:rPr lang="en-GB" dirty="0" err="1">
                <a:sym typeface="Wingdings" panose="05000000000000000000" pitchFamily="2" charset="2"/>
              </a:rPr>
              <a:t>vlucht</a:t>
            </a:r>
            <a:r>
              <a:rPr lang="en-GB" dirty="0">
                <a:sym typeface="Wingdings" panose="05000000000000000000" pitchFamily="2" charset="2"/>
              </a:rPr>
              <a:t>- </a:t>
            </a: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passagiersgegevens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7033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4"/>
            <a:ext cx="11225885" cy="447946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Samenvoegen</a:t>
            </a:r>
            <a:r>
              <a:rPr lang="en-US" dirty="0"/>
              <a:t> van </a:t>
            </a:r>
            <a:r>
              <a:rPr lang="en-US" dirty="0" err="1"/>
              <a:t>vlucht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passagiersgegevens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Doel</a:t>
            </a:r>
          </a:p>
        </p:txBody>
      </p:sp>
    </p:spTree>
    <p:extLst>
      <p:ext uri="{BB962C8B-B14F-4D97-AF65-F5344CB8AC3E}">
        <p14:creationId xmlns:p14="http://schemas.microsoft.com/office/powerpoint/2010/main" val="21429563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</a:t>
            </a:r>
            <a:endParaRPr lang="en-GB" dirty="0"/>
          </a:p>
        </p:txBody>
      </p:sp>
      <p:sp>
        <p:nvSpPr>
          <p:cNvPr id="4" name="Flowchart: Sequential Access Storage 3">
            <a:extLst>
              <a:ext uri="{FF2B5EF4-FFF2-40B4-BE49-F238E27FC236}">
                <a16:creationId xmlns:a16="http://schemas.microsoft.com/office/drawing/2014/main" id="{B698F032-F06E-C847-F211-1F2EDEEBBBD3}"/>
              </a:ext>
            </a:extLst>
          </p:cNvPr>
          <p:cNvSpPr/>
          <p:nvPr/>
        </p:nvSpPr>
        <p:spPr>
          <a:xfrm>
            <a:off x="2707288" y="2055263"/>
            <a:ext cx="1080000" cy="1080000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/>
              <a:t>vlucht</a:t>
            </a:r>
            <a:r>
              <a:rPr lang="en-US" sz="1400" dirty="0"/>
              <a:t> </a:t>
            </a:r>
            <a:r>
              <a:rPr lang="en-US" sz="1400" dirty="0" err="1"/>
              <a:t>gegevens</a:t>
            </a:r>
            <a:endParaRPr lang="en-US" sz="1200" dirty="0"/>
          </a:p>
        </p:txBody>
      </p:sp>
      <p:sp>
        <p:nvSpPr>
          <p:cNvPr id="6" name="Flowchart: Sequential Access Storage 5">
            <a:extLst>
              <a:ext uri="{FF2B5EF4-FFF2-40B4-BE49-F238E27FC236}">
                <a16:creationId xmlns:a16="http://schemas.microsoft.com/office/drawing/2014/main" id="{ED1AFDC5-B85C-AE13-EB38-B5FF104C0D85}"/>
              </a:ext>
            </a:extLst>
          </p:cNvPr>
          <p:cNvSpPr/>
          <p:nvPr/>
        </p:nvSpPr>
        <p:spPr>
          <a:xfrm>
            <a:off x="1627288" y="3809170"/>
            <a:ext cx="1080000" cy="1080000"/>
          </a:xfrm>
          <a:prstGeom prst="flowChartMagneticTap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8" name="Flowchart: Sequential Access Storage 7">
            <a:extLst>
              <a:ext uri="{FF2B5EF4-FFF2-40B4-BE49-F238E27FC236}">
                <a16:creationId xmlns:a16="http://schemas.microsoft.com/office/drawing/2014/main" id="{FCC1071D-9E1C-F909-3C05-82B9EFB57608}"/>
              </a:ext>
            </a:extLst>
          </p:cNvPr>
          <p:cNvSpPr/>
          <p:nvPr/>
        </p:nvSpPr>
        <p:spPr>
          <a:xfrm>
            <a:off x="1860630" y="3900966"/>
            <a:ext cx="1080000" cy="1080000"/>
          </a:xfrm>
          <a:prstGeom prst="flowChartMagneticTap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023317A6-65C8-8CB0-D785-2F89A805035D}"/>
              </a:ext>
            </a:extLst>
          </p:cNvPr>
          <p:cNvSpPr/>
          <p:nvPr/>
        </p:nvSpPr>
        <p:spPr>
          <a:xfrm>
            <a:off x="2135823" y="3975444"/>
            <a:ext cx="1080000" cy="1080000"/>
          </a:xfrm>
          <a:prstGeom prst="flowChartMagneticTap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0" name="Flowchart: Sequential Access Storage 9">
            <a:extLst>
              <a:ext uri="{FF2B5EF4-FFF2-40B4-BE49-F238E27FC236}">
                <a16:creationId xmlns:a16="http://schemas.microsoft.com/office/drawing/2014/main" id="{822E1E0C-7E3D-F020-F7DF-A4F5BA0C52F9}"/>
              </a:ext>
            </a:extLst>
          </p:cNvPr>
          <p:cNvSpPr/>
          <p:nvPr/>
        </p:nvSpPr>
        <p:spPr>
          <a:xfrm>
            <a:off x="2432095" y="4068962"/>
            <a:ext cx="1080000" cy="1080000"/>
          </a:xfrm>
          <a:prstGeom prst="flowChartMagneticTap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1" name="Flowchart: Sequential Access Storage 10">
            <a:extLst>
              <a:ext uri="{FF2B5EF4-FFF2-40B4-BE49-F238E27FC236}">
                <a16:creationId xmlns:a16="http://schemas.microsoft.com/office/drawing/2014/main" id="{DD048AAE-A951-BC71-4355-F7A3536288B3}"/>
              </a:ext>
            </a:extLst>
          </p:cNvPr>
          <p:cNvSpPr/>
          <p:nvPr/>
        </p:nvSpPr>
        <p:spPr>
          <a:xfrm>
            <a:off x="2707288" y="4145162"/>
            <a:ext cx="1080000" cy="1080000"/>
          </a:xfrm>
          <a:prstGeom prst="flowChartMagneticTap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/>
              <a:t>passagiersgegevens</a:t>
            </a:r>
            <a:endParaRPr lang="en-US" sz="1400" dirty="0"/>
          </a:p>
        </p:txBody>
      </p:sp>
      <p:sp>
        <p:nvSpPr>
          <p:cNvPr id="12" name="Flowchart: Sequential Access Storage 11">
            <a:extLst>
              <a:ext uri="{FF2B5EF4-FFF2-40B4-BE49-F238E27FC236}">
                <a16:creationId xmlns:a16="http://schemas.microsoft.com/office/drawing/2014/main" id="{62BE5E5E-494D-2E88-452C-F880FD074FDE}"/>
              </a:ext>
            </a:extLst>
          </p:cNvPr>
          <p:cNvSpPr/>
          <p:nvPr/>
        </p:nvSpPr>
        <p:spPr>
          <a:xfrm>
            <a:off x="8139907" y="3073208"/>
            <a:ext cx="1080000" cy="1080000"/>
          </a:xfrm>
          <a:prstGeom prst="flowChartMagneticTap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en-US" sz="1400" dirty="0" err="1"/>
              <a:t>samen</a:t>
            </a:r>
            <a:br>
              <a:rPr lang="en-US" sz="1400" dirty="0"/>
            </a:br>
            <a:r>
              <a:rPr lang="en-US" sz="1400" dirty="0"/>
              <a:t>vatting</a:t>
            </a:r>
            <a:endParaRPr lang="en-US" sz="1200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31D44ACE-8D33-0A9F-71EC-760B94E4F05F}"/>
              </a:ext>
            </a:extLst>
          </p:cNvPr>
          <p:cNvSpPr/>
          <p:nvPr/>
        </p:nvSpPr>
        <p:spPr>
          <a:xfrm>
            <a:off x="6418232" y="1293199"/>
            <a:ext cx="1434164" cy="78472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IATA </a:t>
            </a:r>
            <a:r>
              <a:rPr lang="en-US" sz="1400" dirty="0" err="1"/>
              <a:t>gegevens</a:t>
            </a:r>
            <a:endParaRPr lang="en-US" sz="1400" dirty="0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C9C40E19-C990-E254-7892-07A9A18DE10B}"/>
              </a:ext>
            </a:extLst>
          </p:cNvPr>
          <p:cNvSpPr/>
          <p:nvPr/>
        </p:nvSpPr>
        <p:spPr>
          <a:xfrm rot="16200000">
            <a:off x="6815333" y="3337065"/>
            <a:ext cx="639962" cy="552285"/>
          </a:xfrm>
          <a:prstGeom prst="flowChartMer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" lIns="0" rIns="0" rtlCol="0" anchor="ctr"/>
          <a:lstStyle/>
          <a:p>
            <a:pPr algn="ctr"/>
            <a:endParaRPr lang="en-US" sz="1400" dirty="0"/>
          </a:p>
        </p:txBody>
      </p:sp>
      <p:sp>
        <p:nvSpPr>
          <p:cNvPr id="15" name="Flowchart: Preparation 14">
            <a:extLst>
              <a:ext uri="{FF2B5EF4-FFF2-40B4-BE49-F238E27FC236}">
                <a16:creationId xmlns:a16="http://schemas.microsoft.com/office/drawing/2014/main" id="{880F2BDB-E2E9-5207-B2B8-3CA717DF3386}"/>
              </a:ext>
            </a:extLst>
          </p:cNvPr>
          <p:cNvSpPr/>
          <p:nvPr/>
        </p:nvSpPr>
        <p:spPr>
          <a:xfrm>
            <a:off x="4905002" y="3306883"/>
            <a:ext cx="908658" cy="612648"/>
          </a:xfrm>
          <a:prstGeom prst="flowChartPrepa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11D41-DA42-03A9-E763-6C6B716B6C6B}"/>
              </a:ext>
            </a:extLst>
          </p:cNvPr>
          <p:cNvSpPr txBox="1"/>
          <p:nvPr/>
        </p:nvSpPr>
        <p:spPr>
          <a:xfrm>
            <a:off x="4712497" y="3919531"/>
            <a:ext cx="12936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3AC7D-4B48-A23F-61E6-14A449F0E2CD}"/>
              </a:ext>
            </a:extLst>
          </p:cNvPr>
          <p:cNvSpPr txBox="1"/>
          <p:nvPr/>
        </p:nvSpPr>
        <p:spPr>
          <a:xfrm>
            <a:off x="6788185" y="3929370"/>
            <a:ext cx="6942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merge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7CF9B-D3BC-D3D2-9ED9-3289AAE0F38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87288" y="2595263"/>
            <a:ext cx="3071883" cy="909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9EDA841-2516-C98F-3FD9-5FB5ACC1ED9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787288" y="3775462"/>
            <a:ext cx="3071883" cy="909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B2C0FD-1B15-5C32-D95F-63517ABBFCB7}"/>
              </a:ext>
            </a:extLst>
          </p:cNvPr>
          <p:cNvCxnSpPr>
            <a:stCxn id="14" idx="2"/>
            <a:endCxn id="12" idx="1"/>
          </p:cNvCxnSpPr>
          <p:nvPr/>
        </p:nvCxnSpPr>
        <p:spPr>
          <a:xfrm>
            <a:off x="7411457" y="3613208"/>
            <a:ext cx="7284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B780D8-D96A-3C45-2CD4-86AA5A0F1EE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>
            <a:off x="7135314" y="2077091"/>
            <a:ext cx="1" cy="13761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270CB2D9-59BA-BE83-9285-1F19A143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120" y="2869860"/>
            <a:ext cx="387057" cy="360000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18F9DF7C-0EE0-B4DD-921E-437C1DAB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29" y="3919531"/>
            <a:ext cx="387057" cy="360000"/>
          </a:xfrm>
          <a:prstGeom prst="rect">
            <a:avLst/>
          </a:prstGeom>
        </p:spPr>
      </p:pic>
      <p:pic>
        <p:nvPicPr>
          <p:cNvPr id="45" name="Picture 44" descr="Background pattern&#10;&#10;Description automatically generated">
            <a:extLst>
              <a:ext uri="{FF2B5EF4-FFF2-40B4-BE49-F238E27FC236}">
                <a16:creationId xmlns:a16="http://schemas.microsoft.com/office/drawing/2014/main" id="{16AA1F2E-57E9-2276-45B0-DD0EEF67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198" y="4963648"/>
            <a:ext cx="32132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21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Aannames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11225885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Geautomatiseerde</a:t>
            </a:r>
            <a:r>
              <a:rPr lang="en-GB" dirty="0"/>
              <a:t> input</a:t>
            </a: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/>
              <a:t>vaste</a:t>
            </a:r>
            <a:r>
              <a:rPr lang="en-GB" dirty="0"/>
              <a:t> </a:t>
            </a:r>
            <a:r>
              <a:rPr lang="en-GB" dirty="0" err="1"/>
              <a:t>bestandsstructuur</a:t>
            </a:r>
            <a:endParaRPr lang="en-GB" dirty="0"/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/>
              <a:t>vaste</a:t>
            </a:r>
            <a:r>
              <a:rPr lang="en-GB" dirty="0"/>
              <a:t> </a:t>
            </a:r>
            <a:r>
              <a:rPr lang="en-GB" dirty="0" err="1"/>
              <a:t>bestandsnamen</a:t>
            </a:r>
            <a:endParaRPr lang="en-GB" dirty="0"/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/>
              <a:t>vaste</a:t>
            </a:r>
            <a:r>
              <a:rPr lang="en-GB" dirty="0"/>
              <a:t> </a:t>
            </a:r>
            <a:r>
              <a:rPr lang="en-GB" dirty="0" err="1"/>
              <a:t>bestandsformaten</a:t>
            </a:r>
            <a:endParaRPr lang="en-GB" dirty="0"/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/>
              <a:t>vaste</a:t>
            </a:r>
            <a:r>
              <a:rPr lang="en-GB" dirty="0"/>
              <a:t> data formats</a:t>
            </a:r>
          </a:p>
          <a:p>
            <a:pPr marL="355600" indent="-355600">
              <a:buFont typeface="Lato" panose="020F0502020204030203" pitchFamily="34" charset="0"/>
              <a:buChar char="–"/>
            </a:pPr>
            <a:endParaRPr lang="en-GB" dirty="0"/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/>
              <a:t>geen</a:t>
            </a:r>
            <a:r>
              <a:rPr lang="en-GB" dirty="0"/>
              <a:t> real-time monitoring door </a:t>
            </a:r>
            <a:r>
              <a:rPr lang="en-GB" dirty="0" err="1"/>
              <a:t>eindgebruiker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26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11225885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Vaste</a:t>
            </a:r>
            <a:r>
              <a:rPr lang="en-GB" dirty="0"/>
              <a:t> </a:t>
            </a:r>
            <a:r>
              <a:rPr lang="en-GB" dirty="0" err="1"/>
              <a:t>bestandsstructuur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9AD340C6-F94E-23B2-D0C1-056DA7AA27AF}"/>
              </a:ext>
            </a:extLst>
          </p:cNvPr>
          <p:cNvSpPr/>
          <p:nvPr/>
        </p:nvSpPr>
        <p:spPr>
          <a:xfrm>
            <a:off x="1907641" y="2883259"/>
            <a:ext cx="490889" cy="39635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Aannames</a:t>
            </a:r>
            <a:endParaRPr lang="en-GB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C984EA7-F61F-241E-AE02-78B8DA30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8" y="2146434"/>
            <a:ext cx="684000" cy="68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207491-8860-37F9-3D93-472823936E70}"/>
              </a:ext>
            </a:extLst>
          </p:cNvPr>
          <p:cNvSpPr txBox="1"/>
          <p:nvPr/>
        </p:nvSpPr>
        <p:spPr>
          <a:xfrm>
            <a:off x="424052" y="2334545"/>
            <a:ext cx="5558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root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2010ABD-D4D8-ED2B-8D1E-A4C1ABF8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06" y="2695149"/>
            <a:ext cx="684000" cy="68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2F418-CB1B-F5DD-0D21-3A7EB0BAA9ED}"/>
              </a:ext>
            </a:extLst>
          </p:cNvPr>
          <p:cNvSpPr txBox="1"/>
          <p:nvPr/>
        </p:nvSpPr>
        <p:spPr>
          <a:xfrm>
            <a:off x="1176660" y="2883260"/>
            <a:ext cx="5558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4C015D-61A2-2152-379E-CD55D5D0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59" y="3253947"/>
            <a:ext cx="684000" cy="68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681177-ABE3-A8F2-1B0D-CED0BC832C30}"/>
              </a:ext>
            </a:extLst>
          </p:cNvPr>
          <p:cNvSpPr txBox="1"/>
          <p:nvPr/>
        </p:nvSpPr>
        <p:spPr>
          <a:xfrm>
            <a:off x="1737107" y="3442058"/>
            <a:ext cx="91403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/>
              <a:t>passengers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A1E82-C302-EEC9-8150-6B6A377C6271}"/>
              </a:ext>
            </a:extLst>
          </p:cNvPr>
          <p:cNvSpPr txBox="1"/>
          <p:nvPr/>
        </p:nvSpPr>
        <p:spPr>
          <a:xfrm>
            <a:off x="2567828" y="2883259"/>
            <a:ext cx="214015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en-US" sz="1400" dirty="0" err="1"/>
              <a:t>vluchtgegevens</a:t>
            </a:r>
            <a:r>
              <a:rPr lang="en-US" sz="1400" dirty="0"/>
              <a:t> (1 </a:t>
            </a:r>
            <a:r>
              <a:rPr lang="en-US" sz="1400" dirty="0" err="1"/>
              <a:t>bestand</a:t>
            </a:r>
            <a:r>
              <a:rPr lang="en-US" sz="1400" dirty="0"/>
              <a:t>)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E5DFAFF2-18CC-C9B7-1E21-BC5ACD73A321}"/>
              </a:ext>
            </a:extLst>
          </p:cNvPr>
          <p:cNvSpPr/>
          <p:nvPr/>
        </p:nvSpPr>
        <p:spPr>
          <a:xfrm>
            <a:off x="2651138" y="3373120"/>
            <a:ext cx="558266" cy="500514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E14BE8-42A1-4572-8BE5-AC8CF531CFFC}"/>
              </a:ext>
            </a:extLst>
          </p:cNvPr>
          <p:cNvSpPr txBox="1"/>
          <p:nvPr/>
        </p:nvSpPr>
        <p:spPr>
          <a:xfrm>
            <a:off x="3315881" y="3442057"/>
            <a:ext cx="342031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en-US" sz="1400" dirty="0" err="1"/>
              <a:t>passagiersgegevens</a:t>
            </a:r>
            <a:r>
              <a:rPr lang="en-US" sz="1400" dirty="0"/>
              <a:t> (1 </a:t>
            </a:r>
            <a:r>
              <a:rPr lang="en-US" sz="1400" dirty="0" err="1"/>
              <a:t>bestand</a:t>
            </a:r>
            <a:r>
              <a:rPr lang="en-US" sz="1400" dirty="0"/>
              <a:t> per </a:t>
            </a:r>
            <a:r>
              <a:rPr lang="en-US" sz="1400" dirty="0" err="1"/>
              <a:t>vlucht</a:t>
            </a:r>
            <a:r>
              <a:rPr lang="en-US" sz="1400" dirty="0"/>
              <a:t>)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24B58FD-D4C0-DE0F-4CDC-C1033800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62" y="3800072"/>
            <a:ext cx="684000" cy="68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E8AD89-DC8D-4814-949C-F1C3C13F4977}"/>
              </a:ext>
            </a:extLst>
          </p:cNvPr>
          <p:cNvSpPr txBox="1"/>
          <p:nvPr/>
        </p:nvSpPr>
        <p:spPr>
          <a:xfrm>
            <a:off x="1181216" y="3988183"/>
            <a:ext cx="55589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FE832BC8-DFB2-B5E6-9EC0-9FA37C847F0E}"/>
              </a:ext>
            </a:extLst>
          </p:cNvPr>
          <p:cNvSpPr/>
          <p:nvPr/>
        </p:nvSpPr>
        <p:spPr>
          <a:xfrm>
            <a:off x="1907641" y="3919245"/>
            <a:ext cx="558266" cy="500514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426E6-EDD9-C776-9634-4D264917D319}"/>
              </a:ext>
            </a:extLst>
          </p:cNvPr>
          <p:cNvSpPr txBox="1"/>
          <p:nvPr/>
        </p:nvSpPr>
        <p:spPr>
          <a:xfrm>
            <a:off x="2572384" y="3988182"/>
            <a:ext cx="342031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en-US" sz="1400" dirty="0" err="1"/>
              <a:t>samenvatting</a:t>
            </a:r>
            <a:r>
              <a:rPr lang="en-US" sz="1400" dirty="0"/>
              <a:t> (1 </a:t>
            </a:r>
            <a:r>
              <a:rPr lang="en-US" sz="1400" dirty="0" err="1"/>
              <a:t>bestand</a:t>
            </a:r>
            <a:r>
              <a:rPr lang="en-US" sz="1400" dirty="0"/>
              <a:t> per </a:t>
            </a:r>
            <a:r>
              <a:rPr lang="en-US" sz="1400" dirty="0" err="1"/>
              <a:t>dag</a:t>
            </a:r>
            <a:r>
              <a:rPr lang="en-US" sz="1400" dirty="0"/>
              <a:t>)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C83AA0E2-E79E-9FA9-76FF-CF7BBBBB16F5}"/>
              </a:ext>
            </a:extLst>
          </p:cNvPr>
          <p:cNvSpPr/>
          <p:nvPr/>
        </p:nvSpPr>
        <p:spPr>
          <a:xfrm>
            <a:off x="1167015" y="2331166"/>
            <a:ext cx="490889" cy="39635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179D0-1BEB-2A48-5D51-4A85F6849729}"/>
              </a:ext>
            </a:extLst>
          </p:cNvPr>
          <p:cNvSpPr txBox="1"/>
          <p:nvPr/>
        </p:nvSpPr>
        <p:spPr>
          <a:xfrm>
            <a:off x="1827202" y="2331166"/>
            <a:ext cx="214015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en-US" sz="1400" dirty="0"/>
              <a:t>python script (1 </a:t>
            </a:r>
            <a:r>
              <a:rPr lang="en-US" sz="1400" dirty="0" err="1"/>
              <a:t>bestand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736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Aannames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11225885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Vaste</a:t>
            </a:r>
            <a:r>
              <a:rPr lang="en-GB" dirty="0"/>
              <a:t> </a:t>
            </a:r>
            <a:r>
              <a:rPr lang="en-GB" dirty="0" err="1"/>
              <a:t>bestandsformaten</a:t>
            </a:r>
            <a:endParaRPr lang="en-GB" dirty="0"/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/>
              <a:t> XLS</a:t>
            </a: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/>
              <a:t>JSON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Vaste</a:t>
            </a:r>
            <a:r>
              <a:rPr lang="en-GB" dirty="0"/>
              <a:t> </a:t>
            </a:r>
            <a:r>
              <a:rPr lang="en-GB" dirty="0" err="1"/>
              <a:t>bestandsnamen</a:t>
            </a:r>
            <a:endParaRPr lang="en-GB" dirty="0"/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/>
              <a:t>passagiersgegevens</a:t>
            </a:r>
            <a:r>
              <a:rPr lang="en-GB" dirty="0"/>
              <a:t>: </a:t>
            </a:r>
            <a:r>
              <a:rPr lang="en-GB" dirty="0" err="1"/>
              <a:t>vluchtnummer</a:t>
            </a:r>
            <a:endParaRPr lang="en-GB" dirty="0"/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/>
              <a:t>output-</a:t>
            </a:r>
            <a:r>
              <a:rPr lang="en-GB" dirty="0" err="1"/>
              <a:t>bestand</a:t>
            </a:r>
            <a:r>
              <a:rPr lang="en-GB" dirty="0"/>
              <a:t>: datum </a:t>
            </a:r>
            <a:r>
              <a:rPr lang="en-GB" dirty="0" err="1"/>
              <a:t>vroegste</a:t>
            </a:r>
            <a:r>
              <a:rPr lang="en-GB" dirty="0"/>
              <a:t> </a:t>
            </a:r>
            <a:r>
              <a:rPr lang="en-GB" dirty="0" err="1"/>
              <a:t>vlucht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501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Aannames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11225885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Vaste</a:t>
            </a:r>
            <a:r>
              <a:rPr lang="en-GB" dirty="0"/>
              <a:t> </a:t>
            </a:r>
            <a:r>
              <a:rPr lang="en-GB" dirty="0" err="1"/>
              <a:t>formaten</a:t>
            </a:r>
            <a:r>
              <a:rPr lang="en-GB" dirty="0"/>
              <a:t> in input files</a:t>
            </a: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/>
              <a:t>vluchtnummers</a:t>
            </a:r>
            <a:r>
              <a:rPr lang="en-GB" dirty="0"/>
              <a:t>: “FLIGHT_” + 5 </a:t>
            </a:r>
            <a:r>
              <a:rPr lang="en-GB" dirty="0" err="1"/>
              <a:t>cijfers</a:t>
            </a:r>
            <a:endParaRPr lang="en-GB" dirty="0"/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/>
              <a:t>date: DD/MM/YYYY</a:t>
            </a: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/>
              <a:t>tijd</a:t>
            </a:r>
            <a:r>
              <a:rPr lang="en-GB" dirty="0"/>
              <a:t>: HH:MM</a:t>
            </a: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/>
              <a:t>airport: IATA code</a:t>
            </a: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/>
              <a:t>arrive/depart: </a:t>
            </a:r>
            <a:r>
              <a:rPr lang="en-GB" dirty="0" err="1"/>
              <a:t>enkel</a:t>
            </a:r>
            <a:r>
              <a:rPr lang="en-GB" dirty="0"/>
              <a:t> </a:t>
            </a:r>
            <a:r>
              <a:rPr lang="en-GB" dirty="0" err="1"/>
              <a:t>waarden</a:t>
            </a:r>
            <a:r>
              <a:rPr lang="en-GB" dirty="0"/>
              <a:t> ‘A’ </a:t>
            </a:r>
            <a:r>
              <a:rPr lang="en-GB" dirty="0" err="1"/>
              <a:t>en</a:t>
            </a:r>
            <a:r>
              <a:rPr lang="en-GB" dirty="0"/>
              <a:t> ‘D’</a:t>
            </a: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/>
              <a:t>needs assistance: Boolean (true/false)</a:t>
            </a:r>
          </a:p>
        </p:txBody>
      </p:sp>
    </p:spTree>
    <p:extLst>
      <p:ext uri="{BB962C8B-B14F-4D97-AF65-F5344CB8AC3E}">
        <p14:creationId xmlns:p14="http://schemas.microsoft.com/office/powerpoint/2010/main" val="967023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4"/>
            <a:ext cx="11225885" cy="44794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362693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Programmastructuur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11225885" cy="4561125"/>
          </a:xfrm>
        </p:spPr>
        <p:txBody>
          <a:bodyPr>
            <a:normAutofit/>
          </a:bodyPr>
          <a:lstStyle/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/>
              <a:t>file </a:t>
            </a:r>
            <a:r>
              <a:rPr lang="en-GB" dirty="0" err="1"/>
              <a:t>locaties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URL </a:t>
            </a:r>
            <a:r>
              <a:rPr lang="en-GB" dirty="0" err="1"/>
              <a:t>gedefinieerd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globale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makkelijk</a:t>
            </a:r>
            <a:r>
              <a:rPr lang="en-GB" dirty="0">
                <a:sym typeface="Wingdings" panose="05000000000000000000" pitchFamily="2" charset="2"/>
              </a:rPr>
              <a:t> om </a:t>
            </a:r>
            <a:r>
              <a:rPr lang="en-GB" dirty="0" err="1">
                <a:sym typeface="Wingdings" panose="05000000000000000000" pitchFamily="2" charset="2"/>
              </a:rPr>
              <a:t>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vormen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input </a:t>
            </a:r>
            <a:r>
              <a:rPr lang="en-GB" dirty="0" err="1">
                <a:sym typeface="Wingdings" panose="05000000000000000000" pitchFamily="2" charset="2"/>
              </a:rPr>
              <a:t>variabelen</a:t>
            </a:r>
            <a:endParaRPr lang="en-GB" dirty="0">
              <a:sym typeface="Wingdings" panose="05000000000000000000" pitchFamily="2" charset="2"/>
            </a:endParaRP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/>
              <a:t>date + time </a:t>
            </a:r>
            <a:r>
              <a:rPr lang="en-GB" dirty="0" err="1"/>
              <a:t>omgevormd</a:t>
            </a:r>
            <a:r>
              <a:rPr lang="en-GB" dirty="0"/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datetime  </a:t>
            </a:r>
            <a:r>
              <a:rPr lang="en-GB" dirty="0" err="1">
                <a:sym typeface="Wingdings" panose="05000000000000000000" pitchFamily="2" charset="2"/>
              </a:rPr>
              <a:t>makkelijker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sorteren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e.d.</a:t>
            </a:r>
            <a:endParaRPr lang="en-GB" dirty="0">
              <a:sym typeface="Wingdings" panose="05000000000000000000" pitchFamily="2" charset="2"/>
            </a:endParaRP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/>
              <a:t>web scraping om land van IATA </a:t>
            </a:r>
            <a:r>
              <a:rPr lang="en-GB" dirty="0" err="1"/>
              <a:t>luchthavencode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zoeken</a:t>
            </a:r>
            <a:r>
              <a:rPr lang="en-GB" dirty="0"/>
              <a:t> (packages ‘requests’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/>
              <a:t>‘Beautiful Soup’</a:t>
            </a:r>
            <a:endParaRPr lang="en-GB" dirty="0"/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>
                <a:sym typeface="Wingdings" panose="05000000000000000000" pitchFamily="2" charset="2"/>
              </a:rPr>
              <a:t>dataframes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herformatteren</a:t>
            </a:r>
            <a:r>
              <a:rPr lang="en-GB" dirty="0">
                <a:sym typeface="Wingdings" panose="05000000000000000000" pitchFamily="2" charset="2"/>
              </a:rPr>
              <a:t> via lambda-</a:t>
            </a:r>
            <a:r>
              <a:rPr lang="en-GB" dirty="0" err="1">
                <a:sym typeface="Wingdings" panose="05000000000000000000" pitchFamily="2" charset="2"/>
              </a:rPr>
              <a:t>functies</a:t>
            </a:r>
            <a:endParaRPr lang="en-GB" dirty="0">
              <a:sym typeface="Wingdings" panose="05000000000000000000" pitchFamily="2" charset="2"/>
            </a:endParaRPr>
          </a:p>
          <a:p>
            <a:pPr marL="355600" indent="-355600">
              <a:buFont typeface="Lato" panose="020F0502020204030203" pitchFamily="34" charset="0"/>
              <a:buChar char="–"/>
            </a:pPr>
            <a:r>
              <a:rPr lang="en-GB" dirty="0" err="1">
                <a:sym typeface="Wingdings" panose="05000000000000000000" pitchFamily="2" charset="2"/>
              </a:rPr>
              <a:t>controle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volledigheid</a:t>
            </a:r>
            <a:r>
              <a:rPr lang="en-GB" dirty="0">
                <a:sym typeface="Wingdings" panose="05000000000000000000" pitchFamily="2" charset="2"/>
              </a:rPr>
              <a:t> van </a:t>
            </a:r>
            <a:r>
              <a:rPr lang="en-GB" dirty="0" err="1">
                <a:sym typeface="Wingdings" panose="05000000000000000000" pitchFamily="2" charset="2"/>
              </a:rPr>
              <a:t>gegevens</a:t>
            </a:r>
            <a:r>
              <a:rPr lang="en-GB" dirty="0">
                <a:sym typeface="Wingdings" panose="05000000000000000000" pitchFamily="2" charset="2"/>
              </a:rPr>
              <a:t> via ‘</a:t>
            </a:r>
            <a:r>
              <a:rPr lang="en-GB" dirty="0" err="1">
                <a:sym typeface="Wingdings" panose="05000000000000000000" pitchFamily="2" charset="2"/>
              </a:rPr>
              <a:t>os</a:t>
            </a:r>
            <a:r>
              <a:rPr lang="en-GB" dirty="0">
                <a:sym typeface="Wingdings" panose="05000000000000000000" pitchFamily="2" charset="2"/>
              </a:rPr>
              <a:t>’ package</a:t>
            </a:r>
          </a:p>
          <a:p>
            <a:pPr marL="355600" indent="-355600">
              <a:buFont typeface="Lato" panose="020F0502020204030203" pitchFamily="34" charset="0"/>
              <a:buChar char="–"/>
            </a:pPr>
            <a:endParaRPr lang="en-GB" dirty="0">
              <a:sym typeface="Wingdings" panose="05000000000000000000" pitchFamily="2" charset="2"/>
            </a:endParaRPr>
          </a:p>
          <a:p>
            <a:pPr marL="355600" indent="-355600">
              <a:buFont typeface="Lato" panose="020F0502020204030203" pitchFamily="34" charset="0"/>
              <a:buChar char="–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409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88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Lato</vt:lpstr>
      <vt:lpstr>Wingdings</vt:lpstr>
      <vt:lpstr>Office Theme</vt:lpstr>
      <vt:lpstr>Pandas Airlines</vt:lpstr>
      <vt:lpstr>Doel</vt:lpstr>
      <vt:lpstr>Proces</vt:lpstr>
      <vt:lpstr>Aannames</vt:lpstr>
      <vt:lpstr>Aannames</vt:lpstr>
      <vt:lpstr>Aannames</vt:lpstr>
      <vt:lpstr>Aannames</vt:lpstr>
      <vt:lpstr>Python</vt:lpstr>
      <vt:lpstr>Programmastructuur</vt:lpstr>
      <vt:lpstr>Programmastructuur</vt:lpstr>
      <vt:lpstr>Volgende release</vt:lpstr>
      <vt:lpstr>Volgende release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Raf Ledeganck</cp:lastModifiedBy>
  <cp:revision>276</cp:revision>
  <dcterms:created xsi:type="dcterms:W3CDTF">2018-05-02T07:41:02Z</dcterms:created>
  <dcterms:modified xsi:type="dcterms:W3CDTF">2023-01-24T18:12:17Z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