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66" d="100"/>
          <a:sy n="66" d="100"/>
        </p:scale>
        <p:origin x="13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0FF9-02FD-4B9B-A717-7DC81D6895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2523-A049-4568-B540-AEADEDFE87FC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04550" y="2137894"/>
            <a:ext cx="1036749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 smtClean="0">
                <a:solidFill>
                  <a:srgbClr val="0070C0"/>
                </a:solidFill>
                <a:uFillTx/>
                <a:latin typeface="Calibri"/>
              </a:rPr>
              <a:t>LP :</a:t>
            </a:r>
            <a:r>
              <a:rPr lang="fr-FR" sz="4000" b="1" i="0" u="none" strike="noStrike" kern="1200" cap="none" spc="0" dirty="0" smtClean="0">
                <a:solidFill>
                  <a:srgbClr val="0070C0"/>
                </a:solidFill>
                <a:uFillTx/>
                <a:latin typeface="Calibri"/>
              </a:rPr>
              <a:t> Amplificateur linéaire intégré</a:t>
            </a:r>
            <a:endParaRPr lang="fr-FR" sz="4000" b="1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9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009775"/>
            <a:ext cx="7953375" cy="28384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3166" y="180140"/>
            <a:ext cx="1036749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 smtClean="0">
                <a:solidFill>
                  <a:srgbClr val="0070C0"/>
                </a:solidFill>
                <a:latin typeface="Calibri"/>
              </a:rPr>
              <a:t>Utilité du montage suiveur</a:t>
            </a:r>
            <a:endParaRPr lang="fr-FR" sz="4000" b="1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6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85" y="1084750"/>
            <a:ext cx="8763000" cy="48291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3166" y="180140"/>
            <a:ext cx="1036749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 smtClean="0">
                <a:solidFill>
                  <a:srgbClr val="0070C0"/>
                </a:solidFill>
                <a:latin typeface="Calibri"/>
              </a:rPr>
              <a:t>Utilité du montage soustracteur</a:t>
            </a:r>
            <a:endParaRPr lang="fr-FR" sz="4000" b="1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2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63166" y="180140"/>
            <a:ext cx="10367494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 smtClean="0">
                <a:solidFill>
                  <a:srgbClr val="0070C0"/>
                </a:solidFill>
                <a:latin typeface="Calibri"/>
              </a:rPr>
              <a:t>Conditions de non-saturation du courant en sortie d’un AO pour le montage amplificateur inverseur </a:t>
            </a:r>
            <a:endParaRPr lang="fr-FR" sz="4000" b="1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63166" y="2264265"/>
                <a:ext cx="3595408" cy="1617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lvl="0" indent="-514350" algn="ctr"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800" dirty="0" smtClean="0">
                    <a:solidFill>
                      <a:schemeClr val="tx1"/>
                    </a:solidFill>
                  </a:rPr>
                  <a:t>Charge: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 </m:t>
                    </m:r>
                    <m:r>
                      <a:rPr lang="fr-F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</a:rPr>
                  <a:t> </a:t>
                </a:r>
                <a:endParaRPr lang="fr-FR" sz="2800" dirty="0" smtClean="0">
                  <a:solidFill>
                    <a:schemeClr val="tx1"/>
                  </a:solidFill>
                </a:endParaRPr>
              </a:p>
              <a:p>
                <a:pPr marL="514350" lvl="0" indent="-514350" algn="ctr"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800" dirty="0"/>
              </a:p>
              <a:p>
                <a:pPr marL="514350" lvl="0" indent="-514350" algn="ctr"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800" dirty="0"/>
                  <a:t>G</a:t>
                </a:r>
                <a:r>
                  <a:rPr lang="fr-FR" sz="2800" dirty="0" smtClean="0">
                    <a:solidFill>
                      <a:schemeClr val="tx1"/>
                    </a:solidFill>
                  </a:rPr>
                  <a:t>ain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</a:rPr>
                  <a:t> </a:t>
                </a:r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66" y="2264265"/>
                <a:ext cx="3595408" cy="1617046"/>
              </a:xfrm>
              <a:prstGeom prst="rect">
                <a:avLst/>
              </a:prstGeom>
              <a:blipFill>
                <a:blip r:embed="rId2"/>
                <a:stretch>
                  <a:fillRect l="-2542" t="-3383" b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525734"/>
                  </p:ext>
                </p:extLst>
              </p:nvPr>
            </p:nvGraphicFramePr>
            <p:xfrm>
              <a:off x="3408169" y="4115450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3496539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0980831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362298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Commentaires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6732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100 </m:t>
                              </m:r>
                              <m:r>
                                <a:rPr lang="fr-FR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Saturation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85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300 </m:t>
                              </m:r>
                              <m:r>
                                <a:rPr lang="fr-FR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Cas limite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4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10 </m:t>
                              </m:r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fr-F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Bon choix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45565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525734"/>
                  </p:ext>
                </p:extLst>
              </p:nvPr>
            </p:nvGraphicFramePr>
            <p:xfrm>
              <a:off x="3408169" y="4115450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3496539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0980831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362298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8333" r="-20067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8333" r="-10112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Commentaires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6732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6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6557" r="-1011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Saturation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85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6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6557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Cas limite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4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6557" r="-1011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Bon choix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4556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659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63166" y="180140"/>
            <a:ext cx="1036749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 smtClean="0">
                <a:solidFill>
                  <a:srgbClr val="0070C0"/>
                </a:solidFill>
                <a:latin typeface="Calibri"/>
              </a:rPr>
              <a:t>Montage intégrateur</a:t>
            </a:r>
            <a:endParaRPr lang="fr-FR" sz="4000" b="1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  <p:pic>
        <p:nvPicPr>
          <p:cNvPr id="1026" name="Picture 2" descr="https://upload.wikimedia.org/wikipedia/commons/thumb/c/c6/Aopintegrating.svg/1280px-Aopintegrat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0" y="1315975"/>
            <a:ext cx="5548539" cy="35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6130799" y="2054752"/>
                <a:ext cx="4524315" cy="81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𝑗𝐶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99" y="2054752"/>
                <a:ext cx="4524315" cy="817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5381240" y="1178691"/>
                <a:ext cx="625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u="sng" dirty="0" smtClean="0"/>
                  <a:t>Théorème de </a:t>
                </a:r>
                <a:r>
                  <a:rPr lang="fr-FR" sz="2800" u="sng" dirty="0" err="1" smtClean="0"/>
                  <a:t>Millman</a:t>
                </a:r>
                <a:r>
                  <a:rPr lang="fr-FR" sz="2800" u="sng" dirty="0" smtClean="0"/>
                  <a:t> appliqué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u="sng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800" i="1" u="sng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fr-FR" sz="2800" u="sng" dirty="0" smtClean="0"/>
                  <a:t> : </a:t>
                </a:r>
                <a:endParaRPr lang="en-US" sz="2800" u="sng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40" y="1178691"/>
                <a:ext cx="6255659" cy="523220"/>
              </a:xfrm>
              <a:prstGeom prst="rect">
                <a:avLst/>
              </a:prstGeom>
              <a:blipFill>
                <a:blip r:embed="rId4"/>
                <a:stretch>
                  <a:fillRect l="-204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074227" y="3345934"/>
                <a:ext cx="2159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227" y="3345934"/>
                <a:ext cx="2159117" cy="461665"/>
              </a:xfrm>
              <a:prstGeom prst="rect">
                <a:avLst/>
              </a:prstGeom>
              <a:blipFill>
                <a:blip r:embed="rId5"/>
                <a:stretch>
                  <a:fillRect l="-422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871062" y="3992597"/>
                <a:ext cx="2565446" cy="851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𝑗𝑅𝐶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62" y="3992597"/>
                <a:ext cx="2565446" cy="851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381240" y="4773711"/>
                <a:ext cx="6255659" cy="2084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u="sng" dirty="0" smtClean="0"/>
                  <a:t>Dans le domaine temporel :</a:t>
                </a:r>
              </a:p>
              <a:p>
                <a:r>
                  <a:rPr lang="fr-FR" sz="2800" u="sng" dirty="0" smtClean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2800" u="sng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40" y="4773711"/>
                <a:ext cx="6255659" cy="2084289"/>
              </a:xfrm>
              <a:prstGeom prst="rect">
                <a:avLst/>
              </a:prstGeom>
              <a:blipFill>
                <a:blip r:embed="rId7"/>
                <a:stretch>
                  <a:fillRect l="-20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63166" y="180140"/>
            <a:ext cx="10367494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 smtClean="0">
                <a:solidFill>
                  <a:srgbClr val="0070C0"/>
                </a:solidFill>
                <a:latin typeface="Calibri"/>
              </a:rPr>
              <a:t>Mesure du cycle d’hystérésis du fer doux</a:t>
            </a:r>
            <a:endParaRPr lang="fr-FR" sz="4000" b="1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3597" r="17643" b="741"/>
          <a:stretch/>
        </p:blipFill>
        <p:spPr>
          <a:xfrm rot="16200000">
            <a:off x="3051623" y="-769257"/>
            <a:ext cx="2583544" cy="6560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8919029" y="1698172"/>
                <a:ext cx="1459182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2400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2400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2400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fr-FR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029" y="1698172"/>
                <a:ext cx="1459182" cy="1846659"/>
              </a:xfrm>
              <a:prstGeom prst="rect">
                <a:avLst/>
              </a:prstGeom>
              <a:blipFill>
                <a:blip r:embed="rId4"/>
                <a:stretch>
                  <a:fillRect l="-4184" r="-5439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538515" y="4506687"/>
                <a:ext cx="2319225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𝑟𝐿</m:t>
                          </m:r>
                        </m:den>
                      </m:f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15" y="4506687"/>
                <a:ext cx="2319225" cy="689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538514" y="5442858"/>
                <a:ext cx="290444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14" y="5442858"/>
                <a:ext cx="2904448" cy="70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298018" y="5373438"/>
                <a:ext cx="2062488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018" y="5373438"/>
                <a:ext cx="2062488" cy="846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008784" y="4722974"/>
            <a:ext cx="329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 smtClean="0"/>
              <a:t>Grâce à l’AO intégrateur :</a:t>
            </a:r>
            <a:endParaRPr lang="fr-FR" sz="2400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2144" y="3662197"/>
            <a:ext cx="31718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2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309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11</cp:revision>
  <dcterms:created xsi:type="dcterms:W3CDTF">2020-05-29T10:43:50Z</dcterms:created>
  <dcterms:modified xsi:type="dcterms:W3CDTF">2020-05-29T13:53:25Z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2020-05-29T10:44:33.5674160Z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77030542-0ed6-48fa-9b30-a20bb6c0ee2d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