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4" r:id="rId4"/>
    <p:sldId id="285" r:id="rId5"/>
    <p:sldId id="282" r:id="rId6"/>
    <p:sldId id="286" r:id="rId7"/>
    <p:sldId id="288" r:id="rId8"/>
    <p:sldId id="287" r:id="rId9"/>
    <p:sldId id="281" r:id="rId10"/>
    <p:sldId id="291" r:id="rId11"/>
    <p:sldId id="289" r:id="rId12"/>
    <p:sldId id="290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FF"/>
    <a:srgbClr val="FFBFBF"/>
    <a:srgbClr val="B9DADF"/>
    <a:srgbClr val="B517CF"/>
    <a:srgbClr val="0000CC"/>
    <a:srgbClr val="245633"/>
    <a:srgbClr val="0000FF"/>
    <a:srgbClr val="00FFFF"/>
    <a:srgbClr val="33CCFF"/>
    <a:srgbClr val="6DA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LC12 </a:t>
            </a:r>
            <a:r>
              <a:rPr lang="fr-FR" sz="4000" b="1" dirty="0" smtClean="0">
                <a:solidFill>
                  <a:srgbClr val="0070C0"/>
                </a:solidFill>
              </a:rPr>
              <a:t>: </a:t>
            </a:r>
            <a:r>
              <a:rPr lang="fr-FR" sz="4000" b="1" dirty="0" smtClean="0">
                <a:solidFill>
                  <a:srgbClr val="0070C0"/>
                </a:solidFill>
              </a:rPr>
              <a:t>Stéréochimie et molécules du vivant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ADN - Société Chimique de Fr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8"/>
          <a:stretch/>
        </p:blipFill>
        <p:spPr bwMode="auto">
          <a:xfrm>
            <a:off x="5538342" y="1711077"/>
            <a:ext cx="3002153" cy="199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Structure de l’ADN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6" name="Picture 6" descr="ADN - Société Chimique de Fr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2"/>
          <a:stretch/>
        </p:blipFill>
        <p:spPr bwMode="auto">
          <a:xfrm>
            <a:off x="8302752" y="4001452"/>
            <a:ext cx="2889503" cy="199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ohésion de la matière : Fiche de cours - Physique-chimie | SchoolMou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0" y="1028461"/>
            <a:ext cx="4496695" cy="536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13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" y="1198055"/>
            <a:ext cx="10282428" cy="496707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Conformations de la molécule d’éthane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8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Maladie de la « vache folle »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71" y="959167"/>
            <a:ext cx="98012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7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Effet de la température sur les propriétés de l’amylase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019300" y="1647063"/>
            <a:ext cx="10172700" cy="5064633"/>
            <a:chOff x="1499616" y="1793367"/>
            <a:chExt cx="10172700" cy="5064633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2"/>
            <a:srcRect l="52779" t="26808"/>
            <a:stretch/>
          </p:blipFill>
          <p:spPr>
            <a:xfrm>
              <a:off x="6705600" y="2974848"/>
              <a:ext cx="4803648" cy="3883152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/>
            <a:srcRect t="69436" r="72809"/>
            <a:stretch/>
          </p:blipFill>
          <p:spPr>
            <a:xfrm>
              <a:off x="4073652" y="4376928"/>
              <a:ext cx="2766060" cy="1621536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b="81178"/>
            <a:stretch/>
          </p:blipFill>
          <p:spPr>
            <a:xfrm>
              <a:off x="1499616" y="1793367"/>
              <a:ext cx="10172700" cy="998601"/>
            </a:xfrm>
            <a:prstGeom prst="rect">
              <a:avLst/>
            </a:prstGeom>
          </p:spPr>
        </p:pic>
      </p:grpSp>
      <p:cxnSp>
        <p:nvCxnSpPr>
          <p:cNvPr id="10" name="Connecteur droit 9"/>
          <p:cNvCxnSpPr/>
          <p:nvPr/>
        </p:nvCxnSpPr>
        <p:spPr>
          <a:xfrm>
            <a:off x="4585767" y="1509932"/>
            <a:ext cx="0" cy="50127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illustrative de l’article Amylo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62" y="1944243"/>
            <a:ext cx="3834865" cy="156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illustrative de l’article Amid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59" y="4333754"/>
            <a:ext cx="3245993" cy="19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731560" y="1287893"/>
            <a:ext cx="238460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amidon </a:t>
            </a:r>
            <a:r>
              <a:rPr lang="fr-FR" sz="3200" b="1" dirty="0"/>
              <a:t>=</a:t>
            </a:r>
            <a:endParaRPr lang="en-US" sz="32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997154" y="3442653"/>
            <a:ext cx="238460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a</a:t>
            </a:r>
            <a:r>
              <a:rPr lang="fr-FR" sz="3200" b="1" dirty="0" smtClean="0"/>
              <a:t>mylose</a:t>
            </a:r>
          </a:p>
          <a:p>
            <a:pPr algn="ctr"/>
            <a:r>
              <a:rPr lang="fr-FR" sz="3200" b="1" dirty="0"/>
              <a:t>+</a:t>
            </a:r>
            <a:endParaRPr lang="en-US" sz="32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1090691" y="6319391"/>
            <a:ext cx="259129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/>
              <a:t>amylopectine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2819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69482" y="89213"/>
            <a:ext cx="963368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Même représentation plane mais odeurs différentes?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2" descr="Carvone: définition et explicati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98"/>
          <a:stretch/>
        </p:blipFill>
        <p:spPr bwMode="auto">
          <a:xfrm>
            <a:off x="2560273" y="1965020"/>
            <a:ext cx="1671760" cy="312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rvone: définition et explicati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8" b="2746"/>
          <a:stretch/>
        </p:blipFill>
        <p:spPr bwMode="auto">
          <a:xfrm>
            <a:off x="7057293" y="1965020"/>
            <a:ext cx="1664677" cy="30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5425" y="4393196"/>
            <a:ext cx="2898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odeur de menthe poivrée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9179" y="4393196"/>
            <a:ext cx="1856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odeur de </a:t>
            </a:r>
            <a:r>
              <a:rPr lang="fr-FR" sz="2000" b="1" dirty="0" smtClean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cumin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7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Chiralité, carbone asymétrique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2" descr="Carvone: définition et explicati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98"/>
          <a:stretch/>
        </p:blipFill>
        <p:spPr bwMode="auto">
          <a:xfrm>
            <a:off x="2560273" y="1965020"/>
            <a:ext cx="1671760" cy="312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rvone: définition et explicati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8" b="2746"/>
          <a:stretch/>
        </p:blipFill>
        <p:spPr bwMode="auto">
          <a:xfrm>
            <a:off x="7057293" y="1965020"/>
            <a:ext cx="1664677" cy="30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>
            <a:off x="5673903" y="1570892"/>
            <a:ext cx="0" cy="34348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431325" y="5044710"/>
            <a:ext cx="242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70C0"/>
                </a:solidFill>
              </a:rPr>
              <a:t>m</a:t>
            </a:r>
            <a:r>
              <a:rPr lang="fr-FR" sz="3200" b="1" dirty="0" smtClean="0">
                <a:solidFill>
                  <a:srgbClr val="0070C0"/>
                </a:solidFill>
              </a:rPr>
              <a:t>iroir plan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425" y="4393196"/>
            <a:ext cx="2898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odeur de menthe poivrée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9179" y="4393196"/>
            <a:ext cx="1856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odeur de </a:t>
            </a:r>
            <a:r>
              <a:rPr lang="fr-FR" sz="2000" b="1" dirty="0" smtClean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cumin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7397262" y="3387970"/>
            <a:ext cx="492369" cy="4923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924802" y="3235019"/>
            <a:ext cx="1137137" cy="328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061939" y="3018638"/>
            <a:ext cx="215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</a:t>
            </a:r>
            <a:r>
              <a:rPr lang="fr-FR" dirty="0" smtClean="0">
                <a:solidFill>
                  <a:srgbClr val="FF0000"/>
                </a:solidFill>
              </a:rPr>
              <a:t>arbone asymétrique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07" y="806843"/>
            <a:ext cx="8580193" cy="553676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Acides aminés </a:t>
            </a:r>
            <a:r>
              <a:rPr lang="fr-FR" sz="4000" b="1" dirty="0" err="1" smtClean="0">
                <a:solidFill>
                  <a:srgbClr val="0070C0"/>
                </a:solidFill>
              </a:rPr>
              <a:t>protéinogènes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052" name="Picture 4" descr="Acide aminé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57" y="2532184"/>
            <a:ext cx="2095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969045" y="4273007"/>
                <a:ext cx="1535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rgbClr val="FF0000"/>
                    </a:solidFill>
                  </a:rPr>
                  <a:t>a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cide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aminé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45" y="4273007"/>
                <a:ext cx="1535723" cy="369332"/>
              </a:xfrm>
              <a:prstGeom prst="rect">
                <a:avLst/>
              </a:prstGeom>
              <a:blipFill>
                <a:blip r:embed="rId4"/>
                <a:stretch>
                  <a:fillRect l="-3571" t="-9836" r="-31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47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Les deux énantiomères de la </a:t>
            </a:r>
            <a:r>
              <a:rPr lang="fr-FR" sz="4000" b="1" dirty="0" err="1" smtClean="0">
                <a:solidFill>
                  <a:srgbClr val="0070C0"/>
                </a:solidFill>
              </a:rPr>
              <a:t>carvone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2" descr="Carvone: définition et explicati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98"/>
          <a:stretch/>
        </p:blipFill>
        <p:spPr bwMode="auto">
          <a:xfrm>
            <a:off x="2560273" y="1965020"/>
            <a:ext cx="1671760" cy="312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rvone: définition et explicati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8" b="2746"/>
          <a:stretch/>
        </p:blipFill>
        <p:spPr bwMode="auto">
          <a:xfrm>
            <a:off x="7057293" y="1965020"/>
            <a:ext cx="1664677" cy="30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>
            <a:off x="5673903" y="1570892"/>
            <a:ext cx="0" cy="34348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431325" y="5044710"/>
            <a:ext cx="242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70C0"/>
                </a:solidFill>
              </a:rPr>
              <a:t>m</a:t>
            </a:r>
            <a:r>
              <a:rPr lang="fr-FR" sz="3200" b="1" dirty="0" smtClean="0">
                <a:solidFill>
                  <a:srgbClr val="0070C0"/>
                </a:solidFill>
              </a:rPr>
              <a:t>iroir plan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425" y="4393196"/>
            <a:ext cx="2898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odeur de menthe poivrée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9179" y="4393196"/>
            <a:ext cx="1856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odeur de </a:t>
            </a:r>
            <a:r>
              <a:rPr lang="fr-FR" sz="2000" b="1" dirty="0" smtClean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cumin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232033" y="3186551"/>
            <a:ext cx="282526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393465" y="2621340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énantiomères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4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47901"/>
          <a:stretch/>
        </p:blipFill>
        <p:spPr>
          <a:xfrm>
            <a:off x="5884985" y="1492495"/>
            <a:ext cx="5451231" cy="405945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Scandale sanitaire de la thalidomide (1950s)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2" y="2151553"/>
            <a:ext cx="5514683" cy="1658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76178" y="4115928"/>
            <a:ext cx="153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Anti-nauséeux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776" y="4115928"/>
            <a:ext cx="3062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Effets tératogènes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(malformations </a:t>
            </a:r>
            <a:r>
              <a:rPr lang="fr-FR" dirty="0" err="1" smtClean="0">
                <a:solidFill>
                  <a:srgbClr val="FF0000"/>
                </a:solidFill>
              </a:rPr>
              <a:t>nouveaux-nés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0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45849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Exemples de </a:t>
            </a:r>
            <a:r>
              <a:rPr lang="fr-FR" sz="4000" b="1" dirty="0" err="1" smtClean="0">
                <a:solidFill>
                  <a:srgbClr val="0070C0"/>
                </a:solidFill>
              </a:rPr>
              <a:t>diastéréoisomères</a:t>
            </a:r>
            <a:r>
              <a:rPr lang="fr-FR" sz="4000" b="1" dirty="0" smtClean="0">
                <a:solidFill>
                  <a:srgbClr val="0070C0"/>
                </a:solidFill>
              </a:rPr>
              <a:t> de la thréonine</a:t>
            </a:r>
            <a:endParaRPr lang="fr-FR" sz="4000" b="1" dirty="0" smtClean="0">
              <a:solidFill>
                <a:srgbClr val="0070C0"/>
              </a:solidFill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0" y="1091492"/>
            <a:ext cx="7580258" cy="5391278"/>
            <a:chOff x="279044" y="993956"/>
            <a:chExt cx="7580258" cy="5391278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36" y="1221184"/>
              <a:ext cx="7298351" cy="4709594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>
              <a:off x="2180493" y="4642339"/>
              <a:ext cx="937955" cy="15591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8448" y="1221184"/>
              <a:ext cx="4740854" cy="5164050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044" y="1037459"/>
              <a:ext cx="1901449" cy="5164050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80493" y="993956"/>
              <a:ext cx="937955" cy="3648383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2541340" y="6206242"/>
            <a:ext cx="2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fr-FR" dirty="0" smtClean="0">
                <a:solidFill>
                  <a:srgbClr val="FF0000"/>
                </a:solidFill>
              </a:rPr>
              <a:t>eux carbones asymétriques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7338943" y="1723789"/>
            <a:ext cx="4829601" cy="3899456"/>
            <a:chOff x="7338943" y="1723789"/>
            <a:chExt cx="4829601" cy="389945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8943" y="1723789"/>
              <a:ext cx="4829601" cy="3899456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0772237" y="3910124"/>
              <a:ext cx="1281088" cy="1325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241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99" y="1699114"/>
            <a:ext cx="9315450" cy="26860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714749" y="4618739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  <a:r>
              <a:rPr lang="fr-FR" sz="3200" dirty="0" smtClean="0"/>
              <a:t>cide maléique</a:t>
            </a:r>
            <a:endParaRPr lang="en-US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7671099" y="4618739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  <a:r>
              <a:rPr lang="fr-FR" sz="3200" dirty="0" smtClean="0"/>
              <a:t>cide fumarique</a:t>
            </a:r>
            <a:endParaRPr lang="en-US" sz="32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857936" y="3300411"/>
            <a:ext cx="263394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553136" y="2430008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>
                <a:solidFill>
                  <a:srgbClr val="FF0000"/>
                </a:solidFill>
              </a:rPr>
              <a:t>diastéréoisomères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48867" y="2513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 smtClean="0">
                <a:solidFill>
                  <a:srgbClr val="0070C0"/>
                </a:solidFill>
              </a:rPr>
              <a:t>Diastéréoisomérie</a:t>
            </a:r>
            <a:r>
              <a:rPr lang="fr-FR" sz="4000" b="1" dirty="0" smtClean="0">
                <a:solidFill>
                  <a:srgbClr val="0070C0"/>
                </a:solidFill>
              </a:rPr>
              <a:t> </a:t>
            </a:r>
            <a:r>
              <a:rPr lang="fr-FR" sz="4000" b="1" dirty="0" smtClean="0">
                <a:solidFill>
                  <a:srgbClr val="0070C0"/>
                </a:solidFill>
              </a:rPr>
              <a:t>Z-E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4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Températures fusion acide maléique/fumarique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99" y="1699114"/>
            <a:ext cx="9315450" cy="26860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714749" y="4618739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  <a:r>
              <a:rPr lang="fr-FR" sz="3200" dirty="0" smtClean="0"/>
              <a:t>cide maléique</a:t>
            </a:r>
            <a:endParaRPr lang="en-US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7671099" y="4618739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  <a:r>
              <a:rPr lang="fr-FR" sz="3200" dirty="0" smtClean="0"/>
              <a:t>cide fumarique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7602673" y="5437089"/>
                <a:ext cx="3010376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𝑓𝑢𝑠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𝑡𝑎𝑏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=287°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673" y="5437089"/>
                <a:ext cx="3010376" cy="531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714749" y="5437089"/>
                <a:ext cx="3010376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𝑓𝑢𝑠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𝑡𝑎𝑏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=131°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749" y="5437089"/>
                <a:ext cx="3010376" cy="531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734"/>
          <a:stretch/>
        </p:blipFill>
        <p:spPr>
          <a:xfrm>
            <a:off x="8919674" y="2161576"/>
            <a:ext cx="3285149" cy="2686050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10613049" y="2514600"/>
            <a:ext cx="0" cy="241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813923" y="3822700"/>
            <a:ext cx="0" cy="241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6200000">
            <a:off x="8642473" y="4006850"/>
            <a:ext cx="0" cy="241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16200000">
            <a:off x="10759099" y="2343150"/>
            <a:ext cx="0" cy="241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634080" y="2303085"/>
            <a:ext cx="1516520" cy="6586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8161414" y="3614002"/>
            <a:ext cx="1516520" cy="6586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2461677" y="2383443"/>
            <a:ext cx="1516520" cy="6586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1372151" y="1160505"/>
            <a:ext cx="3736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0000"/>
                </a:solidFill>
              </a:rPr>
              <a:t>liaisons H </a:t>
            </a:r>
            <a:r>
              <a:rPr lang="fr-FR" sz="3200" b="1" dirty="0" smtClean="0">
                <a:solidFill>
                  <a:srgbClr val="FF0000"/>
                </a:solidFill>
              </a:rPr>
              <a:t>intra</a:t>
            </a:r>
            <a:r>
              <a:rPr lang="fr-FR" sz="3200" dirty="0" smtClean="0">
                <a:solidFill>
                  <a:srgbClr val="FF0000"/>
                </a:solidFill>
              </a:rPr>
              <a:t>moléculaires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950751" y="891201"/>
            <a:ext cx="3736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00B050"/>
                </a:solidFill>
              </a:rPr>
              <a:t>+ de liaisons H </a:t>
            </a:r>
            <a:r>
              <a:rPr lang="fr-FR" sz="3200" b="1" dirty="0" smtClean="0">
                <a:solidFill>
                  <a:srgbClr val="00B050"/>
                </a:solidFill>
              </a:rPr>
              <a:t>inter</a:t>
            </a:r>
            <a:r>
              <a:rPr lang="fr-FR" sz="3200" dirty="0" smtClean="0">
                <a:solidFill>
                  <a:srgbClr val="00B050"/>
                </a:solidFill>
              </a:rPr>
              <a:t>moléculaires</a:t>
            </a:r>
            <a:endParaRPr lang="en-US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955324" y="5218895"/>
                <a:ext cx="67646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324" y="5218895"/>
                <a:ext cx="676467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744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24621</TotalTime>
  <Words>160</Words>
  <Application>Microsoft Office PowerPoint</Application>
  <PresentationFormat>Grand écran</PresentationFormat>
  <Paragraphs>42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182</cp:revision>
  <dcterms:created xsi:type="dcterms:W3CDTF">2020-03-23T08:37:13Z</dcterms:created>
  <dcterms:modified xsi:type="dcterms:W3CDTF">2020-05-18T16:53:58Z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