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CC00CC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0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2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8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9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4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7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3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8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4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6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7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4EE8A-CDA4-44F7-A61F-855868FB901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MSIPCMContentMarking" descr="{&quot;HashCode&quot;:-1406602145,&quot;Placement&quot;:&quot;Footer&quot;}"/>
          <p:cNvSpPr txBox="1"/>
          <p:nvPr userDrawn="1"/>
        </p:nvSpPr>
        <p:spPr>
          <a:xfrm>
            <a:off x="5522628" y="6624578"/>
            <a:ext cx="1146743" cy="2334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srgbClr val="008000"/>
                </a:solidFill>
                <a:latin typeface="arial" panose="020B0604020202020204" pitchFamily="34" charset="0"/>
              </a:rPr>
              <a:t> C1 - Internal use </a:t>
            </a:r>
            <a:endParaRPr lang="en-US" sz="90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29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NUL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../media/image10.png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21324" y="2801815"/>
            <a:ext cx="1127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LC13 </a:t>
            </a:r>
            <a:r>
              <a:rPr lang="fr-FR" sz="4000" b="1" dirty="0" smtClean="0">
                <a:solidFill>
                  <a:srgbClr val="0070C0"/>
                </a:solidFill>
              </a:rPr>
              <a:t>: </a:t>
            </a:r>
            <a:r>
              <a:rPr lang="fr-FR" sz="4000" b="1" dirty="0" smtClean="0">
                <a:solidFill>
                  <a:srgbClr val="0070C0"/>
                </a:solidFill>
              </a:rPr>
              <a:t>Acides et bases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50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Mesure du pH de deux solutions de même concentrations en acides différents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478" y="1297055"/>
            <a:ext cx="3009900" cy="250507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478" y="4036121"/>
            <a:ext cx="3009900" cy="25050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25412" y="3176723"/>
                <a:ext cx="23450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=1.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12" y="3176723"/>
                <a:ext cx="23450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325412" y="5955266"/>
                <a:ext cx="23450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=1.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12" y="5955266"/>
                <a:ext cx="234506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/>
          <p:cNvSpPr txBox="1"/>
          <p:nvPr/>
        </p:nvSpPr>
        <p:spPr>
          <a:xfrm>
            <a:off x="5680378" y="2180260"/>
            <a:ext cx="214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</a:t>
            </a:r>
            <a:r>
              <a:rPr lang="fr-FR" dirty="0" smtClean="0"/>
              <a:t>onde pH-métrique</a:t>
            </a:r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5680378" y="4973646"/>
            <a:ext cx="214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</a:t>
            </a:r>
            <a:r>
              <a:rPr lang="fr-FR" dirty="0" smtClean="0"/>
              <a:t>onde pH-métrique</a:t>
            </a:r>
            <a:endParaRPr lang="en-US" dirty="0"/>
          </a:p>
        </p:txBody>
      </p:sp>
      <p:sp>
        <p:nvSpPr>
          <p:cNvPr id="19" name="ZoneTexte 18"/>
          <p:cNvSpPr txBox="1"/>
          <p:nvPr/>
        </p:nvSpPr>
        <p:spPr>
          <a:xfrm>
            <a:off x="5680378" y="1437857"/>
            <a:ext cx="155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vers pH-mètre</a:t>
            </a:r>
            <a:endParaRPr lang="en-US" dirty="0"/>
          </a:p>
        </p:txBody>
      </p:sp>
      <p:sp>
        <p:nvSpPr>
          <p:cNvPr id="20" name="ZoneTexte 19"/>
          <p:cNvSpPr txBox="1"/>
          <p:nvPr/>
        </p:nvSpPr>
        <p:spPr>
          <a:xfrm>
            <a:off x="5832778" y="4287952"/>
            <a:ext cx="155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vers pH-mètre</a:t>
            </a:r>
            <a:endParaRPr lang="en-US" dirty="0"/>
          </a:p>
        </p:txBody>
      </p:sp>
      <p:sp>
        <p:nvSpPr>
          <p:cNvPr id="21" name="ZoneTexte 20"/>
          <p:cNvSpPr txBox="1"/>
          <p:nvPr/>
        </p:nvSpPr>
        <p:spPr>
          <a:xfrm>
            <a:off x="325412" y="2810408"/>
            <a:ext cx="250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Solution d’acide nitrique</a:t>
            </a:r>
            <a:endParaRPr lang="en-US" b="1" dirty="0"/>
          </a:p>
        </p:txBody>
      </p:sp>
      <p:sp>
        <p:nvSpPr>
          <p:cNvPr id="22" name="ZoneTexte 21"/>
          <p:cNvSpPr txBox="1"/>
          <p:nvPr/>
        </p:nvSpPr>
        <p:spPr>
          <a:xfrm>
            <a:off x="0" y="5585934"/>
            <a:ext cx="315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Solution d’acide éthanoïque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8025444" y="1699428"/>
                <a:ext cx="4149584" cy="41697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𝐻𝑁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5444" y="1699428"/>
                <a:ext cx="4149584" cy="416974"/>
              </a:xfrm>
              <a:prstGeom prst="rect">
                <a:avLst/>
              </a:prstGeom>
              <a:blipFill>
                <a:blip r:embed="rId5"/>
                <a:stretch>
                  <a:fillRect b="-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7093041" y="3811291"/>
                <a:ext cx="5081987" cy="41697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/>
                            <m:t>𝐶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fr-FR" i="1"/>
                                <m:t>𝐻</m:t>
                              </m:r>
                            </m:e>
                            <m:sub>
                              <m:r>
                                <a:rPr lang="fr-FR" i="1"/>
                                <m:t>3</m:t>
                              </m:r>
                            </m:sub>
                          </m:sSub>
                          <m:r>
                            <a:rPr lang="fr-FR" i="1"/>
                            <m:t>𝐶𝑂𝑂𝐻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041" y="3811291"/>
                <a:ext cx="5081987" cy="416974"/>
              </a:xfrm>
              <a:prstGeom prst="rect">
                <a:avLst/>
              </a:prstGeom>
              <a:blipFill>
                <a:blip r:embed="rId6"/>
                <a:stretch>
                  <a:fillRect b="-28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25"/>
          <p:cNvCxnSpPr/>
          <p:nvPr/>
        </p:nvCxnSpPr>
        <p:spPr>
          <a:xfrm>
            <a:off x="325412" y="3669318"/>
            <a:ext cx="115031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/>
              <p:cNvSpPr txBox="1"/>
              <p:nvPr/>
            </p:nvSpPr>
            <p:spPr>
              <a:xfrm>
                <a:off x="9120554" y="2708493"/>
                <a:ext cx="172002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𝑝𝐻</m:t>
                          </m:r>
                        </m:e>
                        <m:sub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𝑚𝑒𝑠</m:t>
                          </m:r>
                        </m:sub>
                      </m:sSub>
                      <m:r>
                        <a:rPr lang="fr-FR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fr-F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554" y="2708493"/>
                <a:ext cx="1720023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/>
              <p:cNvSpPr txBox="1"/>
              <p:nvPr/>
            </p:nvSpPr>
            <p:spPr>
              <a:xfrm>
                <a:off x="9135823" y="5275770"/>
                <a:ext cx="19925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𝑝𝐻</m:t>
                          </m:r>
                        </m:e>
                        <m:sub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𝑚𝑒𝑠</m:t>
                          </m:r>
                        </m:sub>
                      </m:sSub>
                      <m:r>
                        <a:rPr lang="fr-FR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fr-F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3,4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823" y="5275770"/>
                <a:ext cx="1992533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65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5182787" y="3068646"/>
            <a:ext cx="134906" cy="4364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096255" y="1361379"/>
            <a:ext cx="298833" cy="18931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Expérience 2 : Titrage colorimétrique du </a:t>
            </a:r>
            <a:r>
              <a:rPr lang="fr-FR" sz="4000" b="1" dirty="0" err="1" smtClean="0">
                <a:solidFill>
                  <a:srgbClr val="0070C0"/>
                </a:solidFill>
              </a:rPr>
              <a:t>Destop</a:t>
            </a:r>
            <a:endParaRPr lang="en-US" sz="4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6870192" y="2709115"/>
                <a:ext cx="5254580" cy="669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  <m:sup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sz="3200" i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𝐻𝑂</m:t>
                          </m:r>
                        </m:e>
                        <m:sub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  <m:sup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192" y="2709115"/>
                <a:ext cx="5254580" cy="6699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8" r="30152"/>
          <a:stretch/>
        </p:blipFill>
        <p:spPr>
          <a:xfrm>
            <a:off x="2487168" y="2076842"/>
            <a:ext cx="1121664" cy="2668715"/>
          </a:xfrm>
          <a:prstGeom prst="rect">
            <a:avLst/>
          </a:prstGeom>
        </p:spPr>
      </p:pic>
      <p:sp>
        <p:nvSpPr>
          <p:cNvPr id="6" name="Flèche courbée vers le haut 5"/>
          <p:cNvSpPr/>
          <p:nvPr/>
        </p:nvSpPr>
        <p:spPr>
          <a:xfrm>
            <a:off x="1463040" y="5363224"/>
            <a:ext cx="3986784" cy="1045628"/>
          </a:xfrm>
          <a:prstGeom prst="curvedUpArrow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4553712" y="3899058"/>
            <a:ext cx="1249680" cy="1205985"/>
            <a:chOff x="1517904" y="2194560"/>
            <a:chExt cx="2615184" cy="2523744"/>
          </a:xfrm>
        </p:grpSpPr>
        <p:sp>
          <p:nvSpPr>
            <p:cNvPr id="8" name="Rectangle 7"/>
            <p:cNvSpPr/>
            <p:nvPr/>
          </p:nvSpPr>
          <p:spPr>
            <a:xfrm>
              <a:off x="1914144" y="2966725"/>
              <a:ext cx="2218944" cy="1751579"/>
            </a:xfrm>
            <a:prstGeom prst="rect">
              <a:avLst/>
            </a:prstGeom>
            <a:solidFill>
              <a:srgbClr val="B517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e 8"/>
            <p:cNvGrpSpPr/>
            <p:nvPr/>
          </p:nvGrpSpPr>
          <p:grpSpPr>
            <a:xfrm>
              <a:off x="1517904" y="2194560"/>
              <a:ext cx="2615184" cy="2523744"/>
              <a:chOff x="3054096" y="2097024"/>
              <a:chExt cx="2615184" cy="2523744"/>
            </a:xfrm>
          </p:grpSpPr>
          <p:cxnSp>
            <p:nvCxnSpPr>
              <p:cNvPr id="10" name="Connecteur droit 9"/>
              <p:cNvCxnSpPr/>
              <p:nvPr/>
            </p:nvCxnSpPr>
            <p:spPr>
              <a:xfrm>
                <a:off x="3450336" y="2572512"/>
                <a:ext cx="0" cy="20482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>
                <a:off x="3054096" y="2097024"/>
                <a:ext cx="396240" cy="4754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/>
              <p:cNvCxnSpPr/>
              <p:nvPr/>
            </p:nvCxnSpPr>
            <p:spPr>
              <a:xfrm>
                <a:off x="3054096" y="2097024"/>
                <a:ext cx="261518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/>
              <p:cNvCxnSpPr/>
              <p:nvPr/>
            </p:nvCxnSpPr>
            <p:spPr>
              <a:xfrm>
                <a:off x="5669280" y="2097024"/>
                <a:ext cx="0" cy="25237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>
                <a:off x="3450336" y="4620768"/>
                <a:ext cx="221894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Rectangle 14"/>
          <p:cNvSpPr/>
          <p:nvPr/>
        </p:nvSpPr>
        <p:spPr>
          <a:xfrm>
            <a:off x="96467" y="1255776"/>
            <a:ext cx="3586256" cy="39530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/>
          <p:cNvSpPr txBox="1"/>
          <p:nvPr/>
        </p:nvSpPr>
        <p:spPr>
          <a:xfrm>
            <a:off x="1048512" y="1313182"/>
            <a:ext cx="2523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err="1" smtClean="0"/>
              <a:t>Destop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96467" y="3044079"/>
                <a:ext cx="252374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u="sng" dirty="0" smtClean="0"/>
                  <a:t>Concentration :</a:t>
                </a:r>
              </a:p>
              <a:p>
                <a:pPr algn="ctr"/>
                <a:endParaRPr lang="fr-FR" sz="2000" u="sng" dirty="0" smtClean="0"/>
              </a:p>
              <a:p>
                <a:pPr algn="ctr"/>
                <a:r>
                  <a:rPr lang="fr-FR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fr-FR" sz="2000" b="1" dirty="0" smtClean="0"/>
                  <a:t> </a:t>
                </a:r>
                <a:r>
                  <a:rPr lang="fr-FR" sz="2000" dirty="0" smtClean="0">
                    <a:solidFill>
                      <a:srgbClr val="FF0000"/>
                    </a:solidFill>
                  </a:rPr>
                  <a:t>inconnue</a:t>
                </a:r>
                <a:r>
                  <a:rPr lang="fr-FR" sz="2000" dirty="0" smtClean="0"/>
                  <a:t> 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𝐻𝑂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fr-FR" sz="2000" dirty="0" smtClean="0"/>
                  <a:t>  </a:t>
                </a:r>
                <a:endParaRPr lang="en-US" sz="2000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67" y="3044079"/>
                <a:ext cx="2523744" cy="1015663"/>
              </a:xfrm>
              <a:prstGeom prst="rect">
                <a:avLst/>
              </a:prstGeom>
              <a:blipFill>
                <a:blip r:embed="rId4"/>
                <a:stretch>
                  <a:fillRect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ZoneTexte 17"/>
          <p:cNvSpPr txBox="1"/>
          <p:nvPr/>
        </p:nvSpPr>
        <p:spPr>
          <a:xfrm>
            <a:off x="6912125" y="2070590"/>
            <a:ext cx="551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Réaction support de titrage :</a:t>
            </a:r>
            <a:endParaRPr lang="en-US" sz="3200" b="1" dirty="0"/>
          </a:p>
        </p:txBody>
      </p:sp>
      <p:cxnSp>
        <p:nvCxnSpPr>
          <p:cNvPr id="20" name="Connecteur droit 19"/>
          <p:cNvCxnSpPr/>
          <p:nvPr/>
        </p:nvCxnSpPr>
        <p:spPr>
          <a:xfrm>
            <a:off x="5010912" y="2620979"/>
            <a:ext cx="1377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6388608" y="1499616"/>
            <a:ext cx="0" cy="36906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4553712" y="5190264"/>
            <a:ext cx="21275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5010912" y="2620979"/>
            <a:ext cx="43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5093875" y="3255797"/>
            <a:ext cx="81445" cy="95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/>
          <p:cNvGrpSpPr/>
          <p:nvPr/>
        </p:nvGrpSpPr>
        <p:grpSpPr>
          <a:xfrm>
            <a:off x="4943856" y="1021636"/>
            <a:ext cx="603632" cy="2578208"/>
            <a:chOff x="4943856" y="1021636"/>
            <a:chExt cx="603632" cy="2578208"/>
          </a:xfrm>
        </p:grpSpPr>
        <p:cxnSp>
          <p:nvCxnSpPr>
            <p:cNvPr id="28" name="Connecteur droit 27"/>
            <p:cNvCxnSpPr/>
            <p:nvPr/>
          </p:nvCxnSpPr>
          <p:spPr>
            <a:xfrm>
              <a:off x="5096256" y="1207008"/>
              <a:ext cx="0" cy="205229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5401424" y="1207008"/>
              <a:ext cx="0" cy="205229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4943856" y="1027619"/>
              <a:ext cx="152400" cy="17938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>
              <a:off x="5177701" y="3344522"/>
              <a:ext cx="0" cy="2553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riangle isocèle 44"/>
            <p:cNvSpPr/>
            <p:nvPr/>
          </p:nvSpPr>
          <p:spPr>
            <a:xfrm rot="10800000">
              <a:off x="5095831" y="3254539"/>
              <a:ext cx="303734" cy="179000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Connecteur droit 45"/>
            <p:cNvCxnSpPr/>
            <p:nvPr/>
          </p:nvCxnSpPr>
          <p:spPr>
            <a:xfrm flipH="1">
              <a:off x="5395088" y="1021636"/>
              <a:ext cx="152400" cy="17938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/>
          </p:nvCxnSpPr>
          <p:spPr>
            <a:xfrm flipH="1">
              <a:off x="5320075" y="3254540"/>
              <a:ext cx="81445" cy="958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>
              <a:off x="5320437" y="3344522"/>
              <a:ext cx="0" cy="2553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Connecteur droit 53"/>
          <p:cNvCxnSpPr/>
          <p:nvPr/>
        </p:nvCxnSpPr>
        <p:spPr>
          <a:xfrm>
            <a:off x="4943856" y="1021636"/>
            <a:ext cx="60363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5093875" y="3506312"/>
            <a:ext cx="48780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5490179" y="3414808"/>
            <a:ext cx="0" cy="18503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2185416" y="5445144"/>
            <a:ext cx="551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d</a:t>
            </a:r>
            <a:r>
              <a:rPr lang="fr-FR" sz="3200" b="1" dirty="0" smtClean="0"/>
              <a:t>ilué 100 fois</a:t>
            </a:r>
            <a:endParaRPr lang="en-US" sz="3200" b="1" dirty="0"/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1820" y="4268041"/>
            <a:ext cx="5327535" cy="1271860"/>
          </a:xfrm>
          <a:prstGeom prst="rect">
            <a:avLst/>
          </a:prstGeom>
        </p:spPr>
      </p:pic>
      <p:cxnSp>
        <p:nvCxnSpPr>
          <p:cNvPr id="64" name="Connecteur droit avec flèche 63"/>
          <p:cNvCxnSpPr/>
          <p:nvPr/>
        </p:nvCxnSpPr>
        <p:spPr>
          <a:xfrm flipV="1">
            <a:off x="10107168" y="5516549"/>
            <a:ext cx="243840" cy="369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8591761" y="5907043"/>
            <a:ext cx="2523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pH à l’équivalence  </a:t>
            </a:r>
            <a:endParaRPr lang="en-US" sz="2000" dirty="0"/>
          </a:p>
        </p:txBody>
      </p:sp>
      <p:cxnSp>
        <p:nvCxnSpPr>
          <p:cNvPr id="68" name="Connecteur droit avec flèche 67"/>
          <p:cNvCxnSpPr/>
          <p:nvPr/>
        </p:nvCxnSpPr>
        <p:spPr>
          <a:xfrm flipH="1">
            <a:off x="5245672" y="1270273"/>
            <a:ext cx="1142936" cy="638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 flipH="1" flipV="1">
            <a:off x="5418747" y="4816607"/>
            <a:ext cx="573990" cy="723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904002" y="5516549"/>
                <a:ext cx="1467005" cy="889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1" i="0" smtClean="0">
                          <a:latin typeface="Cambria Math" panose="02040503050406030204" pitchFamily="18" charset="0"/>
                        </a:rPr>
                        <m:t>𝐦𝐋</m:t>
                      </m:r>
                    </m:oMath>
                  </m:oMathPara>
                </a14:m>
                <a:endParaRPr lang="fr-FR" b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sub>
                          </m:sSub>
                        </m:num>
                        <m:den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𝟏𝟎𝟎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002" y="5516549"/>
                <a:ext cx="1467005" cy="8897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6241431" y="842744"/>
                <a:ext cx="56407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dirty="0" smtClean="0"/>
                  <a:t>Solution d’acide nitrique de </a:t>
                </a:r>
                <a:r>
                  <a:rPr lang="fr-FR" sz="2000" dirty="0" smtClean="0">
                    <a:solidFill>
                      <a:srgbClr val="00B050"/>
                    </a:solidFill>
                  </a:rPr>
                  <a:t>concentration connue </a:t>
                </a:r>
                <a14:m>
                  <m:oMath xmlns:m="http://schemas.openxmlformats.org/officeDocument/2006/math">
                    <m:r>
                      <a:rPr lang="fr-FR" b="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𝑚𝑜𝑙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431" y="842744"/>
                <a:ext cx="5640747" cy="707886"/>
              </a:xfrm>
              <a:prstGeom prst="rect">
                <a:avLst/>
              </a:prstGeom>
              <a:blipFill>
                <a:blip r:embed="rId7"/>
                <a:stretch>
                  <a:fillRect t="-4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385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Couleur </a:t>
            </a:r>
            <a:r>
              <a:rPr lang="fr-FR" sz="4000" b="1" smtClean="0">
                <a:solidFill>
                  <a:srgbClr val="0070C0"/>
                </a:solidFill>
              </a:rPr>
              <a:t>indicateur coloré universel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1028" name="Picture 4" descr="Papier indicateur de pH de différentes gamm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714" y="125437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8800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</TotalTime>
  <Words>324</Words>
  <Application>Microsoft Office PowerPoint</Application>
  <PresentationFormat>Grand écran</PresentationFormat>
  <Paragraphs>27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>L'Oréal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RAMKURRUN Pooja</dc:creator>
  <cp:lastModifiedBy>RAMKURRUN Pooja</cp:lastModifiedBy>
  <cp:revision>80</cp:revision>
  <dcterms:created xsi:type="dcterms:W3CDTF">2020-03-23T08:37:13Z</dcterms:created>
  <dcterms:modified xsi:type="dcterms:W3CDTF">2020-06-12T14:21:19Z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3b7177-c66c-4b22-a350-7ee86f9a1e74_Enabled">
    <vt:lpwstr>True</vt:lpwstr>
  </property>
  <property fmtid="{D5CDD505-2E9C-101B-9397-08002B2CF9AE}" pid="3" name="MSIP_Label_f43b7177-c66c-4b22-a350-7ee86f9a1e74_SiteId">
    <vt:lpwstr>e4e1abd9-eac7-4a71-ab52-da5c998aa7ba</vt:lpwstr>
  </property>
  <property fmtid="{D5CDD505-2E9C-101B-9397-08002B2CF9AE}" pid="4" name="MSIP_Label_f43b7177-c66c-4b22-a350-7ee86f9a1e74_Owner">
    <vt:lpwstr>Pooja.RAMKURRUN@loreal.com</vt:lpwstr>
  </property>
  <property fmtid="{D5CDD505-2E9C-101B-9397-08002B2CF9AE}" pid="5" name="MSIP_Label_f43b7177-c66c-4b22-a350-7ee86f9a1e74_SetDate">
    <vt:lpwstr>2020-03-23T08:53:40.4834526Z</vt:lpwstr>
  </property>
  <property fmtid="{D5CDD505-2E9C-101B-9397-08002B2CF9AE}" pid="6" name="MSIP_Label_f43b7177-c66c-4b22-a350-7ee86f9a1e74_Name">
    <vt:lpwstr>C1 - Internal use</vt:lpwstr>
  </property>
  <property fmtid="{D5CDD505-2E9C-101B-9397-08002B2CF9AE}" pid="7" name="MSIP_Label_f43b7177-c66c-4b22-a350-7ee86f9a1e74_Application">
    <vt:lpwstr>Microsoft Azure Information Protection</vt:lpwstr>
  </property>
  <property fmtid="{D5CDD505-2E9C-101B-9397-08002B2CF9AE}" pid="8" name="MSIP_Label_f43b7177-c66c-4b22-a350-7ee86f9a1e74_ActionId">
    <vt:lpwstr>daa1b834-7206-4930-bada-60dce37db51a</vt:lpwstr>
  </property>
  <property fmtid="{D5CDD505-2E9C-101B-9397-08002B2CF9AE}" pid="9" name="MSIP_Label_f43b7177-c66c-4b22-a350-7ee86f9a1e74_Extended_MSFT_Method">
    <vt:lpwstr>Automatic</vt:lpwstr>
  </property>
  <property fmtid="{D5CDD505-2E9C-101B-9397-08002B2CF9AE}" pid="10" name="Sensitivity">
    <vt:lpwstr>C1 - Internal use</vt:lpwstr>
  </property>
</Properties>
</file>